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71" r:id="rId2"/>
    <p:sldId id="558" r:id="rId3"/>
    <p:sldId id="559" r:id="rId4"/>
    <p:sldId id="567" r:id="rId5"/>
    <p:sldId id="569" r:id="rId6"/>
    <p:sldId id="570" r:id="rId7"/>
    <p:sldId id="579" r:id="rId8"/>
    <p:sldId id="580" r:id="rId9"/>
    <p:sldId id="581" r:id="rId10"/>
    <p:sldId id="582" r:id="rId11"/>
    <p:sldId id="583" r:id="rId12"/>
    <p:sldId id="584" r:id="rId13"/>
    <p:sldId id="585" r:id="rId14"/>
    <p:sldId id="586" r:id="rId15"/>
    <p:sldId id="587" r:id="rId16"/>
    <p:sldId id="588" r:id="rId17"/>
    <p:sldId id="589" r:id="rId18"/>
    <p:sldId id="590" r:id="rId19"/>
    <p:sldId id="591" r:id="rId20"/>
    <p:sldId id="592" r:id="rId21"/>
    <p:sldId id="59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2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15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9F4D4-F683-40C1-9405-1D710FA86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83B51-C65D-48E3-B071-BACFB057E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This is just a specific way of choosing paths for Ford-Fulkerson</a:t>
            </a:r>
          </a:p>
          <a:p>
            <a:pPr lvl="1"/>
            <a:r>
              <a:rPr lang="en-US" dirty="0"/>
              <a:t>Correctness follows immediately</a:t>
            </a:r>
          </a:p>
          <a:p>
            <a:r>
              <a:rPr lang="en-US" dirty="0">
                <a:sym typeface="Symbol" panose="05050102010706020507" pitchFamily="18" charset="2"/>
              </a:rPr>
              <a:t>A </a:t>
            </a:r>
            <a:r>
              <a:rPr lang="en-US" i="1" dirty="0">
                <a:sym typeface="Symbol" panose="05050102010706020507" pitchFamily="18" charset="2"/>
              </a:rPr>
              <a:t>-phase</a:t>
            </a:r>
            <a:r>
              <a:rPr lang="en-US" dirty="0">
                <a:sym typeface="Symbol" panose="05050102010706020507" pitchFamily="18" charset="2"/>
              </a:rPr>
              <a:t> refers to an iteration of the outer while loop with value </a:t>
            </a:r>
            <a:endParaRPr lang="en-US" dirty="0"/>
          </a:p>
          <a:p>
            <a:r>
              <a:rPr lang="en-US" dirty="0"/>
              <a:t>Claim: If </a:t>
            </a:r>
            <a:r>
              <a:rPr lang="en-US" dirty="0">
                <a:sym typeface="Symbol" panose="05050102010706020507" pitchFamily="18" charset="2"/>
              </a:rPr>
              <a:t>f is the flow at the end of a -phase, the max flow has value at most v(f) + |E|  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As in original analysis of Ford-Fulkerson, there is an s-t cut in G</a:t>
            </a:r>
            <a:r>
              <a:rPr lang="en-US" baseline="-25000" dirty="0">
                <a:sym typeface="Symbol" panose="05050102010706020507" pitchFamily="18" charset="2"/>
              </a:rPr>
              <a:t>f</a:t>
            </a:r>
            <a:r>
              <a:rPr lang="en-US" dirty="0">
                <a:sym typeface="Symbol" panose="05050102010706020507" pitchFamily="18" charset="2"/>
              </a:rPr>
              <a:t> where residual capacities are all at most </a:t>
            </a:r>
          </a:p>
        </p:txBody>
      </p:sp>
    </p:spTree>
    <p:extLst>
      <p:ext uri="{BB962C8B-B14F-4D97-AF65-F5344CB8AC3E}">
        <p14:creationId xmlns:p14="http://schemas.microsoft.com/office/powerpoint/2010/main" val="306135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CFDF8-37EF-40C2-A0CF-CBDF60957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C2246-D609-4C20-AA14-D2E3F1ABD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Claim: each augmentation in a </a:t>
            </a:r>
            <a:r>
              <a:rPr lang="en-US" dirty="0">
                <a:sym typeface="Symbol" panose="05050102010706020507" pitchFamily="18" charset="2"/>
              </a:rPr>
              <a:t>-phase increases the flow by at least </a:t>
            </a:r>
          </a:p>
          <a:p>
            <a:r>
              <a:rPr lang="en-US" dirty="0">
                <a:sym typeface="Symbol" panose="05050102010706020507" pitchFamily="18" charset="2"/>
              </a:rPr>
              <a:t>Corollary: number of augmentations in a -phase is at most 2|E|</a:t>
            </a:r>
          </a:p>
          <a:p>
            <a:r>
              <a:rPr lang="en-US" dirty="0"/>
              <a:t>Claim: Number of </a:t>
            </a:r>
            <a:r>
              <a:rPr lang="en-US" dirty="0">
                <a:sym typeface="Symbol" panose="05050102010706020507" pitchFamily="18" charset="2"/>
              </a:rPr>
              <a:t>-phases is O(log C)</a:t>
            </a:r>
          </a:p>
          <a:p>
            <a:r>
              <a:rPr lang="en-US" dirty="0">
                <a:sym typeface="Symbol" panose="05050102010706020507" pitchFamily="18" charset="2"/>
              </a:rPr>
              <a:t>Corollary: total number of augmentations is O(|E| log C) and total running time is at most O(|E|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log C)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79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7EBAB-259E-43C4-BC99-76B2C93F5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optimizations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5B956-D6D8-46A8-8B60-B590909F2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Is it possible to avoid all dependence on capacities?</a:t>
            </a:r>
          </a:p>
          <a:p>
            <a:pPr lvl="1"/>
            <a:r>
              <a:rPr lang="en-US" dirty="0"/>
              <a:t>Arithmetic operations take time O(log U), where U is an upper bound on the capacity of an edge</a:t>
            </a:r>
          </a:p>
          <a:p>
            <a:r>
              <a:rPr lang="en-US" dirty="0"/>
              <a:t>What if we treat arithmetic operations as taking O(1) time?</a:t>
            </a:r>
          </a:p>
          <a:p>
            <a:pPr lvl="1"/>
            <a:r>
              <a:rPr lang="en-US" dirty="0"/>
              <a:t>Lots of work developing better algorithms</a:t>
            </a:r>
          </a:p>
          <a:p>
            <a:pPr lvl="1"/>
            <a:r>
              <a:rPr lang="en-US" dirty="0"/>
              <a:t>Algorithms known with complexity O(</a:t>
            </a:r>
            <a:r>
              <a:rPr lang="en-US" dirty="0" err="1"/>
              <a:t>mn</a:t>
            </a:r>
            <a:r>
              <a:rPr lang="en-US" dirty="0"/>
              <a:t> log n), O(n</a:t>
            </a:r>
            <a:r>
              <a:rPr lang="en-US" baseline="30000" dirty="0"/>
              <a:t>3</a:t>
            </a:r>
            <a:r>
              <a:rPr lang="en-US" dirty="0"/>
              <a:t>), and O(min(n</a:t>
            </a:r>
            <a:r>
              <a:rPr lang="en-US" baseline="30000" dirty="0"/>
              <a:t>2/3</a:t>
            </a:r>
            <a:r>
              <a:rPr lang="en-US" dirty="0"/>
              <a:t>, m</a:t>
            </a:r>
            <a:r>
              <a:rPr lang="en-US" baseline="30000" dirty="0"/>
              <a:t>1/2</a:t>
            </a:r>
            <a:r>
              <a:rPr lang="en-US" dirty="0"/>
              <a:t>) m log n log U)</a:t>
            </a:r>
          </a:p>
          <a:p>
            <a:pPr lvl="1"/>
            <a:r>
              <a:rPr lang="en-US" dirty="0"/>
              <a:t>Covered in advanced algorithms courses…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610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E56DC-7180-4DC8-8BA6-EEEFC52ED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0255D-C081-4BBB-999F-A7102D2EC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 flow has many (unexpected?) applications</a:t>
            </a:r>
          </a:p>
          <a:p>
            <a:r>
              <a:rPr lang="en-US" dirty="0"/>
              <a:t>We will explore several here</a:t>
            </a:r>
          </a:p>
        </p:txBody>
      </p:sp>
    </p:spTree>
    <p:extLst>
      <p:ext uri="{BB962C8B-B14F-4D97-AF65-F5344CB8AC3E}">
        <p14:creationId xmlns:p14="http://schemas.microsoft.com/office/powerpoint/2010/main" val="2865570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4D0B0-4F05-4097-9BF4-1AEED666B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Bipartite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7B3D7-2762-4E99-9F4A-1C9A9F67A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Recall: a </a:t>
            </a:r>
            <a:r>
              <a:rPr lang="en-US" i="1" dirty="0"/>
              <a:t>matching</a:t>
            </a:r>
            <a:r>
              <a:rPr lang="en-US" dirty="0"/>
              <a:t> in a graph G is a subset of the edges such that no two edges are incident on the same vertex</a:t>
            </a:r>
          </a:p>
          <a:p>
            <a:r>
              <a:rPr lang="en-US" dirty="0"/>
              <a:t>Problem: given a bipartite graph, find a matching of maximum size</a:t>
            </a:r>
          </a:p>
        </p:txBody>
      </p:sp>
    </p:spTree>
    <p:extLst>
      <p:ext uri="{BB962C8B-B14F-4D97-AF65-F5344CB8AC3E}">
        <p14:creationId xmlns:p14="http://schemas.microsoft.com/office/powerpoint/2010/main" val="3679082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7994F18-30D5-484E-8F74-B27B7D7AA8D8}"/>
              </a:ext>
            </a:extLst>
          </p:cNvPr>
          <p:cNvSpPr/>
          <p:nvPr/>
        </p:nvSpPr>
        <p:spPr>
          <a:xfrm>
            <a:off x="3352800" y="1905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A63D0EF-DAEF-40EE-9E65-B60619984577}"/>
              </a:ext>
            </a:extLst>
          </p:cNvPr>
          <p:cNvSpPr/>
          <p:nvPr/>
        </p:nvSpPr>
        <p:spPr>
          <a:xfrm>
            <a:off x="3357716" y="268605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5FFEDE6-B825-4CD4-AB2E-A70FB5D39C21}"/>
              </a:ext>
            </a:extLst>
          </p:cNvPr>
          <p:cNvSpPr/>
          <p:nvPr/>
        </p:nvSpPr>
        <p:spPr>
          <a:xfrm>
            <a:off x="3352800" y="348615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977244F-48D0-4F44-8F33-64CB7E356F44}"/>
              </a:ext>
            </a:extLst>
          </p:cNvPr>
          <p:cNvSpPr/>
          <p:nvPr/>
        </p:nvSpPr>
        <p:spPr>
          <a:xfrm>
            <a:off x="3357716" y="424815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10C5226-BE85-424F-B893-D151E1C80658}"/>
              </a:ext>
            </a:extLst>
          </p:cNvPr>
          <p:cNvSpPr/>
          <p:nvPr/>
        </p:nvSpPr>
        <p:spPr>
          <a:xfrm>
            <a:off x="3352800" y="5029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D5843FD-390E-49C2-BE65-C633348E39B7}"/>
              </a:ext>
            </a:extLst>
          </p:cNvPr>
          <p:cNvSpPr/>
          <p:nvPr/>
        </p:nvSpPr>
        <p:spPr>
          <a:xfrm>
            <a:off x="5481484" y="1905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94B4772-EEDC-4675-890D-9B363288260F}"/>
              </a:ext>
            </a:extLst>
          </p:cNvPr>
          <p:cNvSpPr/>
          <p:nvPr/>
        </p:nvSpPr>
        <p:spPr>
          <a:xfrm>
            <a:off x="5486400" y="268605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D8B50AF-8258-407A-A9B7-2A9FD4DC903D}"/>
              </a:ext>
            </a:extLst>
          </p:cNvPr>
          <p:cNvSpPr/>
          <p:nvPr/>
        </p:nvSpPr>
        <p:spPr>
          <a:xfrm>
            <a:off x="5481484" y="348615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49AF742-DDF1-4564-B4B5-A7C259D9A08B}"/>
              </a:ext>
            </a:extLst>
          </p:cNvPr>
          <p:cNvSpPr/>
          <p:nvPr/>
        </p:nvSpPr>
        <p:spPr>
          <a:xfrm>
            <a:off x="5486400" y="424815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36AD9D5-1C32-4468-9D7F-821C9863BA20}"/>
              </a:ext>
            </a:extLst>
          </p:cNvPr>
          <p:cNvSpPr/>
          <p:nvPr/>
        </p:nvSpPr>
        <p:spPr>
          <a:xfrm>
            <a:off x="5481484" y="5029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1257763-8A5F-4078-864A-98B1300326F1}"/>
              </a:ext>
            </a:extLst>
          </p:cNvPr>
          <p:cNvCxnSpPr/>
          <p:nvPr/>
        </p:nvCxnSpPr>
        <p:spPr>
          <a:xfrm>
            <a:off x="3505200" y="2057400"/>
            <a:ext cx="2128684" cy="781050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5AD55B-DDC3-46F4-B6D4-6AAEC5FF0331}"/>
              </a:ext>
            </a:extLst>
          </p:cNvPr>
          <p:cNvCxnSpPr>
            <a:endCxn id="20" idx="1"/>
          </p:cNvCxnSpPr>
          <p:nvPr/>
        </p:nvCxnSpPr>
        <p:spPr>
          <a:xfrm>
            <a:off x="3505200" y="2057400"/>
            <a:ext cx="2025837" cy="2235387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50ABFCC-E55A-40D4-AAF8-222B92AE1450}"/>
              </a:ext>
            </a:extLst>
          </p:cNvPr>
          <p:cNvCxnSpPr>
            <a:endCxn id="16" idx="2"/>
          </p:cNvCxnSpPr>
          <p:nvPr/>
        </p:nvCxnSpPr>
        <p:spPr>
          <a:xfrm>
            <a:off x="3505200" y="2838450"/>
            <a:ext cx="1981200" cy="0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053A0E6-8198-4E2B-934D-2889F77D889F}"/>
              </a:ext>
            </a:extLst>
          </p:cNvPr>
          <p:cNvCxnSpPr>
            <a:endCxn id="14" idx="3"/>
          </p:cNvCxnSpPr>
          <p:nvPr/>
        </p:nvCxnSpPr>
        <p:spPr>
          <a:xfrm flipV="1">
            <a:off x="3505200" y="2165163"/>
            <a:ext cx="2020921" cy="673287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FF03463-72EC-47BF-B107-769004CAB198}"/>
              </a:ext>
            </a:extLst>
          </p:cNvPr>
          <p:cNvCxnSpPr/>
          <p:nvPr/>
        </p:nvCxnSpPr>
        <p:spPr>
          <a:xfrm>
            <a:off x="3505200" y="2816132"/>
            <a:ext cx="2128684" cy="1530256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CB26B7A-5DFD-49CD-A7CE-ECE44565F81E}"/>
              </a:ext>
            </a:extLst>
          </p:cNvPr>
          <p:cNvCxnSpPr>
            <a:cxnSpLocks/>
          </p:cNvCxnSpPr>
          <p:nvPr/>
        </p:nvCxnSpPr>
        <p:spPr>
          <a:xfrm flipV="1">
            <a:off x="3505200" y="3657600"/>
            <a:ext cx="2128684" cy="15641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A1AFA95-28BB-41EA-BB74-C4573846DB43}"/>
              </a:ext>
            </a:extLst>
          </p:cNvPr>
          <p:cNvCxnSpPr/>
          <p:nvPr/>
        </p:nvCxnSpPr>
        <p:spPr>
          <a:xfrm flipV="1">
            <a:off x="3505200" y="3641819"/>
            <a:ext cx="2128684" cy="758730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8BFFB3D-799B-4EC8-843A-6FF750985912}"/>
              </a:ext>
            </a:extLst>
          </p:cNvPr>
          <p:cNvCxnSpPr>
            <a:endCxn id="14" idx="3"/>
          </p:cNvCxnSpPr>
          <p:nvPr/>
        </p:nvCxnSpPr>
        <p:spPr>
          <a:xfrm flipV="1">
            <a:off x="3505200" y="2165163"/>
            <a:ext cx="2020921" cy="2264383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46BB5B5-9801-428C-A714-48C4B975F6C4}"/>
              </a:ext>
            </a:extLst>
          </p:cNvPr>
          <p:cNvCxnSpPr>
            <a:cxnSpLocks/>
            <a:stCxn id="8" idx="5"/>
          </p:cNvCxnSpPr>
          <p:nvPr/>
        </p:nvCxnSpPr>
        <p:spPr>
          <a:xfrm>
            <a:off x="3612963" y="3746313"/>
            <a:ext cx="2020921" cy="1412968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76408FB-ADF7-4026-9408-4F5E8C04BE4C}"/>
              </a:ext>
            </a:extLst>
          </p:cNvPr>
          <p:cNvCxnSpPr/>
          <p:nvPr/>
        </p:nvCxnSpPr>
        <p:spPr>
          <a:xfrm flipV="1">
            <a:off x="3505200" y="2860768"/>
            <a:ext cx="2128684" cy="2320832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1CD53F5-A34C-415D-A127-702525BA1E30}"/>
              </a:ext>
            </a:extLst>
          </p:cNvPr>
          <p:cNvCxnSpPr>
            <a:stCxn id="12" idx="2"/>
            <a:endCxn id="20" idx="3"/>
          </p:cNvCxnSpPr>
          <p:nvPr/>
        </p:nvCxnSpPr>
        <p:spPr>
          <a:xfrm flipV="1">
            <a:off x="3352800" y="4508313"/>
            <a:ext cx="2178237" cy="673287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554BFF64-7966-40DB-A041-6A16933A9349}"/>
              </a:ext>
            </a:extLst>
          </p:cNvPr>
          <p:cNvCxnSpPr>
            <a:endCxn id="4" idx="3"/>
          </p:cNvCxnSpPr>
          <p:nvPr/>
        </p:nvCxnSpPr>
        <p:spPr>
          <a:xfrm flipV="1">
            <a:off x="1981200" y="2165163"/>
            <a:ext cx="1416237" cy="1476656"/>
          </a:xfrm>
          <a:prstGeom prst="line">
            <a:avLst/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7253EF7-E5ED-420C-A1F2-B3459B10C549}"/>
              </a:ext>
            </a:extLst>
          </p:cNvPr>
          <p:cNvCxnSpPr>
            <a:endCxn id="6" idx="3"/>
          </p:cNvCxnSpPr>
          <p:nvPr/>
        </p:nvCxnSpPr>
        <p:spPr>
          <a:xfrm flipV="1">
            <a:off x="1994524" y="2946213"/>
            <a:ext cx="1407829" cy="711387"/>
          </a:xfrm>
          <a:prstGeom prst="line">
            <a:avLst/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06FBD4A-E4FF-46A4-A4DD-B9FEE657063F}"/>
              </a:ext>
            </a:extLst>
          </p:cNvPr>
          <p:cNvCxnSpPr>
            <a:cxnSpLocks/>
          </p:cNvCxnSpPr>
          <p:nvPr/>
        </p:nvCxnSpPr>
        <p:spPr>
          <a:xfrm>
            <a:off x="2133600" y="3665420"/>
            <a:ext cx="1219200" cy="0"/>
          </a:xfrm>
          <a:prstGeom prst="line">
            <a:avLst/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C6B98D59-0D0A-4DAA-BA31-590BEAF41D78}"/>
              </a:ext>
            </a:extLst>
          </p:cNvPr>
          <p:cNvCxnSpPr>
            <a:cxnSpLocks/>
          </p:cNvCxnSpPr>
          <p:nvPr/>
        </p:nvCxnSpPr>
        <p:spPr>
          <a:xfrm>
            <a:off x="5791200" y="3657600"/>
            <a:ext cx="1143000" cy="0"/>
          </a:xfrm>
          <a:prstGeom prst="line">
            <a:avLst/>
          </a:prstGeom>
          <a:ln w="28575"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1B52FFF7-DDBB-4A1E-A698-E98A04FD5AAE}"/>
              </a:ext>
            </a:extLst>
          </p:cNvPr>
          <p:cNvCxnSpPr>
            <a:cxnSpLocks/>
            <a:endCxn id="10" idx="2"/>
          </p:cNvCxnSpPr>
          <p:nvPr/>
        </p:nvCxnSpPr>
        <p:spPr>
          <a:xfrm>
            <a:off x="1981200" y="3638548"/>
            <a:ext cx="1376516" cy="762002"/>
          </a:xfrm>
          <a:prstGeom prst="line">
            <a:avLst/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BDA628B3-89BF-4203-97B1-120F18AE8841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1981200" y="3638550"/>
            <a:ext cx="1416237" cy="1435287"/>
          </a:xfrm>
          <a:prstGeom prst="line">
            <a:avLst/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B5364AAA-61C8-402E-8E09-027AC2993529}"/>
              </a:ext>
            </a:extLst>
          </p:cNvPr>
          <p:cNvSpPr/>
          <p:nvPr/>
        </p:nvSpPr>
        <p:spPr>
          <a:xfrm>
            <a:off x="1828800" y="348615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</a:t>
            </a:r>
            <a:endParaRPr lang="en-US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8CFCFDED-CE43-407C-8605-E431575BA11B}"/>
              </a:ext>
            </a:extLst>
          </p:cNvPr>
          <p:cNvCxnSpPr>
            <a:cxnSpLocks/>
            <a:stCxn id="50" idx="1"/>
          </p:cNvCxnSpPr>
          <p:nvPr/>
        </p:nvCxnSpPr>
        <p:spPr>
          <a:xfrm flipH="1" flipV="1">
            <a:off x="5633885" y="2057401"/>
            <a:ext cx="1344952" cy="1473386"/>
          </a:xfrm>
          <a:prstGeom prst="line">
            <a:avLst/>
          </a:prstGeom>
          <a:ln w="28575"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C235E75D-18FC-4201-A973-BD6F1B9A1889}"/>
              </a:ext>
            </a:extLst>
          </p:cNvPr>
          <p:cNvCxnSpPr>
            <a:cxnSpLocks/>
            <a:stCxn id="50" idx="2"/>
          </p:cNvCxnSpPr>
          <p:nvPr/>
        </p:nvCxnSpPr>
        <p:spPr>
          <a:xfrm flipH="1" flipV="1">
            <a:off x="5636342" y="2828926"/>
            <a:ext cx="1297858" cy="809624"/>
          </a:xfrm>
          <a:prstGeom prst="line">
            <a:avLst/>
          </a:prstGeom>
          <a:ln w="28575"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6C94692F-325A-49C6-ABC5-04CFE117C451}"/>
              </a:ext>
            </a:extLst>
          </p:cNvPr>
          <p:cNvCxnSpPr>
            <a:cxnSpLocks/>
            <a:stCxn id="50" idx="3"/>
          </p:cNvCxnSpPr>
          <p:nvPr/>
        </p:nvCxnSpPr>
        <p:spPr>
          <a:xfrm flipH="1">
            <a:off x="5637573" y="3746313"/>
            <a:ext cx="1341264" cy="635186"/>
          </a:xfrm>
          <a:prstGeom prst="line">
            <a:avLst/>
          </a:prstGeom>
          <a:ln w="28575"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C69547D5-D462-44CA-B306-1C72588F5263}"/>
              </a:ext>
            </a:extLst>
          </p:cNvPr>
          <p:cNvCxnSpPr>
            <a:cxnSpLocks/>
            <a:stCxn id="50" idx="3"/>
            <a:endCxn id="22" idx="7"/>
          </p:cNvCxnSpPr>
          <p:nvPr/>
        </p:nvCxnSpPr>
        <p:spPr>
          <a:xfrm flipH="1">
            <a:off x="5741647" y="3746313"/>
            <a:ext cx="1237190" cy="1327524"/>
          </a:xfrm>
          <a:prstGeom prst="line">
            <a:avLst/>
          </a:prstGeom>
          <a:ln w="28575"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>
            <a:extLst>
              <a:ext uri="{FF2B5EF4-FFF2-40B4-BE49-F238E27FC236}">
                <a16:creationId xmlns:a16="http://schemas.microsoft.com/office/drawing/2014/main" id="{8FC91B90-3335-4435-B596-21A6253AC8BA}"/>
              </a:ext>
            </a:extLst>
          </p:cNvPr>
          <p:cNvSpPr/>
          <p:nvPr/>
        </p:nvSpPr>
        <p:spPr>
          <a:xfrm>
            <a:off x="6934200" y="348615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</a:t>
            </a:r>
            <a:endParaRPr lang="en-US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55D6C2F-3E21-4890-B49D-DFCF27629277}"/>
              </a:ext>
            </a:extLst>
          </p:cNvPr>
          <p:cNvSpPr txBox="1"/>
          <p:nvPr/>
        </p:nvSpPr>
        <p:spPr>
          <a:xfrm>
            <a:off x="2014534" y="5562600"/>
            <a:ext cx="542129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All edges directed to the right,</a:t>
            </a:r>
            <a:br>
              <a:rPr lang="en-US" sz="3200" dirty="0"/>
            </a:br>
            <a:r>
              <a:rPr lang="en-US" sz="3200" dirty="0"/>
              <a:t>and having capacity 1 </a:t>
            </a:r>
            <a:br>
              <a:rPr lang="en-US" sz="32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6980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0" grpId="0" animBg="1"/>
      <p:bldP spid="8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83884-80C7-4269-AD62-2B41E013B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Matching </a:t>
            </a:r>
            <a:r>
              <a:rPr lang="en-US" dirty="0">
                <a:sym typeface="Symbol" panose="05050102010706020507" pitchFamily="18" charset="2"/>
              </a:rPr>
              <a:t> flow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3D551-9009-40DE-8F65-8B3291065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Theorem: the size of the maximum matching in the original graph is the value of the maximum flow in the modified graph</a:t>
            </a:r>
          </a:p>
          <a:p>
            <a:r>
              <a:rPr lang="en-US" dirty="0"/>
              <a:t>Proof (sketch):</a:t>
            </a:r>
          </a:p>
          <a:p>
            <a:pPr lvl="1"/>
            <a:r>
              <a:rPr lang="en-US" dirty="0"/>
              <a:t>A matching with m edges implies a flow of value m</a:t>
            </a:r>
          </a:p>
          <a:p>
            <a:pPr lvl="1"/>
            <a:r>
              <a:rPr lang="en-US" dirty="0"/>
              <a:t>An integer flow with value m implies a matching with m edges</a:t>
            </a:r>
          </a:p>
          <a:p>
            <a:r>
              <a:rPr lang="en-US" dirty="0"/>
              <a:t>Note: the flow gives the matching, not just the size of the matching</a:t>
            </a:r>
          </a:p>
          <a:p>
            <a:r>
              <a:rPr lang="en-US" dirty="0"/>
              <a:t>Running time O(|E| 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 |V|) </a:t>
            </a:r>
          </a:p>
        </p:txBody>
      </p:sp>
    </p:spTree>
    <p:extLst>
      <p:ext uri="{BB962C8B-B14F-4D97-AF65-F5344CB8AC3E}">
        <p14:creationId xmlns:p14="http://schemas.microsoft.com/office/powerpoint/2010/main" val="342698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D683D-4845-44B3-BA36-E3F23F5CE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paths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59F31-D94D-4A77-AFCA-051A62E8C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set of paths is </a:t>
            </a:r>
            <a:r>
              <a:rPr lang="en-US" i="1" dirty="0"/>
              <a:t>edge-disjoint</a:t>
            </a:r>
            <a:r>
              <a:rPr lang="en-US" dirty="0"/>
              <a:t> if none of them share an edge </a:t>
            </a:r>
          </a:p>
          <a:p>
            <a:r>
              <a:rPr lang="en-US" dirty="0"/>
              <a:t>(Un)directed edge-disjoint paths problem: in  (un)directed graph, find the maximum number of edge-disjoint paths from s to t</a:t>
            </a:r>
          </a:p>
        </p:txBody>
      </p:sp>
    </p:spTree>
    <p:extLst>
      <p:ext uri="{BB962C8B-B14F-4D97-AF65-F5344CB8AC3E}">
        <p14:creationId xmlns:p14="http://schemas.microsoft.com/office/powerpoint/2010/main" val="4016640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94A14-C1FC-40D5-910E-BA48D9C62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74F6B-9B28-481B-B0F6-2082FB2EC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problem reduces directly to network flow (assign capacity 1 to all edges)</a:t>
            </a:r>
          </a:p>
          <a:p>
            <a:pPr lvl="1"/>
            <a:r>
              <a:rPr lang="en-US" dirty="0"/>
              <a:t>If there are k edge-disjoint paths </a:t>
            </a:r>
            <a:r>
              <a:rPr lang="en-US" dirty="0">
                <a:sym typeface="Symbol" panose="05050102010706020507" pitchFamily="18" charset="2"/>
              </a:rPr>
              <a:t> the maximum flow has value at least k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What about the converse?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986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30170-E80C-4FDE-B841-01AB3EE8B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59D7C-8EF0-4645-A5BA-742A9584E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Claim: If there is a flow of value k, then there are k edge-disjoint paths</a:t>
            </a:r>
          </a:p>
          <a:p>
            <a:pPr lvl="1"/>
            <a:r>
              <a:rPr lang="en-US" dirty="0"/>
              <a:t>We may assume f has integer flow values, so (in our case) edges are either used or not</a:t>
            </a:r>
          </a:p>
          <a:p>
            <a:pPr lvl="1"/>
            <a:r>
              <a:rPr lang="en-US" dirty="0"/>
              <a:t>We may eliminate any cycles in the flow</a:t>
            </a:r>
          </a:p>
          <a:p>
            <a:pPr lvl="1"/>
            <a:r>
              <a:rPr lang="en-US" dirty="0"/>
              <a:t>Claim: used edges contain k edge-disjoint paths</a:t>
            </a:r>
          </a:p>
          <a:p>
            <a:pPr lvl="2"/>
            <a:r>
              <a:rPr lang="en-US" dirty="0"/>
              <a:t>Idea: remove paths one-by-one; see book for details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559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Network flow</a:t>
            </a:r>
          </a:p>
        </p:txBody>
      </p:sp>
    </p:spTree>
    <p:extLst>
      <p:ext uri="{BB962C8B-B14F-4D97-AF65-F5344CB8AC3E}">
        <p14:creationId xmlns:p14="http://schemas.microsoft.com/office/powerpoint/2010/main" val="3009203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433C2-82C0-4857-A7AB-BE20C34A6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34E08-070C-44C5-A9F3-E742F142F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Summary: by computing the max-flow in the graph, we can find the max number of edge-disjoint paths (and the paths themselves)</a:t>
            </a:r>
          </a:p>
          <a:p>
            <a:r>
              <a:rPr lang="en-US" dirty="0"/>
              <a:t>Running time:</a:t>
            </a:r>
          </a:p>
          <a:p>
            <a:pPr lvl="1"/>
            <a:r>
              <a:rPr lang="en-US" dirty="0"/>
              <a:t>C &lt; |V| (why?)</a:t>
            </a:r>
          </a:p>
          <a:p>
            <a:pPr lvl="1"/>
            <a:r>
              <a:rPr lang="en-US" dirty="0"/>
              <a:t>So running time O(|E| 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 |V|) to find max-flow</a:t>
            </a:r>
          </a:p>
          <a:p>
            <a:pPr lvl="1"/>
            <a:r>
              <a:rPr lang="en-US" dirty="0"/>
              <a:t>Can find next edge-disjoint path in time O(|E|)</a:t>
            </a:r>
          </a:p>
          <a:p>
            <a:pPr lvl="1"/>
            <a:r>
              <a:rPr lang="en-US" dirty="0"/>
              <a:t>There are at most O(|V|) edge-disjoint paths</a:t>
            </a:r>
          </a:p>
        </p:txBody>
      </p:sp>
    </p:spTree>
    <p:extLst>
      <p:ext uri="{BB962C8B-B14F-4D97-AF65-F5344CB8AC3E}">
        <p14:creationId xmlns:p14="http://schemas.microsoft.com/office/powerpoint/2010/main" val="14131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725E6-E34D-4341-AC48-F5E865A7D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Undirected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B6D11-0061-493D-A94D-7D6465A4B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 idea: replace each edge in the graph G with a pair of directed edges to get a directed graph G’, then run previous algorithm on G’</a:t>
            </a:r>
          </a:p>
          <a:p>
            <a:r>
              <a:rPr lang="en-US" dirty="0"/>
              <a:t>Potential issue: disjoint edges in G’ may correspond to the same edge in G</a:t>
            </a:r>
          </a:p>
          <a:p>
            <a:pPr lvl="1"/>
            <a:r>
              <a:rPr lang="en-US" dirty="0"/>
              <a:t>Can </a:t>
            </a:r>
            <a:r>
              <a:rPr lang="en-US"/>
              <a:t>show that there </a:t>
            </a:r>
            <a:r>
              <a:rPr lang="en-US" dirty="0"/>
              <a:t>is a max-flow where for all pairs of edges on the same vertices, at most one has nonzero flow</a:t>
            </a:r>
          </a:p>
        </p:txBody>
      </p:sp>
    </p:spTree>
    <p:extLst>
      <p:ext uri="{BB962C8B-B14F-4D97-AF65-F5344CB8AC3E}">
        <p14:creationId xmlns:p14="http://schemas.microsoft.com/office/powerpoint/2010/main" val="110872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8ADB5-3215-4471-8F0B-FC85A2979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Ford-Fulkerson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2E63-D37D-4BBD-A454-E04EE64E2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flow f in a graph G, define the </a:t>
            </a:r>
            <a:r>
              <a:rPr lang="en-US" i="1" dirty="0"/>
              <a:t>residual graph </a:t>
            </a:r>
            <a:r>
              <a:rPr lang="en-US" dirty="0"/>
              <a:t>G</a:t>
            </a:r>
            <a:r>
              <a:rPr lang="en-US" baseline="-25000" dirty="0"/>
              <a:t>f</a:t>
            </a:r>
            <a:r>
              <a:rPr lang="en-US" i="1" dirty="0"/>
              <a:t> </a:t>
            </a:r>
            <a:r>
              <a:rPr lang="en-US" dirty="0"/>
              <a:t>on the same vertices</a:t>
            </a:r>
            <a:r>
              <a:rPr lang="en-US" i="1" dirty="0"/>
              <a:t> </a:t>
            </a:r>
            <a:r>
              <a:rPr lang="en-US" dirty="0"/>
              <a:t>with</a:t>
            </a:r>
            <a:r>
              <a:rPr lang="en-US" i="1" dirty="0"/>
              <a:t> (residual) capacities</a:t>
            </a:r>
            <a:r>
              <a:rPr lang="en-US" dirty="0"/>
              <a:t> defined as follows:</a:t>
            </a:r>
          </a:p>
          <a:p>
            <a:pPr lvl="1"/>
            <a:r>
              <a:rPr lang="en-US" dirty="0"/>
              <a:t>[“Forward edges”] for each edge e in G with </a:t>
            </a:r>
            <a:br>
              <a:rPr lang="en-US" dirty="0"/>
            </a:br>
            <a:r>
              <a:rPr lang="en-US" dirty="0"/>
              <a:t>f(e) &lt; </a:t>
            </a:r>
            <a:r>
              <a:rPr lang="en-US" dirty="0" err="1"/>
              <a:t>c</a:t>
            </a:r>
            <a:r>
              <a:rPr lang="en-US" baseline="-25000" dirty="0" err="1"/>
              <a:t>e</a:t>
            </a:r>
            <a:r>
              <a:rPr lang="en-US" dirty="0"/>
              <a:t>, include e in G</a:t>
            </a:r>
            <a:r>
              <a:rPr lang="en-US" baseline="-25000" dirty="0"/>
              <a:t>f</a:t>
            </a:r>
            <a:r>
              <a:rPr lang="en-US" dirty="0"/>
              <a:t> with capacity </a:t>
            </a:r>
            <a:r>
              <a:rPr lang="en-US" dirty="0" err="1"/>
              <a:t>c</a:t>
            </a:r>
            <a:r>
              <a:rPr lang="en-US" baseline="-25000" dirty="0" err="1"/>
              <a:t>e</a:t>
            </a:r>
            <a:r>
              <a:rPr lang="en-US" dirty="0"/>
              <a:t> – f(e)</a:t>
            </a:r>
          </a:p>
          <a:p>
            <a:pPr lvl="1"/>
            <a:r>
              <a:rPr lang="en-US" dirty="0"/>
              <a:t>[“Backward edges”] for each e in G with f(e) &gt; 0, include reverse edge e’ in G</a:t>
            </a:r>
            <a:r>
              <a:rPr lang="en-US" baseline="-25000" dirty="0"/>
              <a:t>f</a:t>
            </a:r>
            <a:r>
              <a:rPr lang="en-US" dirty="0"/>
              <a:t> with capacity f(e)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06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7F45F-651A-4F23-9992-30FF816DD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subroutine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5A03D-B4D6-4A50-90A7-323F1C493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Let f, G, G</a:t>
            </a:r>
            <a:r>
              <a:rPr lang="en-US" baseline="-25000" dirty="0"/>
              <a:t>f</a:t>
            </a:r>
            <a:r>
              <a:rPr lang="en-US" dirty="0"/>
              <a:t> be as before</a:t>
            </a:r>
          </a:p>
          <a:p>
            <a:r>
              <a:rPr lang="en-US" dirty="0"/>
              <a:t>For a simple s-t path P in G</a:t>
            </a:r>
            <a:r>
              <a:rPr lang="en-US" baseline="-25000" dirty="0"/>
              <a:t>f</a:t>
            </a:r>
            <a:r>
              <a:rPr lang="en-US" dirty="0"/>
              <a:t>, let min(P) denote the minimum capacity of an edge in P</a:t>
            </a:r>
          </a:p>
          <a:p>
            <a:r>
              <a:rPr lang="en-US" dirty="0"/>
              <a:t>augment(f, P):</a:t>
            </a:r>
            <a:br>
              <a:rPr lang="en-US" dirty="0"/>
            </a:br>
            <a:r>
              <a:rPr lang="en-US" dirty="0"/>
              <a:t>    let m = min(P)</a:t>
            </a:r>
            <a:br>
              <a:rPr lang="en-US" dirty="0"/>
            </a:br>
            <a:r>
              <a:rPr lang="en-US" dirty="0"/>
              <a:t>    For each edge e in P</a:t>
            </a:r>
            <a:br>
              <a:rPr lang="en-US" dirty="0"/>
            </a:br>
            <a:r>
              <a:rPr lang="en-US" dirty="0"/>
              <a:t>        if e is a forward edge, f’(e) = f(e)+m</a:t>
            </a:r>
            <a:br>
              <a:rPr lang="en-US" dirty="0"/>
            </a:br>
            <a:r>
              <a:rPr lang="en-US" dirty="0"/>
              <a:t>        if e is a backward edge, f’(e’) = f(e’)-m</a:t>
            </a:r>
            <a:br>
              <a:rPr lang="en-US" dirty="0"/>
            </a:br>
            <a:r>
              <a:rPr lang="en-US" dirty="0"/>
              <a:t>    for all other edges, f’(e) = f(e)</a:t>
            </a:r>
            <a:br>
              <a:rPr lang="en-US" dirty="0"/>
            </a:br>
            <a:r>
              <a:rPr lang="en-US" dirty="0"/>
              <a:t>    return f’</a:t>
            </a:r>
          </a:p>
        </p:txBody>
      </p:sp>
    </p:spTree>
    <p:extLst>
      <p:ext uri="{BB962C8B-B14F-4D97-AF65-F5344CB8AC3E}">
        <p14:creationId xmlns:p14="http://schemas.microsoft.com/office/powerpoint/2010/main" val="322008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4618D-929D-4C76-99FF-E0CA5B9F4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Ford-Fulkerson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28C71-E3E2-4E3A-A25F-876DED017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/>
          </a:bodyPr>
          <a:lstStyle/>
          <a:p>
            <a:r>
              <a:rPr lang="en-US" dirty="0"/>
              <a:t>Max-flow(G)</a:t>
            </a:r>
            <a:br>
              <a:rPr lang="en-US" dirty="0"/>
            </a:br>
            <a:r>
              <a:rPr lang="en-US" dirty="0"/>
              <a:t>   initially f(e) = 0 for all e in G</a:t>
            </a:r>
            <a:br>
              <a:rPr lang="en-US" dirty="0"/>
            </a:br>
            <a:r>
              <a:rPr lang="en-US" dirty="0"/>
              <a:t>   while there is a simple s-t path P in G</a:t>
            </a:r>
            <a:r>
              <a:rPr lang="en-US" baseline="-25000" dirty="0"/>
              <a:t>f</a:t>
            </a:r>
            <a:br>
              <a:rPr lang="en-US" dirty="0"/>
            </a:br>
            <a:r>
              <a:rPr lang="en-US" dirty="0"/>
              <a:t>      f = augment(f, P)</a:t>
            </a:r>
            <a:r>
              <a:rPr lang="en-US" baseline="30000" dirty="0"/>
              <a:t>*</a:t>
            </a:r>
            <a:br>
              <a:rPr lang="en-US" dirty="0"/>
            </a:br>
            <a:r>
              <a:rPr lang="en-US" dirty="0"/>
              <a:t>   return f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2000" dirty="0"/>
              <a:t>* Note this is different notation from the 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661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82BE9-FF8A-4A48-944D-FDAF68B3D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866B5-FF22-4887-8E01-F245819B7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Ford-Fulkerson takes O(C) iterations, where C is the capacity of edges exiting s</a:t>
            </a:r>
          </a:p>
          <a:p>
            <a:pPr lvl="1"/>
            <a:r>
              <a:rPr lang="en-US" dirty="0"/>
              <a:t>Ford-Fulkerson runs in time O(|E|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C)</a:t>
            </a:r>
          </a:p>
          <a:p>
            <a:r>
              <a:rPr lang="en-US" dirty="0"/>
              <a:t>We proved correctness last time</a:t>
            </a:r>
          </a:p>
          <a:p>
            <a:pPr lvl="1"/>
            <a:r>
              <a:rPr lang="en-US" dirty="0"/>
              <a:t>Note that correctness did not depend on how we chose paths P</a:t>
            </a:r>
          </a:p>
          <a:p>
            <a:r>
              <a:rPr lang="en-US" dirty="0"/>
              <a:t>The bound on the running time is only pseudo-polynomial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28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CE4B6-920B-4730-8442-3E5F781A8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671DF-8DCF-425C-A0B8-7464FE700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399"/>
          </a:xfrm>
        </p:spPr>
        <p:txBody>
          <a:bodyPr/>
          <a:lstStyle/>
          <a:p>
            <a:r>
              <a:rPr lang="en-US" dirty="0"/>
              <a:t>The bound we proved on the running time of Ford-Fulkerson is tight, i.e., there can be bad choices of augmenting paths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CCD8A6-7007-4421-B243-7D15B35CEFAD}"/>
              </a:ext>
            </a:extLst>
          </p:cNvPr>
          <p:cNvSpPr/>
          <p:nvPr/>
        </p:nvSpPr>
        <p:spPr>
          <a:xfrm rot="2700000">
            <a:off x="3337483" y="3974027"/>
            <a:ext cx="2133600" cy="21336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16182B7-8D94-47DC-AA9F-B0856E70E265}"/>
              </a:ext>
            </a:extLst>
          </p:cNvPr>
          <p:cNvSpPr/>
          <p:nvPr/>
        </p:nvSpPr>
        <p:spPr>
          <a:xfrm>
            <a:off x="2743200" y="4827543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68810D3-4A47-4F99-AE01-8F2594C387FF}"/>
              </a:ext>
            </a:extLst>
          </p:cNvPr>
          <p:cNvSpPr/>
          <p:nvPr/>
        </p:nvSpPr>
        <p:spPr>
          <a:xfrm>
            <a:off x="5638802" y="4850327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</a:t>
            </a:r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011D7FE-1EFD-42B0-A0B4-E23E32F086F0}"/>
              </a:ext>
            </a:extLst>
          </p:cNvPr>
          <p:cNvSpPr/>
          <p:nvPr/>
        </p:nvSpPr>
        <p:spPr>
          <a:xfrm>
            <a:off x="4213783" y="3376054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</a:t>
            </a:r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DBACF7A-F851-4F33-BCD2-7FA5E3752FBA}"/>
              </a:ext>
            </a:extLst>
          </p:cNvPr>
          <p:cNvSpPr/>
          <p:nvPr/>
        </p:nvSpPr>
        <p:spPr>
          <a:xfrm>
            <a:off x="4213783" y="6324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v</a:t>
            </a:r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83F93F3-1A44-44E8-A9E9-6B89AB67DD8D}"/>
              </a:ext>
            </a:extLst>
          </p:cNvPr>
          <p:cNvCxnSpPr>
            <a:stCxn id="7" idx="4"/>
            <a:endCxn id="8" idx="0"/>
          </p:cNvCxnSpPr>
          <p:nvPr/>
        </p:nvCxnSpPr>
        <p:spPr>
          <a:xfrm>
            <a:off x="4404283" y="3757054"/>
            <a:ext cx="0" cy="2567546"/>
          </a:xfrm>
          <a:prstGeom prst="straightConnector1">
            <a:avLst/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BCFFDA0-0841-4D22-B10B-512CAC90668D}"/>
              </a:ext>
            </a:extLst>
          </p:cNvPr>
          <p:cNvCxnSpPr>
            <a:cxnSpLocks/>
          </p:cNvCxnSpPr>
          <p:nvPr/>
        </p:nvCxnSpPr>
        <p:spPr>
          <a:xfrm flipV="1">
            <a:off x="3712464" y="3684543"/>
            <a:ext cx="563842" cy="529431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598FC45-76D8-49D4-A5B4-A0CAF8BF1C94}"/>
              </a:ext>
            </a:extLst>
          </p:cNvPr>
          <p:cNvCxnSpPr>
            <a:cxnSpLocks/>
          </p:cNvCxnSpPr>
          <p:nvPr/>
        </p:nvCxnSpPr>
        <p:spPr>
          <a:xfrm>
            <a:off x="5181600" y="4294143"/>
            <a:ext cx="556375" cy="563842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C286971-9FF9-4430-A305-C79A2D09B666}"/>
              </a:ext>
            </a:extLst>
          </p:cNvPr>
          <p:cNvCxnSpPr>
            <a:cxnSpLocks/>
          </p:cNvCxnSpPr>
          <p:nvPr/>
        </p:nvCxnSpPr>
        <p:spPr>
          <a:xfrm>
            <a:off x="3721608" y="5863863"/>
            <a:ext cx="563842" cy="556374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C65F13B-8AEB-4BAB-9751-AA051CE6321D}"/>
              </a:ext>
            </a:extLst>
          </p:cNvPr>
          <p:cNvCxnSpPr>
            <a:stCxn id="4" idx="3"/>
          </p:cNvCxnSpPr>
          <p:nvPr/>
        </p:nvCxnSpPr>
        <p:spPr>
          <a:xfrm flipV="1">
            <a:off x="5158625" y="5231327"/>
            <a:ext cx="579350" cy="563842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F0EEAD8-D57F-4018-BE02-79682213AC34}"/>
              </a:ext>
            </a:extLst>
          </p:cNvPr>
          <p:cNvSpPr txBox="1"/>
          <p:nvPr/>
        </p:nvSpPr>
        <p:spPr>
          <a:xfrm>
            <a:off x="3088024" y="3874195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DF3226-C849-4B62-AB21-6C94AE5E789A}"/>
              </a:ext>
            </a:extLst>
          </p:cNvPr>
          <p:cNvSpPr txBox="1"/>
          <p:nvPr/>
        </p:nvSpPr>
        <p:spPr>
          <a:xfrm>
            <a:off x="5020665" y="3878797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7ED4A7-8D06-4883-9096-BBC1ED185D16}"/>
              </a:ext>
            </a:extLst>
          </p:cNvPr>
          <p:cNvSpPr txBox="1"/>
          <p:nvPr/>
        </p:nvSpPr>
        <p:spPr>
          <a:xfrm>
            <a:off x="3121896" y="564634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55DBD-383E-4B50-B962-F33907D7755E}"/>
              </a:ext>
            </a:extLst>
          </p:cNvPr>
          <p:cNvSpPr txBox="1"/>
          <p:nvPr/>
        </p:nvSpPr>
        <p:spPr>
          <a:xfrm>
            <a:off x="5148643" y="5647739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DDC13BD-B047-4CBA-BD9D-2C00733F6506}"/>
              </a:ext>
            </a:extLst>
          </p:cNvPr>
          <p:cNvSpPr txBox="1"/>
          <p:nvPr/>
        </p:nvSpPr>
        <p:spPr>
          <a:xfrm>
            <a:off x="4354989" y="48275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54833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14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640-EC8D-4390-9914-DBE3ACE95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good augmenting paths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93EB6-44A1-4CAD-B6A2-F6BDE881A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try to avoid bad cases by always choosing the augmenting path with the maximum capacity</a:t>
            </a:r>
          </a:p>
          <a:p>
            <a:pPr lvl="1"/>
            <a:r>
              <a:rPr lang="en-US" dirty="0"/>
              <a:t>This may not give optimal number of iterations, but will still improve things</a:t>
            </a:r>
          </a:p>
          <a:p>
            <a:pPr lvl="1"/>
            <a:r>
              <a:rPr lang="en-US" dirty="0"/>
              <a:t>Drawback: each iteration more expensive</a:t>
            </a:r>
          </a:p>
          <a:p>
            <a:r>
              <a:rPr lang="en-US" dirty="0"/>
              <a:t>Instead: choose augmenting paths that are “good enough”</a:t>
            </a:r>
          </a:p>
        </p:txBody>
      </p:sp>
    </p:spTree>
    <p:extLst>
      <p:ext uri="{BB962C8B-B14F-4D97-AF65-F5344CB8AC3E}">
        <p14:creationId xmlns:p14="http://schemas.microsoft.com/office/powerpoint/2010/main" val="365380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C78BB-D612-42BE-99EA-8ADDEB850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good augmenting paths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43AE4-4131-4286-B157-359812FFD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Let G</a:t>
            </a:r>
            <a:r>
              <a:rPr lang="en-US" baseline="-25000" dirty="0"/>
              <a:t>f</a:t>
            </a:r>
            <a:r>
              <a:rPr lang="en-US" dirty="0"/>
              <a:t>(</a:t>
            </a:r>
            <a:r>
              <a:rPr lang="en-US" dirty="0">
                <a:sym typeface="Symbol" panose="05050102010706020507" pitchFamily="18" charset="2"/>
              </a:rPr>
              <a:t>) be the subset of edges in G</a:t>
            </a:r>
            <a:r>
              <a:rPr lang="en-US" baseline="-25000" dirty="0">
                <a:sym typeface="Symbol" panose="05050102010706020507" pitchFamily="18" charset="2"/>
              </a:rPr>
              <a:t>f</a:t>
            </a:r>
            <a:r>
              <a:rPr lang="en-US" dirty="0">
                <a:sym typeface="Symbol" panose="05050102010706020507" pitchFamily="18" charset="2"/>
              </a:rPr>
              <a:t> with residual capacity at least </a:t>
            </a:r>
          </a:p>
          <a:p>
            <a:r>
              <a:rPr lang="en-US" dirty="0"/>
              <a:t>Max-flow(G)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>
                <a:sym typeface="Symbol" panose="05050102010706020507" pitchFamily="18" charset="2"/>
              </a:rPr>
              <a:t> = 2</a:t>
            </a:r>
            <a:r>
              <a:rPr lang="en-US" baseline="30000" dirty="0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        //  ≤ max capacity exiting s </a:t>
            </a:r>
            <a:br>
              <a:rPr lang="en-US" dirty="0"/>
            </a:br>
            <a:r>
              <a:rPr lang="en-US" dirty="0"/>
              <a:t>   initially f(e) = 0 for all e in G</a:t>
            </a:r>
            <a:br>
              <a:rPr lang="en-US" dirty="0"/>
            </a:br>
            <a:r>
              <a:rPr lang="en-US" dirty="0"/>
              <a:t>   while </a:t>
            </a:r>
            <a:r>
              <a:rPr lang="en-US" dirty="0">
                <a:sym typeface="Symbol" panose="05050102010706020507" pitchFamily="18" charset="2"/>
              </a:rPr>
              <a:t> ≥ 1 {</a:t>
            </a:r>
            <a:br>
              <a:rPr lang="en-US" dirty="0"/>
            </a:br>
            <a:r>
              <a:rPr lang="en-US" dirty="0"/>
              <a:t>      while there is a simple s-t path P in G</a:t>
            </a:r>
            <a:r>
              <a:rPr lang="en-US" baseline="-25000" dirty="0"/>
              <a:t>f</a:t>
            </a:r>
            <a:r>
              <a:rPr lang="en-US" dirty="0"/>
              <a:t>(</a:t>
            </a:r>
            <a:r>
              <a:rPr lang="en-US" dirty="0">
                <a:sym typeface="Symbol" panose="05050102010706020507" pitchFamily="18" charset="2"/>
              </a:rPr>
              <a:t>)</a:t>
            </a:r>
            <a:br>
              <a:rPr lang="en-US" dirty="0"/>
            </a:br>
            <a:r>
              <a:rPr lang="en-US" dirty="0"/>
              <a:t>           f = augment(f, P)</a:t>
            </a:r>
            <a:r>
              <a:rPr lang="en-US" baseline="30000" dirty="0"/>
              <a:t>*</a:t>
            </a:r>
            <a:br>
              <a:rPr lang="en-US" dirty="0"/>
            </a:br>
            <a:r>
              <a:rPr lang="en-US" dirty="0"/>
              <a:t>       </a:t>
            </a:r>
            <a:r>
              <a:rPr lang="en-US" dirty="0">
                <a:sym typeface="Symbol" panose="05050102010706020507" pitchFamily="18" charset="2"/>
              </a:rPr>
              <a:t> = /2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}</a:t>
            </a:r>
            <a:br>
              <a:rPr lang="en-US" dirty="0"/>
            </a:br>
            <a:r>
              <a:rPr lang="en-US" dirty="0"/>
              <a:t>   return f</a:t>
            </a:r>
          </a:p>
        </p:txBody>
      </p:sp>
    </p:spTree>
    <p:extLst>
      <p:ext uri="{BB962C8B-B14F-4D97-AF65-F5344CB8AC3E}">
        <p14:creationId xmlns:p14="http://schemas.microsoft.com/office/powerpoint/2010/main" val="410101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39472</TotalTime>
  <Words>1201</Words>
  <Application>Microsoft Office PowerPoint</Application>
  <PresentationFormat>On-screen Show (4:3)</PresentationFormat>
  <Paragraphs>96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Algorithms</vt:lpstr>
      <vt:lpstr>Network flow</vt:lpstr>
      <vt:lpstr>Review: Ford-Fulkerson algorithm</vt:lpstr>
      <vt:lpstr>Basic subroutine </vt:lpstr>
      <vt:lpstr>Ford-Fulkerson algorithm</vt:lpstr>
      <vt:lpstr>Analysis</vt:lpstr>
      <vt:lpstr>Running time?</vt:lpstr>
      <vt:lpstr>Choosing good augmenting paths</vt:lpstr>
      <vt:lpstr>Choosing good augmenting paths</vt:lpstr>
      <vt:lpstr>Analysis</vt:lpstr>
      <vt:lpstr>Analysis</vt:lpstr>
      <vt:lpstr>Further optimizations</vt:lpstr>
      <vt:lpstr>Applications</vt:lpstr>
      <vt:lpstr>Bipartite matching</vt:lpstr>
      <vt:lpstr>PowerPoint Presentation</vt:lpstr>
      <vt:lpstr>Matching  flow</vt:lpstr>
      <vt:lpstr>Disjoint paths</vt:lpstr>
      <vt:lpstr>Directed case</vt:lpstr>
      <vt:lpstr>Directed case</vt:lpstr>
      <vt:lpstr>Directed case</vt:lpstr>
      <vt:lpstr>Undirected case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1977</cp:revision>
  <dcterms:created xsi:type="dcterms:W3CDTF">2014-06-02T02:25:30Z</dcterms:created>
  <dcterms:modified xsi:type="dcterms:W3CDTF">2020-10-22T14:56:44Z</dcterms:modified>
</cp:coreProperties>
</file>