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71" r:id="rId2"/>
    <p:sldId id="614" r:id="rId3"/>
    <p:sldId id="613" r:id="rId4"/>
    <p:sldId id="594" r:id="rId5"/>
    <p:sldId id="595" r:id="rId6"/>
    <p:sldId id="596" r:id="rId7"/>
    <p:sldId id="597" r:id="rId8"/>
    <p:sldId id="598" r:id="rId9"/>
    <p:sldId id="599" r:id="rId10"/>
    <p:sldId id="617" r:id="rId11"/>
    <p:sldId id="615" r:id="rId12"/>
    <p:sldId id="600" r:id="rId13"/>
    <p:sldId id="60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16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DCB86-BFB4-4656-84E3-AB2F28C59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4DD26-C206-4CBF-AFEF-D496BC9C2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applications that follow are simplified versions of real-world problems</a:t>
            </a:r>
          </a:p>
          <a:p>
            <a:r>
              <a:rPr lang="en-US" dirty="0"/>
              <a:t>Intended to show how network flow / circulations with demands come up in lots of scenarios</a:t>
            </a:r>
          </a:p>
        </p:txBody>
      </p:sp>
    </p:spTree>
    <p:extLst>
      <p:ext uri="{BB962C8B-B14F-4D97-AF65-F5344CB8AC3E}">
        <p14:creationId xmlns:p14="http://schemas.microsoft.com/office/powerpoint/2010/main" val="297787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Application: Survey design</a:t>
            </a:r>
          </a:p>
        </p:txBody>
      </p:sp>
    </p:spTree>
    <p:extLst>
      <p:ext uri="{BB962C8B-B14F-4D97-AF65-F5344CB8AC3E}">
        <p14:creationId xmlns:p14="http://schemas.microsoft.com/office/powerpoint/2010/main" val="3287244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EECAE-C1C3-410B-B9A2-7513C5889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20B45-D0F0-424D-80B0-3C43B4066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 items / n customers; want to send a questionnaire about items to each customer</a:t>
            </a:r>
          </a:p>
          <a:p>
            <a:r>
              <a:rPr lang="en-US" dirty="0"/>
              <a:t>Constraints</a:t>
            </a:r>
          </a:p>
          <a:p>
            <a:pPr lvl="1"/>
            <a:r>
              <a:rPr lang="en-US" dirty="0"/>
              <a:t>Each customer receives questions only about items he/she bought</a:t>
            </a:r>
          </a:p>
          <a:p>
            <a:pPr lvl="1"/>
            <a:r>
              <a:rPr lang="en-US" dirty="0" err="1"/>
              <a:t>ith</a:t>
            </a:r>
            <a:r>
              <a:rPr lang="en-US" dirty="0"/>
              <a:t> customer receives questions about at least c</a:t>
            </a:r>
            <a:r>
              <a:rPr lang="en-US" baseline="-25000" dirty="0"/>
              <a:t>i</a:t>
            </a:r>
            <a:r>
              <a:rPr lang="en-US" dirty="0"/>
              <a:t> items and at most </a:t>
            </a:r>
            <a:r>
              <a:rPr lang="en-US" dirty="0" err="1"/>
              <a:t>c’</a:t>
            </a:r>
            <a:r>
              <a:rPr lang="en-US" baseline="-25000" dirty="0" err="1"/>
              <a:t>i</a:t>
            </a:r>
            <a:r>
              <a:rPr lang="en-US" dirty="0"/>
              <a:t> items</a:t>
            </a:r>
          </a:p>
          <a:p>
            <a:pPr lvl="1"/>
            <a:r>
              <a:rPr lang="en-US" dirty="0"/>
              <a:t>Questions about item j should be asked to at least </a:t>
            </a:r>
            <a:r>
              <a:rPr lang="en-US" dirty="0" err="1"/>
              <a:t>p</a:t>
            </a:r>
            <a:r>
              <a:rPr lang="en-US" baseline="-25000" dirty="0" err="1"/>
              <a:t>j</a:t>
            </a:r>
            <a:r>
              <a:rPr lang="en-US" dirty="0"/>
              <a:t> and at most </a:t>
            </a:r>
            <a:r>
              <a:rPr lang="en-US" dirty="0" err="1"/>
              <a:t>p’</a:t>
            </a:r>
            <a:r>
              <a:rPr lang="en-US" baseline="-25000" dirty="0" err="1"/>
              <a:t>j</a:t>
            </a:r>
            <a:r>
              <a:rPr lang="en-US" dirty="0"/>
              <a:t> customers</a:t>
            </a:r>
          </a:p>
        </p:txBody>
      </p:sp>
    </p:spTree>
    <p:extLst>
      <p:ext uri="{BB962C8B-B14F-4D97-AF65-F5344CB8AC3E}">
        <p14:creationId xmlns:p14="http://schemas.microsoft.com/office/powerpoint/2010/main" val="47967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F8AE9-8845-4D1C-8E45-0DCBF67F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the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F67A2-052F-4910-A83C-B8DCFA99F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Reduce to a circulation problem (with lower bounds on flows):</a:t>
            </a:r>
          </a:p>
          <a:p>
            <a:pPr lvl="1"/>
            <a:r>
              <a:rPr lang="en-US" dirty="0"/>
              <a:t>Vertices for each customer and item</a:t>
            </a:r>
          </a:p>
          <a:p>
            <a:pPr lvl="1"/>
            <a:r>
              <a:rPr lang="en-US" dirty="0"/>
              <a:t>Edge (with capacity 1) from customer </a:t>
            </a:r>
            <a:r>
              <a:rPr lang="en-US" dirty="0" err="1"/>
              <a:t>i</a:t>
            </a:r>
            <a:r>
              <a:rPr lang="en-US" dirty="0"/>
              <a:t> to item j </a:t>
            </a:r>
            <a:r>
              <a:rPr lang="en-US" dirty="0" err="1"/>
              <a:t>iff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i</a:t>
            </a:r>
            <a:r>
              <a:rPr lang="en-US" dirty="0"/>
              <a:t> bought j</a:t>
            </a:r>
          </a:p>
          <a:p>
            <a:pPr lvl="1"/>
            <a:r>
              <a:rPr lang="en-US" dirty="0"/>
              <a:t>Add source s with an edge to each customer </a:t>
            </a:r>
            <a:r>
              <a:rPr lang="en-US" dirty="0" err="1"/>
              <a:t>i</a:t>
            </a:r>
            <a:r>
              <a:rPr lang="en-US" dirty="0"/>
              <a:t>; each edge has allowed flow in the range [c</a:t>
            </a:r>
            <a:r>
              <a:rPr lang="en-US" baseline="-25000" dirty="0"/>
              <a:t>i</a:t>
            </a:r>
            <a:r>
              <a:rPr lang="en-US" dirty="0"/>
              <a:t>, </a:t>
            </a:r>
            <a:r>
              <a:rPr lang="en-US" dirty="0" err="1"/>
              <a:t>c’</a:t>
            </a:r>
            <a:r>
              <a:rPr lang="en-US" baseline="-25000" dirty="0" err="1"/>
              <a:t>i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Add sink t with edge from each item j; each edge has allowed flow in the range [</a:t>
            </a:r>
            <a:r>
              <a:rPr lang="en-US" dirty="0" err="1"/>
              <a:t>p</a:t>
            </a:r>
            <a:r>
              <a:rPr lang="en-US" baseline="-25000" dirty="0" err="1"/>
              <a:t>j</a:t>
            </a:r>
            <a:r>
              <a:rPr lang="en-US" dirty="0"/>
              <a:t>, </a:t>
            </a:r>
            <a:r>
              <a:rPr lang="en-US" dirty="0" err="1"/>
              <a:t>p’</a:t>
            </a:r>
            <a:r>
              <a:rPr lang="en-US" baseline="-25000" dirty="0" err="1"/>
              <a:t>j</a:t>
            </a:r>
            <a:r>
              <a:rPr lang="en-US" dirty="0"/>
              <a:t>]</a:t>
            </a:r>
          </a:p>
          <a:p>
            <a:r>
              <a:rPr lang="en-US" dirty="0"/>
              <a:t>Make a circulation problem by adding an edge from t to s with capacity </a:t>
            </a:r>
            <a:r>
              <a:rPr lang="en-US" dirty="0">
                <a:sym typeface="Symbol" panose="05050102010706020507" pitchFamily="18" charset="2"/>
              </a:rPr>
              <a:t> </a:t>
            </a:r>
            <a:r>
              <a:rPr lang="en-US" dirty="0" err="1">
                <a:sym typeface="Symbol" panose="05050102010706020507" pitchFamily="18" charset="2"/>
              </a:rPr>
              <a:t>c’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endParaRPr lang="en-US" dirty="0"/>
          </a:p>
          <a:p>
            <a:pPr lvl="1"/>
            <a:r>
              <a:rPr lang="en-US" dirty="0"/>
              <a:t>All vertices have demand 0</a:t>
            </a:r>
          </a:p>
          <a:p>
            <a:r>
              <a:rPr lang="en-US" dirty="0"/>
              <a:t>Feasible circulation </a:t>
            </a:r>
            <a:r>
              <a:rPr lang="en-US" dirty="0">
                <a:sym typeface="Symbol" panose="05050102010706020507" pitchFamily="18" charset="2"/>
              </a:rPr>
              <a:t></a:t>
            </a:r>
            <a:r>
              <a:rPr lang="en-US" dirty="0"/>
              <a:t> feasible survey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75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A0B1A-1A12-44F9-99F6-2FF2ADEAD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2FF1A-1E7A-4753-81F9-DBD97B3EB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discussed algorithms for network flow, and seen a few applications</a:t>
            </a:r>
          </a:p>
          <a:p>
            <a:r>
              <a:rPr lang="en-US" dirty="0"/>
              <a:t>We look at a generalization of network flow, and consider further applications</a:t>
            </a:r>
          </a:p>
        </p:txBody>
      </p:sp>
    </p:spTree>
    <p:extLst>
      <p:ext uri="{BB962C8B-B14F-4D97-AF65-F5344CB8AC3E}">
        <p14:creationId xmlns:p14="http://schemas.microsoft.com/office/powerpoint/2010/main" val="356423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Circulations with demands</a:t>
            </a:r>
          </a:p>
        </p:txBody>
      </p:sp>
    </p:spTree>
    <p:extLst>
      <p:ext uri="{BB962C8B-B14F-4D97-AF65-F5344CB8AC3E}">
        <p14:creationId xmlns:p14="http://schemas.microsoft.com/office/powerpoint/2010/main" val="515744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928F7-4115-4FC4-960D-9B4017B1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Circulations with demands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7C18E-225A-40FC-BD00-40258569A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Flow graph as before…</a:t>
            </a:r>
          </a:p>
          <a:p>
            <a:r>
              <a:rPr lang="en-US" i="1" dirty="0"/>
              <a:t>Multiple</a:t>
            </a:r>
            <a:r>
              <a:rPr lang="en-US" dirty="0"/>
              <a:t> sources with </a:t>
            </a:r>
            <a:r>
              <a:rPr lang="en-US" i="1" dirty="0"/>
              <a:t>fixed</a:t>
            </a:r>
            <a:r>
              <a:rPr lang="en-US" dirty="0"/>
              <a:t> supply</a:t>
            </a:r>
          </a:p>
          <a:p>
            <a:r>
              <a:rPr lang="en-US" i="1" dirty="0"/>
              <a:t>Multiple</a:t>
            </a:r>
            <a:r>
              <a:rPr lang="en-US" dirty="0"/>
              <a:t> sinks with </a:t>
            </a:r>
            <a:r>
              <a:rPr lang="en-US" i="1" dirty="0"/>
              <a:t>fixed</a:t>
            </a:r>
            <a:r>
              <a:rPr lang="en-US" dirty="0"/>
              <a:t> demand</a:t>
            </a:r>
          </a:p>
          <a:p>
            <a:r>
              <a:rPr lang="en-US" dirty="0"/>
              <a:t>Goal is to find out whether it is possible to satisfy all constraints and, if so, how</a:t>
            </a:r>
          </a:p>
          <a:p>
            <a:pPr lvl="1"/>
            <a:r>
              <a:rPr lang="en-US" dirty="0"/>
              <a:t>So here we are not maximizing anything, just trying to determine if a valid solution exists</a:t>
            </a:r>
          </a:p>
        </p:txBody>
      </p:sp>
    </p:spTree>
    <p:extLst>
      <p:ext uri="{BB962C8B-B14F-4D97-AF65-F5344CB8AC3E}">
        <p14:creationId xmlns:p14="http://schemas.microsoft.com/office/powerpoint/2010/main" val="3296206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DC10E-1DFC-4CEF-AA67-E2E6C5E5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Circulations with demands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2B61B-43FC-41F2-866A-2C5EEDA87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Directed graph G with capacities on edges</a:t>
            </a:r>
          </a:p>
          <a:p>
            <a:r>
              <a:rPr lang="en-US" dirty="0"/>
              <a:t>Each vertex v associated with </a:t>
            </a:r>
            <a:r>
              <a:rPr lang="en-US" i="1" dirty="0"/>
              <a:t>demand</a:t>
            </a:r>
            <a:r>
              <a:rPr lang="en-US" dirty="0"/>
              <a:t> d</a:t>
            </a:r>
            <a:r>
              <a:rPr lang="en-US" baseline="-25000" dirty="0"/>
              <a:t>v</a:t>
            </a:r>
            <a:endParaRPr lang="en-US" dirty="0"/>
          </a:p>
          <a:p>
            <a:pPr lvl="1"/>
            <a:r>
              <a:rPr lang="en-US" dirty="0"/>
              <a:t>If d</a:t>
            </a:r>
            <a:r>
              <a:rPr lang="en-US" baseline="-25000" dirty="0"/>
              <a:t>v</a:t>
            </a:r>
            <a:r>
              <a:rPr lang="en-US" dirty="0"/>
              <a:t> &gt; 0, then v is absorbing flow (sink)</a:t>
            </a:r>
          </a:p>
          <a:p>
            <a:pPr lvl="1"/>
            <a:r>
              <a:rPr lang="en-US" dirty="0"/>
              <a:t>If d</a:t>
            </a:r>
            <a:r>
              <a:rPr lang="en-US" baseline="-25000" dirty="0"/>
              <a:t>v</a:t>
            </a:r>
            <a:r>
              <a:rPr lang="en-US" dirty="0"/>
              <a:t> &lt; 0, then v is producing flow (source)</a:t>
            </a:r>
          </a:p>
          <a:p>
            <a:pPr lvl="1"/>
            <a:r>
              <a:rPr lang="en-US" dirty="0"/>
              <a:t>If d</a:t>
            </a:r>
            <a:r>
              <a:rPr lang="en-US" baseline="-25000" dirty="0"/>
              <a:t>v</a:t>
            </a:r>
            <a:r>
              <a:rPr lang="en-US" dirty="0"/>
              <a:t> = 0, then this is an internal node like before</a:t>
            </a:r>
          </a:p>
          <a:p>
            <a:r>
              <a:rPr lang="en-US" dirty="0"/>
              <a:t>Assume all capacities/demands are integers</a:t>
            </a:r>
          </a:p>
        </p:txBody>
      </p:sp>
    </p:spTree>
    <p:extLst>
      <p:ext uri="{BB962C8B-B14F-4D97-AF65-F5344CB8AC3E}">
        <p14:creationId xmlns:p14="http://schemas.microsoft.com/office/powerpoint/2010/main" val="401647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AD56A-919A-4612-AC0E-898C2E2E4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Circulations with demands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52496-3A71-4BFD-AE75-42912BAF3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/>
              <a:t>Constraints</a:t>
            </a:r>
          </a:p>
          <a:p>
            <a:pPr lvl="1"/>
            <a:r>
              <a:rPr lang="en-US" dirty="0"/>
              <a:t>[Respect capacities on edges] For each edge e, </a:t>
            </a:r>
            <a:br>
              <a:rPr lang="en-US" dirty="0"/>
            </a:br>
            <a:r>
              <a:rPr lang="en-US" dirty="0"/>
              <a:t>0 ≤ f(e) ≤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endParaRPr lang="en-US" dirty="0"/>
          </a:p>
          <a:p>
            <a:pPr lvl="1"/>
            <a:r>
              <a:rPr lang="en-US" dirty="0"/>
              <a:t>[Respect demands at vertices] For each vertex v, f</a:t>
            </a:r>
            <a:r>
              <a:rPr lang="en-US" baseline="-25000" dirty="0"/>
              <a:t>in</a:t>
            </a:r>
            <a:r>
              <a:rPr lang="en-US" dirty="0"/>
              <a:t>(v) – </a:t>
            </a:r>
            <a:r>
              <a:rPr lang="en-US" dirty="0" err="1"/>
              <a:t>f</a:t>
            </a:r>
            <a:r>
              <a:rPr lang="en-US" baseline="-25000" dirty="0" err="1"/>
              <a:t>out</a:t>
            </a:r>
            <a:r>
              <a:rPr lang="en-US" dirty="0"/>
              <a:t>(v) = d</a:t>
            </a:r>
            <a:r>
              <a:rPr lang="en-US" baseline="-25000" dirty="0"/>
              <a:t>v</a:t>
            </a:r>
            <a:endParaRPr lang="en-US" dirty="0"/>
          </a:p>
          <a:p>
            <a:pPr lvl="2"/>
            <a:r>
              <a:rPr lang="en-US" dirty="0"/>
              <a:t>Note: no conservation of flow at sources/sinks</a:t>
            </a:r>
          </a:p>
          <a:p>
            <a:endParaRPr lang="en-US" dirty="0"/>
          </a:p>
          <a:p>
            <a:r>
              <a:rPr lang="en-US" dirty="0"/>
              <a:t>Note: this is trivially unsatisfiable if the demands on all vertices do not sum to 0</a:t>
            </a:r>
          </a:p>
        </p:txBody>
      </p:sp>
    </p:spTree>
    <p:extLst>
      <p:ext uri="{BB962C8B-B14F-4D97-AF65-F5344CB8AC3E}">
        <p14:creationId xmlns:p14="http://schemas.microsoft.com/office/powerpoint/2010/main" val="22374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B2945-EC3A-43AC-A685-12F58C6AD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Circulations with demands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1A9A1-11A5-445D-A43F-571A7278E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to a network-flow problem…</a:t>
            </a:r>
          </a:p>
          <a:p>
            <a:r>
              <a:rPr lang="en-US" dirty="0"/>
              <a:t>Introduce “master source” s, connected by an edge with capacity -d</a:t>
            </a:r>
            <a:r>
              <a:rPr lang="en-US" baseline="-25000" dirty="0"/>
              <a:t>v</a:t>
            </a:r>
            <a:r>
              <a:rPr lang="en-US" dirty="0"/>
              <a:t> to each source v </a:t>
            </a:r>
          </a:p>
          <a:p>
            <a:r>
              <a:rPr lang="en-US" dirty="0"/>
              <a:t>Introduce “master sink” t, connected by an edge with capacity d</a:t>
            </a:r>
            <a:r>
              <a:rPr lang="en-US" baseline="-25000" dirty="0"/>
              <a:t>v</a:t>
            </a:r>
            <a:r>
              <a:rPr lang="en-US" dirty="0"/>
              <a:t> from each sink v</a:t>
            </a:r>
          </a:p>
          <a:p>
            <a:r>
              <a:rPr lang="en-US" dirty="0"/>
              <a:t>The circulation is satisfiable </a:t>
            </a:r>
            <a:r>
              <a:rPr lang="en-US" dirty="0" err="1"/>
              <a:t>iff</a:t>
            </a:r>
            <a:r>
              <a:rPr lang="en-US" dirty="0"/>
              <a:t> there is an s-t flow in this network of value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sinks v </a:t>
            </a:r>
            <a:r>
              <a:rPr lang="en-US" dirty="0">
                <a:sym typeface="Symbol" panose="05050102010706020507" pitchFamily="18" charset="2"/>
              </a:rPr>
              <a:t>d</a:t>
            </a:r>
            <a:r>
              <a:rPr lang="en-US" baseline="-25000" dirty="0">
                <a:sym typeface="Symbol" panose="05050102010706020507" pitchFamily="18" charset="2"/>
              </a:rPr>
              <a:t>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25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DF6B8-00C1-43DF-A834-FA285AD9D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Incorporating lower bounds on 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FB66C-A552-49F0-A98A-D779EC648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extending the circulation-with-demands problem to incorporate </a:t>
            </a:r>
            <a:r>
              <a:rPr lang="en-US" i="1" dirty="0"/>
              <a:t>lower bounds</a:t>
            </a:r>
            <a:r>
              <a:rPr lang="en-US" dirty="0"/>
              <a:t> on the flows used by each edge</a:t>
            </a:r>
          </a:p>
          <a:p>
            <a:r>
              <a:rPr lang="en-US" dirty="0"/>
              <a:t>Key observation: this is equivalent to a problem where we “adjust” each edge (and incident vertices) to recover a situation like before</a:t>
            </a:r>
          </a:p>
        </p:txBody>
      </p:sp>
    </p:spTree>
    <p:extLst>
      <p:ext uri="{BB962C8B-B14F-4D97-AF65-F5344CB8AC3E}">
        <p14:creationId xmlns:p14="http://schemas.microsoft.com/office/powerpoint/2010/main" val="212792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482A0-17F7-4D63-B343-9C60F5569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bounds on flows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0683D50-8D26-499B-9DDE-5801E01F54DD}"/>
              </a:ext>
            </a:extLst>
          </p:cNvPr>
          <p:cNvSpPr/>
          <p:nvPr/>
        </p:nvSpPr>
        <p:spPr>
          <a:xfrm>
            <a:off x="2366003" y="4315504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-2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CD3F3C2-B434-40AA-A32B-A26B160CE92D}"/>
              </a:ext>
            </a:extLst>
          </p:cNvPr>
          <p:cNvSpPr/>
          <p:nvPr/>
        </p:nvSpPr>
        <p:spPr>
          <a:xfrm>
            <a:off x="2366003" y="2514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7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D768067-0611-42BA-88DD-48D5D66519A7}"/>
              </a:ext>
            </a:extLst>
          </p:cNvPr>
          <p:cNvCxnSpPr>
            <a:stCxn id="6" idx="0"/>
            <a:endCxn id="8" idx="4"/>
          </p:cNvCxnSpPr>
          <p:nvPr/>
        </p:nvCxnSpPr>
        <p:spPr>
          <a:xfrm flipV="1">
            <a:off x="2670803" y="3124200"/>
            <a:ext cx="0" cy="11913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8ED9312-D835-4EA9-9F3A-F18953DC2FF2}"/>
              </a:ext>
            </a:extLst>
          </p:cNvPr>
          <p:cNvSpPr txBox="1"/>
          <p:nvPr/>
        </p:nvSpPr>
        <p:spPr>
          <a:xfrm>
            <a:off x="1014324" y="3410634"/>
            <a:ext cx="1656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Lower bound: 3</a:t>
            </a:r>
            <a:br>
              <a:rPr lang="en-US" dirty="0"/>
            </a:br>
            <a:r>
              <a:rPr lang="en-US" dirty="0"/>
              <a:t>Capacity: 10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7D7275D6-4942-4C26-9BDA-88CF9850C98B}"/>
              </a:ext>
            </a:extLst>
          </p:cNvPr>
          <p:cNvSpPr/>
          <p:nvPr/>
        </p:nvSpPr>
        <p:spPr>
          <a:xfrm>
            <a:off x="3813803" y="3124200"/>
            <a:ext cx="1676398" cy="1143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8AA1AB6-E5F7-4682-844B-7F983F118D1D}"/>
              </a:ext>
            </a:extLst>
          </p:cNvPr>
          <p:cNvSpPr/>
          <p:nvPr/>
        </p:nvSpPr>
        <p:spPr>
          <a:xfrm>
            <a:off x="6096000" y="4315504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15721BE-D76E-45B0-8D2E-DDBA1715ACA4}"/>
              </a:ext>
            </a:extLst>
          </p:cNvPr>
          <p:cNvSpPr/>
          <p:nvPr/>
        </p:nvSpPr>
        <p:spPr>
          <a:xfrm>
            <a:off x="6096000" y="2514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CD4C1CA-73D1-4EB5-9464-BA2B2FC1FD34}"/>
              </a:ext>
            </a:extLst>
          </p:cNvPr>
          <p:cNvCxnSpPr>
            <a:stCxn id="13" idx="0"/>
            <a:endCxn id="14" idx="4"/>
          </p:cNvCxnSpPr>
          <p:nvPr/>
        </p:nvCxnSpPr>
        <p:spPr>
          <a:xfrm flipV="1">
            <a:off x="6400800" y="3124200"/>
            <a:ext cx="0" cy="11913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0C5430D-D2CF-4516-8D81-91BD291167B1}"/>
              </a:ext>
            </a:extLst>
          </p:cNvPr>
          <p:cNvSpPr txBox="1"/>
          <p:nvPr/>
        </p:nvSpPr>
        <p:spPr>
          <a:xfrm>
            <a:off x="6480803" y="3516868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Capacity: 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06425B-6085-4823-8671-295947129C6B}"/>
              </a:ext>
            </a:extLst>
          </p:cNvPr>
          <p:cNvSpPr txBox="1"/>
          <p:nvPr/>
        </p:nvSpPr>
        <p:spPr>
          <a:xfrm>
            <a:off x="497010" y="5850183"/>
            <a:ext cx="8445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Claim: original problem satisfiable </a:t>
            </a:r>
            <a:r>
              <a:rPr lang="en-US" sz="2400" dirty="0">
                <a:sym typeface="Symbol" panose="05050102010706020507" pitchFamily="18" charset="2"/>
              </a:rPr>
              <a:t> modified problem satisfiable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900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 animBg="1"/>
      <p:bldP spid="13" grpId="0" animBg="1"/>
      <p:bldP spid="14" grpId="0" animBg="1"/>
      <p:bldP spid="16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40020</TotalTime>
  <Words>568</Words>
  <Application>Microsoft Office PowerPoint</Application>
  <PresentationFormat>On-screen Show 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Algorithms</vt:lpstr>
      <vt:lpstr>Outline</vt:lpstr>
      <vt:lpstr>Circulations with demands</vt:lpstr>
      <vt:lpstr>Circulations with demands</vt:lpstr>
      <vt:lpstr>Circulations with demands</vt:lpstr>
      <vt:lpstr>Circulations with demands</vt:lpstr>
      <vt:lpstr>Circulations with demands</vt:lpstr>
      <vt:lpstr>Incorporating lower bounds on flows</vt:lpstr>
      <vt:lpstr>Lower bounds on flows</vt:lpstr>
      <vt:lpstr>Applications</vt:lpstr>
      <vt:lpstr>Application: Survey design</vt:lpstr>
      <vt:lpstr>Survey design</vt:lpstr>
      <vt:lpstr>Modeling the problem?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2050</cp:revision>
  <dcterms:created xsi:type="dcterms:W3CDTF">2014-06-02T02:25:30Z</dcterms:created>
  <dcterms:modified xsi:type="dcterms:W3CDTF">2020-10-27T14:49:40Z</dcterms:modified>
</cp:coreProperties>
</file>