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638" r:id="rId3"/>
    <p:sldId id="640" r:id="rId4"/>
    <p:sldId id="648" r:id="rId5"/>
    <p:sldId id="642" r:id="rId6"/>
    <p:sldId id="643" r:id="rId7"/>
    <p:sldId id="644" r:id="rId8"/>
    <p:sldId id="645" r:id="rId9"/>
    <p:sldId id="646" r:id="rId10"/>
    <p:sldId id="647" r:id="rId11"/>
    <p:sldId id="649" r:id="rId12"/>
    <p:sldId id="650" r:id="rId13"/>
    <p:sldId id="65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18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A7AC-4448-42A8-A368-885612F7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4104-B3B4-48B1-B42A-2E89B9F1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show that some </a:t>
            </a:r>
            <a:r>
              <a:rPr lang="en-US" i="1" dirty="0"/>
              <a:t>other</a:t>
            </a:r>
            <a:r>
              <a:rPr lang="en-US" dirty="0"/>
              <a:t> problem L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NP is NP-complete by showing that an NP-complete problem is reducible to L</a:t>
            </a:r>
          </a:p>
          <a:p>
            <a:pPr lvl="1"/>
            <a:r>
              <a:rPr lang="en-US" dirty="0"/>
              <a:t>Sometimes, requires some cleverness</a:t>
            </a:r>
          </a:p>
          <a:p>
            <a:pPr lvl="1"/>
            <a:r>
              <a:rPr lang="en-US" dirty="0"/>
              <a:t>Other times, just involves choosing the right NP-complete problem</a:t>
            </a:r>
          </a:p>
        </p:txBody>
      </p:sp>
    </p:spTree>
    <p:extLst>
      <p:ext uri="{BB962C8B-B14F-4D97-AF65-F5344CB8AC3E}">
        <p14:creationId xmlns:p14="http://schemas.microsoft.com/office/powerpoint/2010/main" val="2234671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0B9A-2C6B-4F74-8367-23557EA09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(k-)SAT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BDDA-53F6-45F9-942F-5A2503DC3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Boolean variables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endParaRPr lang="en-US" dirty="0"/>
          </a:p>
          <a:p>
            <a:r>
              <a:rPr lang="en-US" dirty="0"/>
              <a:t>Term: variable or its negation</a:t>
            </a:r>
          </a:p>
          <a:p>
            <a:r>
              <a:rPr lang="en-US" dirty="0"/>
              <a:t>(k-)Clause: disjunction of (exactly k) terms</a:t>
            </a:r>
          </a:p>
          <a:p>
            <a:pPr lvl="1"/>
            <a:r>
              <a:rPr lang="en-US" dirty="0"/>
              <a:t>Clause is true if any term is true</a:t>
            </a:r>
          </a:p>
          <a:p>
            <a:r>
              <a:rPr lang="en-US" dirty="0"/>
              <a:t>(k-)Formula: conjunction of (k-)clauses</a:t>
            </a:r>
          </a:p>
          <a:p>
            <a:pPr lvl="1"/>
            <a:r>
              <a:rPr lang="en-US" dirty="0"/>
              <a:t>Formula is true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all</a:t>
            </a:r>
            <a:r>
              <a:rPr lang="en-US" dirty="0"/>
              <a:t> clauses are true</a:t>
            </a:r>
          </a:p>
          <a:p>
            <a:r>
              <a:rPr lang="en-US" dirty="0"/>
              <a:t>(k-)SAT = {</a:t>
            </a:r>
            <a:r>
              <a:rPr lang="en-US" dirty="0">
                <a:sym typeface="Symbol" panose="05050102010706020507" pitchFamily="18" charset="2"/>
              </a:rPr>
              <a:t> 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 is a satisfiable (k-)SAT formula} </a:t>
            </a:r>
          </a:p>
          <a:p>
            <a:pPr lvl="1"/>
            <a:r>
              <a:rPr lang="en-US" dirty="0"/>
              <a:t>Note (k-)SAT </a:t>
            </a:r>
            <a:r>
              <a:rPr lang="en-US" dirty="0">
                <a:sym typeface="Symbol" panose="05050102010706020507" pitchFamily="18" charset="2"/>
              </a:rPr>
              <a:t>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4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C64DE-7015-4A9C-893F-80A6CA40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4603-DC4D-4A4D-AF9D-EF1044F3B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Reduction from L</a:t>
            </a:r>
            <a:r>
              <a:rPr lang="en-US" baseline="-25000" dirty="0"/>
              <a:t>CSAT</a:t>
            </a:r>
            <a:r>
              <a:rPr lang="en-US" dirty="0"/>
              <a:t> </a:t>
            </a:r>
          </a:p>
          <a:p>
            <a:r>
              <a:rPr lang="en-US" dirty="0"/>
              <a:t>Given circuit C, do:</a:t>
            </a:r>
          </a:p>
          <a:p>
            <a:pPr lvl="1"/>
            <a:r>
              <a:rPr lang="en-US" dirty="0"/>
              <a:t>Introduce variable for each input wire, and the output wire of each gate</a:t>
            </a:r>
          </a:p>
          <a:p>
            <a:pPr lvl="1"/>
            <a:r>
              <a:rPr lang="en-US" dirty="0"/>
              <a:t>If y = NOT(x), add clauses (x </a:t>
            </a:r>
            <a:r>
              <a:rPr lang="en-US" dirty="0">
                <a:sym typeface="Symbol" panose="05050102010706020507" pitchFamily="18" charset="2"/>
              </a:rPr>
              <a:t> y) and (x  y)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z = AND(x, y), add clauses (x  z), (y  z), and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(x  y  z)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Similarly for z = OR(x, y)</a:t>
            </a:r>
          </a:p>
          <a:p>
            <a:pPr lvl="1"/>
            <a:r>
              <a:rPr lang="en-US" dirty="0"/>
              <a:t>If w is the output wire, add clause (w)</a:t>
            </a:r>
          </a:p>
          <a:p>
            <a:r>
              <a:rPr lang="en-US" dirty="0"/>
              <a:t>Claim: C is satisfiable </a:t>
            </a:r>
            <a:r>
              <a:rPr lang="en-US" dirty="0">
                <a:sym typeface="Symbol" panose="05050102010706020507" pitchFamily="18" charset="2"/>
              </a:rPr>
              <a:t> formula is satisfiable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7184F-6215-46C4-8667-0D602A5A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3E814-F648-4326-8063-7E33B56A5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formula we constructed is an instance of SAT, not 3-SAT</a:t>
            </a:r>
          </a:p>
          <a:p>
            <a:pPr lvl="1"/>
            <a:r>
              <a:rPr lang="en-US" dirty="0"/>
              <a:t>However, all clauses had at most 3 terms</a:t>
            </a:r>
          </a:p>
          <a:p>
            <a:r>
              <a:rPr lang="en-US" dirty="0"/>
              <a:t>Easy to fix: </a:t>
            </a:r>
          </a:p>
          <a:p>
            <a:pPr lvl="1"/>
            <a:r>
              <a:rPr lang="en-US" dirty="0"/>
              <a:t>Add four dummy variables z</a:t>
            </a:r>
            <a:r>
              <a:rPr lang="en-US" baseline="-25000" dirty="0"/>
              <a:t>1</a:t>
            </a:r>
            <a:r>
              <a:rPr lang="en-US" dirty="0"/>
              <a:t>, z</a:t>
            </a:r>
            <a:r>
              <a:rPr lang="en-US" baseline="-25000" dirty="0"/>
              <a:t>2</a:t>
            </a:r>
            <a:r>
              <a:rPr lang="en-US" dirty="0"/>
              <a:t>, z</a:t>
            </a:r>
            <a:r>
              <a:rPr lang="en-US" baseline="-25000" dirty="0"/>
              <a:t>3</a:t>
            </a:r>
            <a:r>
              <a:rPr lang="en-US" dirty="0"/>
              <a:t>, z</a:t>
            </a:r>
            <a:r>
              <a:rPr lang="en-US" baseline="-25000" dirty="0"/>
              <a:t>4</a:t>
            </a:r>
            <a:endParaRPr lang="en-US" dirty="0"/>
          </a:p>
          <a:p>
            <a:pPr lvl="1"/>
            <a:r>
              <a:rPr lang="en-US" dirty="0"/>
              <a:t>Ensure z</a:t>
            </a:r>
            <a:r>
              <a:rPr lang="en-US" baseline="-25000" dirty="0"/>
              <a:t>1</a:t>
            </a:r>
            <a:r>
              <a:rPr lang="en-US" dirty="0"/>
              <a:t>=1 by adding clauses (</a:t>
            </a:r>
            <a:r>
              <a:rPr lang="en-US" dirty="0">
                <a:sym typeface="Symbol" panose="05050102010706020507" pitchFamily="18" charset="2"/>
              </a:rPr>
              <a:t>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and similarly for z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Map clause (x  y) to (x  y </a:t>
            </a:r>
            <a:r>
              <a:rPr lang="en-US">
                <a:sym typeface="Symbol" panose="05050102010706020507" pitchFamily="18" charset="2"/>
              </a:rPr>
              <a:t> z</a:t>
            </a:r>
            <a:r>
              <a:rPr lang="en-US" baseline="-2500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clause (w) to (w  z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F15-4304-49EF-9AB0-0F2C4ABA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E7A7-ADF8-4314-B36B-64561976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“Y is (poly-time) reducible to X” if Y can be solved in polynomial-time given a subroutine that solves X</a:t>
            </a:r>
          </a:p>
          <a:p>
            <a:r>
              <a:rPr lang="en-US" dirty="0"/>
              <a:t>Note this is transitive:</a:t>
            </a:r>
          </a:p>
          <a:p>
            <a:pPr lvl="1"/>
            <a:r>
              <a:rPr lang="en-US" dirty="0"/>
              <a:t>If Z is reducible to Y and Y is reducible to X, then Z is reducible to X</a:t>
            </a:r>
          </a:p>
        </p:txBody>
      </p:sp>
    </p:spTree>
    <p:extLst>
      <p:ext uri="{BB962C8B-B14F-4D97-AF65-F5344CB8AC3E}">
        <p14:creationId xmlns:p14="http://schemas.microsoft.com/office/powerpoint/2010/main" val="18108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A57-3E29-42C3-81BD-41A9E97A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8526-C990-4264-B7CC-D820321F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NP </a:t>
            </a:r>
            <a:r>
              <a:rPr lang="en-US" dirty="0"/>
              <a:t>is </a:t>
            </a:r>
            <a:r>
              <a:rPr lang="en-US" i="1" dirty="0"/>
              <a:t>NP-complete</a:t>
            </a:r>
            <a:r>
              <a:rPr lang="en-US" dirty="0"/>
              <a:t> if </a:t>
            </a:r>
            <a:r>
              <a:rPr lang="en-US" b="1" dirty="0"/>
              <a:t>every</a:t>
            </a:r>
            <a:r>
              <a:rPr lang="en-US" dirty="0"/>
              <a:t> language </a:t>
            </a:r>
            <a:br>
              <a:rPr lang="en-US" dirty="0"/>
            </a:br>
            <a:r>
              <a:rPr lang="en-US" dirty="0"/>
              <a:t>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/>
              <a:t>NP is reducible</a:t>
            </a:r>
            <a:r>
              <a:rPr lang="en-US" baseline="30000" dirty="0"/>
              <a:t>*</a:t>
            </a:r>
            <a:r>
              <a:rPr lang="en-US" dirty="0"/>
              <a:t> to 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“L is among the hardest problems in NP”</a:t>
            </a:r>
          </a:p>
          <a:p>
            <a:r>
              <a:rPr lang="en-US" dirty="0">
                <a:sym typeface="Symbol" panose="05050102010706020507" pitchFamily="18" charset="2"/>
              </a:rPr>
              <a:t>Assuming P  NP: L is NP-complete  there is no poly-time algorithm for L!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8FEE55-366B-4591-8D75-E2084FECFA38}"/>
              </a:ext>
            </a:extLst>
          </p:cNvPr>
          <p:cNvSpPr txBox="1"/>
          <p:nvPr/>
        </p:nvSpPr>
        <p:spPr>
          <a:xfrm>
            <a:off x="395536" y="5893227"/>
            <a:ext cx="8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Using one call to a subroutine deciding L, where the answer</a:t>
            </a:r>
            <a:br>
              <a:rPr lang="en-US" sz="2400" dirty="0"/>
            </a:br>
            <a:r>
              <a:rPr lang="en-US" sz="2400" dirty="0"/>
              <a:t>returned by the subroutine is the answer output by the algorithm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410190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C911-43C6-4730-AE4F-EE2C3CA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NP-completeness, rephrased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CEBB-8AF4-4BBA-8365-ACB092E9F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NP </a:t>
            </a:r>
            <a:r>
              <a:rPr lang="en-US" dirty="0"/>
              <a:t>is </a:t>
            </a:r>
            <a:r>
              <a:rPr lang="en-US" i="1" dirty="0"/>
              <a:t>NP-complete</a:t>
            </a:r>
            <a:r>
              <a:rPr lang="en-US" dirty="0"/>
              <a:t> if for every L’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dirty="0"/>
              <a:t>NP there is a poly-time algorithm f such that</a:t>
            </a:r>
            <a:br>
              <a:rPr lang="en-US" dirty="0"/>
            </a:br>
            <a:r>
              <a:rPr lang="en-US" dirty="0"/>
              <a:t>                        x </a:t>
            </a:r>
            <a:r>
              <a:rPr lang="en-US" dirty="0">
                <a:sym typeface="Symbol" panose="05050102010706020507" pitchFamily="18" charset="2"/>
              </a:rPr>
              <a:t> L’  f(x) 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0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247B-C9EC-4AEE-9DDC-A34C47F0B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446A-0ADF-464B-BA55-8EE2044B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 clear that an NP-complete language L exists at all…</a:t>
            </a:r>
          </a:p>
          <a:p>
            <a:pPr lvl="1"/>
            <a:r>
              <a:rPr lang="en-US" dirty="0"/>
              <a:t>Need to show that every 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/>
              <a:t>NP can be solved efficiently given an efficient algorithm solving L</a:t>
            </a:r>
          </a:p>
        </p:txBody>
      </p:sp>
    </p:spTree>
    <p:extLst>
      <p:ext uri="{BB962C8B-B14F-4D97-AF65-F5344CB8AC3E}">
        <p14:creationId xmlns:p14="http://schemas.microsoft.com/office/powerpoint/2010/main" val="315525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8060-97B5-4856-B099-01B185A1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38E6-E69D-43CD-86D1-E673D9B7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C be a Boolean circuit with 1-bit output</a:t>
            </a:r>
          </a:p>
          <a:p>
            <a:r>
              <a:rPr lang="en-US" dirty="0"/>
              <a:t>C is </a:t>
            </a:r>
            <a:r>
              <a:rPr lang="en-US" i="1" dirty="0"/>
              <a:t>satisfiable </a:t>
            </a:r>
            <a:r>
              <a:rPr lang="en-US" dirty="0"/>
              <a:t>if </a:t>
            </a:r>
            <a:r>
              <a:rPr lang="en-US" dirty="0">
                <a:sym typeface="Symbol" panose="05050102010706020507" pitchFamily="18" charset="2"/>
              </a:rPr>
              <a:t>x such that C(x) = 1</a:t>
            </a:r>
            <a:endParaRPr lang="en-US" dirty="0"/>
          </a:p>
          <a:p>
            <a:r>
              <a:rPr lang="en-US" dirty="0"/>
              <a:t>L</a:t>
            </a:r>
            <a:r>
              <a:rPr lang="en-US" baseline="-25000" dirty="0"/>
              <a:t>CSAT</a:t>
            </a:r>
            <a:r>
              <a:rPr lang="en-US" dirty="0"/>
              <a:t> = {C | C is satisfiable}</a:t>
            </a:r>
          </a:p>
        </p:txBody>
      </p:sp>
    </p:spTree>
    <p:extLst>
      <p:ext uri="{BB962C8B-B14F-4D97-AF65-F5344CB8AC3E}">
        <p14:creationId xmlns:p14="http://schemas.microsoft.com/office/powerpoint/2010/main" val="143323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2820-EF8E-4489-A2A2-3F3CBBAC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CEEE-D848-402D-8F79-0E40B5BA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L</a:t>
            </a:r>
            <a:r>
              <a:rPr lang="en-US" baseline="-25000" dirty="0"/>
              <a:t>CSAT</a:t>
            </a:r>
            <a:r>
              <a:rPr lang="en-US" dirty="0"/>
              <a:t> is in NP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Define verifier V as follows: V(C, x) = C(x) (i.e., V just evaluates C on x)</a:t>
            </a:r>
          </a:p>
          <a:p>
            <a:pPr lvl="1"/>
            <a:r>
              <a:rPr lang="en-US" dirty="0"/>
              <a:t>V is clearly efficient</a:t>
            </a:r>
          </a:p>
          <a:p>
            <a:pPr lvl="1"/>
            <a:r>
              <a:rPr lang="en-US" dirty="0"/>
              <a:t>C </a:t>
            </a:r>
            <a:r>
              <a:rPr lang="en-US" dirty="0">
                <a:sym typeface="Symbol" panose="05050102010706020507" pitchFamily="18" charset="2"/>
              </a:rPr>
              <a:t> L</a:t>
            </a:r>
            <a:r>
              <a:rPr lang="en-US" baseline="-25000" dirty="0">
                <a:sym typeface="Symbol" panose="05050102010706020507" pitchFamily="18" charset="2"/>
              </a:rPr>
              <a:t>CSAT</a:t>
            </a:r>
            <a:r>
              <a:rPr lang="en-US" dirty="0">
                <a:sym typeface="Symbol" panose="05050102010706020507" pitchFamily="18" charset="2"/>
              </a:rPr>
              <a:t>  C is satisfiable  x such that C(x) = 1  x such that V(C, x)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6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08E3-25F8-4FA7-B2BF-C1D2B6F89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C8E5E-8AF6-470C-88E7-E908DF58E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Theorem: L</a:t>
            </a:r>
            <a:r>
              <a:rPr lang="en-US" baseline="-25000" dirty="0"/>
              <a:t>CSAT</a:t>
            </a:r>
            <a:r>
              <a:rPr lang="en-US" dirty="0"/>
              <a:t> is NP-complete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Let L be an arbitrary language in NP</a:t>
            </a:r>
          </a:p>
          <a:p>
            <a:pPr lvl="2"/>
            <a:r>
              <a:rPr lang="en-US" dirty="0"/>
              <a:t>We need to show that L is reducible to L</a:t>
            </a:r>
            <a:r>
              <a:rPr lang="en-US" baseline="-25000" dirty="0"/>
              <a:t>CSAT</a:t>
            </a:r>
            <a:endParaRPr lang="en-US" dirty="0"/>
          </a:p>
          <a:p>
            <a:pPr lvl="1"/>
            <a:r>
              <a:rPr lang="en-US" dirty="0"/>
              <a:t>We know there is a poly-time verifier V such that </a:t>
            </a:r>
            <a:br>
              <a:rPr lang="en-US" dirty="0"/>
            </a:br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if and only if  w such that V(x, w) = 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Consider the following algorithm that solves L, using a subroutine CIRCUIT-SAT that solves L</a:t>
            </a:r>
            <a:r>
              <a:rPr lang="en-US" baseline="-25000" dirty="0">
                <a:sym typeface="Symbol" panose="05050102010706020507" pitchFamily="18" charset="2"/>
              </a:rPr>
              <a:t>CSAT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sz="2600" dirty="0">
                <a:sym typeface="Symbol" panose="05050102010706020507" pitchFamily="18" charset="2"/>
              </a:rPr>
              <a:t>A(x)</a:t>
            </a:r>
            <a:br>
              <a:rPr lang="en-US" sz="2600" dirty="0">
                <a:sym typeface="Symbol" panose="05050102010706020507" pitchFamily="18" charset="2"/>
              </a:rPr>
            </a:br>
            <a:r>
              <a:rPr lang="en-US" sz="2600" dirty="0">
                <a:sym typeface="Symbol" panose="05050102010706020507" pitchFamily="18" charset="2"/>
              </a:rPr>
              <a:t>   Let C</a:t>
            </a:r>
            <a:r>
              <a:rPr lang="en-US" sz="2600" baseline="-25000" dirty="0">
                <a:sym typeface="Symbol" panose="05050102010706020507" pitchFamily="18" charset="2"/>
              </a:rPr>
              <a:t>V, x</a:t>
            </a:r>
            <a:r>
              <a:rPr lang="en-US" sz="2600" dirty="0">
                <a:sym typeface="Symbol" panose="05050102010706020507" pitchFamily="18" charset="2"/>
              </a:rPr>
              <a:t> be the circuit corresponding to V(x, )</a:t>
            </a:r>
            <a:br>
              <a:rPr lang="en-US" sz="2600" dirty="0">
                <a:sym typeface="Symbol" panose="05050102010706020507" pitchFamily="18" charset="2"/>
              </a:rPr>
            </a:br>
            <a:r>
              <a:rPr lang="en-US" sz="2600" dirty="0">
                <a:sym typeface="Symbol" panose="05050102010706020507" pitchFamily="18" charset="2"/>
              </a:rPr>
              <a:t>   Output  CIRCUIT-SAT(C</a:t>
            </a:r>
            <a:r>
              <a:rPr lang="en-US" sz="2600" baseline="-25000" dirty="0">
                <a:sym typeface="Symbol" panose="05050102010706020507" pitchFamily="18" charset="2"/>
              </a:rPr>
              <a:t>V, x</a:t>
            </a:r>
            <a:r>
              <a:rPr lang="en-US" sz="2600" dirty="0">
                <a:sym typeface="Symbol" panose="05050102010706020507" pitchFamily="18" charset="2"/>
              </a:rPr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0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93F4-FA92-42FE-9E15-8DD902540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B77C-558F-41B6-A8A0-12822722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A(x) = CIRCUIT-SAT(C</a:t>
            </a:r>
            <a:r>
              <a:rPr lang="en-US" baseline="-25000" dirty="0"/>
              <a:t>V, x</a:t>
            </a:r>
            <a:r>
              <a:rPr lang="en-US" dirty="0"/>
              <a:t>)</a:t>
            </a:r>
          </a:p>
          <a:p>
            <a:r>
              <a:rPr lang="en-US" dirty="0"/>
              <a:t>x </a:t>
            </a:r>
            <a:r>
              <a:rPr lang="en-US" dirty="0">
                <a:sym typeface="Symbol" panose="05050102010706020507" pitchFamily="18" charset="2"/>
              </a:rPr>
              <a:t> L 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 w such that V(x, w) = 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 w such that 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sz="2800" dirty="0">
                <a:sym typeface="Symbol" panose="05050102010706020507" pitchFamily="18" charset="2"/>
              </a:rPr>
              <a:t>(w) = 1</a:t>
            </a:r>
            <a:r>
              <a:rPr lang="en-US" dirty="0">
                <a:sym typeface="Symbol" panose="05050102010706020507" pitchFamily="18" charset="2"/>
              </a:rPr>
              <a:t>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CIRCUIT-SAT(C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dirty="0">
                <a:sym typeface="Symbol" panose="05050102010706020507" pitchFamily="18" charset="2"/>
              </a:rPr>
              <a:t>) = 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 A(x) = 1</a:t>
            </a:r>
          </a:p>
          <a:p>
            <a:r>
              <a:rPr lang="en-US" dirty="0">
                <a:sym typeface="Symbol" panose="05050102010706020507" pitchFamily="18" charset="2"/>
              </a:rPr>
              <a:t>So A decides L</a:t>
            </a:r>
          </a:p>
          <a:p>
            <a:r>
              <a:rPr lang="en-US" dirty="0">
                <a:sym typeface="Symbol" panose="05050102010706020507" pitchFamily="18" charset="2"/>
              </a:rPr>
              <a:t>A is efficient since |C</a:t>
            </a:r>
            <a:r>
              <a:rPr lang="en-US" baseline="-25000" dirty="0">
                <a:sym typeface="Symbol" panose="05050102010706020507" pitchFamily="18" charset="2"/>
              </a:rPr>
              <a:t>V, x</a:t>
            </a:r>
            <a:r>
              <a:rPr lang="en-US" dirty="0">
                <a:sym typeface="Symbol" panose="05050102010706020507" pitchFamily="18" charset="2"/>
              </a:rPr>
              <a:t>| = poly(|x|)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31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42302</TotalTime>
  <Words>822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Algorithms</vt:lpstr>
      <vt:lpstr>Review</vt:lpstr>
      <vt:lpstr>NP-completeness</vt:lpstr>
      <vt:lpstr>NP-completeness, rephrased</vt:lpstr>
      <vt:lpstr>NP-completeness</vt:lpstr>
      <vt:lpstr>Circuit-SAT</vt:lpstr>
      <vt:lpstr>Circuit-SAT</vt:lpstr>
      <vt:lpstr>Circuit-SAT</vt:lpstr>
      <vt:lpstr>Analysis</vt:lpstr>
      <vt:lpstr>NP-completeness</vt:lpstr>
      <vt:lpstr>(k-)SAT</vt:lpstr>
      <vt:lpstr>3-SAT is NP-complete</vt:lpstr>
      <vt:lpstr>3-SAT is NP-complete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2264</cp:revision>
  <dcterms:created xsi:type="dcterms:W3CDTF">2014-06-02T02:25:30Z</dcterms:created>
  <dcterms:modified xsi:type="dcterms:W3CDTF">2020-11-03T15:35:49Z</dcterms:modified>
</cp:coreProperties>
</file>