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71" r:id="rId2"/>
    <p:sldId id="652" r:id="rId3"/>
    <p:sldId id="653" r:id="rId4"/>
    <p:sldId id="654" r:id="rId5"/>
    <p:sldId id="655" r:id="rId6"/>
    <p:sldId id="656" r:id="rId7"/>
    <p:sldId id="657" r:id="rId8"/>
    <p:sldId id="658" r:id="rId9"/>
    <p:sldId id="659" r:id="rId10"/>
    <p:sldId id="660" r:id="rId11"/>
    <p:sldId id="661" r:id="rId12"/>
    <p:sldId id="662" r:id="rId13"/>
    <p:sldId id="663" r:id="rId14"/>
    <p:sldId id="6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19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4FA83ED-BE44-4E9C-B1A0-C9A574209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0"/>
            <a:ext cx="5932387" cy="57066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72CC2E-CAFF-498C-8E38-F9C878FB36F1}"/>
              </a:ext>
            </a:extLst>
          </p:cNvPr>
          <p:cNvSpPr txBox="1"/>
          <p:nvPr/>
        </p:nvSpPr>
        <p:spPr>
          <a:xfrm>
            <a:off x="1295400" y="6400800"/>
            <a:ext cx="770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taken from Kleinberg &amp; </a:t>
            </a:r>
            <a:r>
              <a:rPr lang="en-US" dirty="0" err="1"/>
              <a:t>Tardos</a:t>
            </a:r>
            <a:r>
              <a:rPr lang="en-US" dirty="0"/>
              <a:t>, “Algorithm Design,” Addison Wesley, 2006</a:t>
            </a:r>
          </a:p>
        </p:txBody>
      </p:sp>
    </p:spTree>
    <p:extLst>
      <p:ext uri="{BB962C8B-B14F-4D97-AF65-F5344CB8AC3E}">
        <p14:creationId xmlns:p14="http://schemas.microsoft.com/office/powerpoint/2010/main" val="175483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048685-C400-4C14-8F4C-8E61C1472C8F}"/>
              </a:ext>
            </a:extLst>
          </p:cNvPr>
          <p:cNvSpPr txBox="1"/>
          <p:nvPr/>
        </p:nvSpPr>
        <p:spPr>
          <a:xfrm>
            <a:off x="1295400" y="6400800"/>
            <a:ext cx="770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taken from Kleinberg &amp; </a:t>
            </a:r>
            <a:r>
              <a:rPr lang="en-US" dirty="0" err="1"/>
              <a:t>Tardos</a:t>
            </a:r>
            <a:r>
              <a:rPr lang="en-US" dirty="0"/>
              <a:t>, “Algorithm Design,” Addison Wesley, 2006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91A7E0-7F07-4930-B63D-E2A0CF355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6200"/>
            <a:ext cx="5562804" cy="608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01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CE5C-4516-4F46-9E6D-EAE75D3EE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 is NP-complete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71644-AC0A-470D-A662-5D3DD30EC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there is a Hamiltonian cycle in this graph </a:t>
            </a:r>
            <a:r>
              <a:rPr lang="en-US" dirty="0" err="1"/>
              <a:t>iff</a:t>
            </a:r>
            <a:r>
              <a:rPr lang="en-US" dirty="0"/>
              <a:t> the original formula 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 is satisfiable</a:t>
            </a:r>
          </a:p>
          <a:p>
            <a:r>
              <a:rPr lang="en-US" dirty="0"/>
              <a:t>Proof: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 is satisfiable  construct Hamiltonian cycle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Hamiltonian cycle  if cycle enters a clause-vertex using an edge, it must exit with the corresponding edge  use this to define values for the variables that satisfy 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9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7966-ADBA-4F62-9798-D184BAB1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Traveling salesperson problem (TSP)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C2DA9-7647-4CA5-BB76-64DF27EE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set of vertices with pairwise directed edges between all pairs of vertices, and a weight for each edge, a </a:t>
            </a:r>
            <a:r>
              <a:rPr lang="en-US" i="1" dirty="0"/>
              <a:t>tour</a:t>
            </a:r>
            <a:r>
              <a:rPr lang="en-US" dirty="0"/>
              <a:t> is a cycle that visits each vertex exactly once and returns to the starting point</a:t>
            </a:r>
          </a:p>
          <a:p>
            <a:r>
              <a:rPr lang="en-US" dirty="0"/>
              <a:t>L</a:t>
            </a:r>
            <a:r>
              <a:rPr lang="en-US" baseline="-25000" dirty="0"/>
              <a:t>TSP</a:t>
            </a:r>
            <a:r>
              <a:rPr lang="en-US" dirty="0"/>
              <a:t> = {(TSP, k) | TSP has a tour of weight ≤ k}</a:t>
            </a:r>
          </a:p>
          <a:p>
            <a:pPr lvl="1"/>
            <a:r>
              <a:rPr lang="en-US" dirty="0"/>
              <a:t>Note L</a:t>
            </a:r>
            <a:r>
              <a:rPr lang="en-US" baseline="-25000" dirty="0"/>
              <a:t>TSP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NP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0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C072E-DFB3-4981-90C1-20A2E465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TSP is NP-complete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2ED1A-7816-48D9-954D-F7BAE4948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Reduction from Hamiltonian cycle</a:t>
            </a:r>
          </a:p>
          <a:p>
            <a:r>
              <a:rPr lang="en-US" dirty="0"/>
              <a:t>Given directed graph G, define TSP as follows:</a:t>
            </a:r>
          </a:p>
          <a:p>
            <a:pPr lvl="1"/>
            <a:r>
              <a:rPr lang="en-US" dirty="0"/>
              <a:t>Each node in G is a city  </a:t>
            </a:r>
          </a:p>
          <a:p>
            <a:pPr lvl="1"/>
            <a:r>
              <a:rPr lang="en-US" dirty="0"/>
              <a:t>(v, w) have distance 1 </a:t>
            </a:r>
            <a:r>
              <a:rPr lang="en-US" dirty="0" err="1"/>
              <a:t>iff</a:t>
            </a:r>
            <a:r>
              <a:rPr lang="en-US" dirty="0"/>
              <a:t> there is an edge in G from  v to w; otherwise, distance 2</a:t>
            </a:r>
          </a:p>
          <a:p>
            <a:r>
              <a:rPr lang="en-US"/>
              <a:t>TSP </a:t>
            </a:r>
            <a:r>
              <a:rPr lang="en-US" dirty="0"/>
              <a:t>has a tour of weight n </a:t>
            </a:r>
            <a:r>
              <a:rPr lang="en-US" dirty="0">
                <a:sym typeface="Symbol" panose="05050102010706020507" pitchFamily="18" charset="2"/>
              </a:rPr>
              <a:t> there is a Hamiltonian cycle in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5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1E3C5-A82F-411D-95EE-9571E8CEA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NP-complete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DCA33-B608-4B4A-8E88-BFDB40D39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thousands of problems that have been shown to be NP-complete</a:t>
            </a:r>
          </a:p>
          <a:p>
            <a:r>
              <a:rPr lang="en-US" dirty="0"/>
              <a:t>Several of these are “classical” (including circuit SAT and 3-SAT)</a:t>
            </a:r>
          </a:p>
          <a:p>
            <a:pPr lvl="1"/>
            <a:r>
              <a:rPr lang="en-US" dirty="0"/>
              <a:t>We will explore a few others</a:t>
            </a:r>
          </a:p>
          <a:p>
            <a:r>
              <a:rPr lang="en-US" dirty="0"/>
              <a:t>We show that a problem L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NP is NP-complete by showing that an NP-complete problem is reducible to L</a:t>
            </a:r>
          </a:p>
          <a:p>
            <a:pPr lvl="1"/>
            <a:r>
              <a:rPr lang="en-US" dirty="0"/>
              <a:t>Sometimes, requires some cleverness</a:t>
            </a:r>
          </a:p>
          <a:p>
            <a:pPr lvl="1"/>
            <a:r>
              <a:rPr lang="en-US" dirty="0"/>
              <a:t>Other times, just involves choosing the right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181944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i="1" dirty="0"/>
              <a:t>independent set </a:t>
            </a:r>
            <a:r>
              <a:rPr lang="en-US" dirty="0"/>
              <a:t>in a graph G is a set of vertices where no two vertices have an edges between them</a:t>
            </a:r>
          </a:p>
          <a:p>
            <a:r>
              <a:rPr lang="en-US" dirty="0"/>
              <a:t>Ind-Set = {(G, k) | G has an ind. set of size ≥ k}</a:t>
            </a:r>
          </a:p>
          <a:p>
            <a:pPr lvl="1"/>
            <a:r>
              <a:rPr lang="en-US" dirty="0"/>
              <a:t>Note Ind-Set </a:t>
            </a:r>
            <a:r>
              <a:rPr lang="en-US" dirty="0">
                <a:sym typeface="Symbol" panose="05050102010706020507" pitchFamily="18" charset="2"/>
              </a:rPr>
              <a:t> NP</a:t>
            </a:r>
          </a:p>
          <a:p>
            <a:r>
              <a:rPr lang="en-US" dirty="0">
                <a:sym typeface="Symbol" panose="05050102010706020507" pitchFamily="18" charset="2"/>
              </a:rPr>
              <a:t>This problem has nothing to do with logic or circuits!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2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54D72-CC71-48B4-8684-24829B2BE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Ind-Set is NP-complete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20336-DB48-41B8-847D-94030D185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Given a 3-SAT formula </a:t>
            </a:r>
            <a:r>
              <a:rPr lang="en-US" dirty="0">
                <a:sym typeface="Symbol" panose="05050102010706020507" pitchFamily="18" charset="2"/>
              </a:rPr>
              <a:t> with k clauses</a:t>
            </a:r>
            <a:r>
              <a:rPr lang="en-US" dirty="0"/>
              <a:t>; convert it to a graph G </a:t>
            </a:r>
            <a:r>
              <a:rPr lang="en-US" dirty="0" err="1"/>
              <a:t>s.t.</a:t>
            </a:r>
            <a:r>
              <a:rPr lang="en-US" dirty="0"/>
              <a:t> there is an independent set of a size k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 is satisfiable</a:t>
            </a:r>
          </a:p>
          <a:p>
            <a:r>
              <a:rPr lang="en-US" dirty="0">
                <a:sym typeface="Symbol" panose="05050102010706020507" pitchFamily="18" charset="2"/>
              </a:rPr>
              <a:t>Idea: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Each clause corresponds to a triangle in G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Independent set can include at most one of those vertices; let it correspond to one that is </a:t>
            </a:r>
            <a:r>
              <a:rPr lang="en-US" i="1" dirty="0">
                <a:sym typeface="Symbol" panose="05050102010706020507" pitchFamily="18" charset="2"/>
              </a:rPr>
              <a:t>true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Add edges for </a:t>
            </a:r>
            <a:r>
              <a:rPr lang="en-US" i="1" dirty="0">
                <a:sym typeface="Symbol" panose="05050102010706020507" pitchFamily="18" charset="2"/>
              </a:rPr>
              <a:t>conflicts</a:t>
            </a:r>
            <a:r>
              <a:rPr lang="en-US" dirty="0">
                <a:sym typeface="Symbol" panose="05050102010706020507" pitchFamily="18" charset="2"/>
              </a:rPr>
              <a:t> between terms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Cannot both be true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G has an independent set of size k   is satisfiable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5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13766-CDA0-43FD-B2AE-5E8ED7BAA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Ind-Set is NP-complete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2DC32-8215-4ACC-B059-F3F5AA5E6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If  is satisfiable, pick one true term per clause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This is an independent set, since true terms cannot conflict</a:t>
            </a:r>
          </a:p>
          <a:p>
            <a:r>
              <a:rPr lang="en-US" dirty="0">
                <a:sym typeface="Symbol" panose="05050102010706020507" pitchFamily="18" charset="2"/>
              </a:rPr>
              <a:t>If G has an independent set S of size k, then:</a:t>
            </a:r>
          </a:p>
          <a:p>
            <a:pPr lvl="1"/>
            <a:r>
              <a:rPr lang="en-US" dirty="0"/>
              <a:t>S contains one vertex per clause, none of which conflict with each other</a:t>
            </a:r>
          </a:p>
          <a:p>
            <a:pPr lvl="1"/>
            <a:r>
              <a:rPr lang="en-US" dirty="0"/>
              <a:t>Set variables to make corresponding terms true</a:t>
            </a:r>
          </a:p>
          <a:p>
            <a:pPr lvl="1"/>
            <a:r>
              <a:rPr lang="en-US" dirty="0"/>
              <a:t>Each clause in </a:t>
            </a:r>
            <a:r>
              <a:rPr lang="en-US" dirty="0">
                <a:sym typeface="Symbol" panose="05050102010706020507" pitchFamily="18" charset="2"/>
              </a:rPr>
              <a:t> will be satisfied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2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i="1" dirty="0"/>
              <a:t>vertex cover </a:t>
            </a:r>
            <a:r>
              <a:rPr lang="en-US" dirty="0"/>
              <a:t>in a graph G is a set of vertices such that every edge is incident on at least one vertex in the set</a:t>
            </a:r>
          </a:p>
          <a:p>
            <a:r>
              <a:rPr lang="en-US" dirty="0"/>
              <a:t>V-Cover </a:t>
            </a:r>
            <a:br>
              <a:rPr lang="en-US" dirty="0"/>
            </a:br>
            <a:r>
              <a:rPr lang="en-US" dirty="0"/>
              <a:t>  = {(G, k) | G has a vertex cover of size ≤ k}</a:t>
            </a:r>
          </a:p>
          <a:p>
            <a:pPr lvl="1"/>
            <a:r>
              <a:rPr lang="en-US" dirty="0"/>
              <a:t>Note V-Cover </a:t>
            </a:r>
            <a:r>
              <a:rPr lang="en-US" dirty="0">
                <a:sym typeface="Symbol" panose="05050102010706020507" pitchFamily="18" charset="2"/>
              </a:rPr>
              <a:t> NP</a:t>
            </a:r>
          </a:p>
          <a:p>
            <a:r>
              <a:rPr lang="en-US" dirty="0">
                <a:sym typeface="Symbol" panose="05050102010706020507" pitchFamily="18" charset="2"/>
              </a:rPr>
              <a:t>This problem has nothing to do with logic or circuits!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3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10EC2-1381-4D1A-82AB-42C3736E7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Vertex cover is NP-complete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24E9F-E139-4C0F-8C54-1ECC7AE4C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S is an independent set </a:t>
            </a:r>
            <a:r>
              <a:rPr lang="en-US" dirty="0" err="1"/>
              <a:t>iff</a:t>
            </a:r>
            <a:r>
              <a:rPr lang="en-US" dirty="0"/>
              <a:t> V\S is a vertex cover</a:t>
            </a:r>
          </a:p>
          <a:p>
            <a:r>
              <a:rPr lang="en-US" dirty="0"/>
              <a:t>Proof: S is an independent set </a:t>
            </a:r>
            <a:r>
              <a:rPr lang="en-US" dirty="0">
                <a:sym typeface="Symbol" panose="05050102010706020507" pitchFamily="18" charset="2"/>
              </a:rPr>
              <a:t> no edge has both ends in S  every edge has at least one end in V/S  V/S is a vertex 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7970-C226-4B07-BE74-67A5928F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5D7E-B7E1-4686-BB67-17CAA5F5E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directed graph G, a Hamiltonian cycle is a cycle that visits each vertex exactly once</a:t>
            </a:r>
          </a:p>
          <a:p>
            <a:r>
              <a:rPr lang="en-US" dirty="0"/>
              <a:t>L</a:t>
            </a:r>
            <a:r>
              <a:rPr lang="en-US" baseline="-25000" dirty="0"/>
              <a:t>HAM</a:t>
            </a:r>
            <a:r>
              <a:rPr lang="en-US" dirty="0"/>
              <a:t> = {G | G has a Hamiltonian cycle}</a:t>
            </a:r>
          </a:p>
          <a:p>
            <a:pPr lvl="1"/>
            <a:r>
              <a:rPr lang="en-US" dirty="0"/>
              <a:t>Note L</a:t>
            </a:r>
            <a:r>
              <a:rPr lang="en-US" baseline="-25000" dirty="0"/>
              <a:t>HAM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NP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4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46EF5-EECC-4C56-9749-9E2F1F77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 is NP-complete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41DBF-A6C0-4FC3-A9C3-96BDD2A84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Reduction from 3-SAT</a:t>
            </a:r>
          </a:p>
        </p:txBody>
      </p:sp>
    </p:spTree>
    <p:extLst>
      <p:ext uri="{BB962C8B-B14F-4D97-AF65-F5344CB8AC3E}">
        <p14:creationId xmlns:p14="http://schemas.microsoft.com/office/powerpoint/2010/main" val="242057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42420</TotalTime>
  <Words>661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Algorithms</vt:lpstr>
      <vt:lpstr>Additional NP-complete problems</vt:lpstr>
      <vt:lpstr>Independent set</vt:lpstr>
      <vt:lpstr>Ind-Set is NP-complete</vt:lpstr>
      <vt:lpstr>Ind-Set is NP-complete</vt:lpstr>
      <vt:lpstr>Vertex cover</vt:lpstr>
      <vt:lpstr>Vertex cover is NP-complete</vt:lpstr>
      <vt:lpstr>Hamiltonian cycle</vt:lpstr>
      <vt:lpstr>Hamiltonian cycle is NP-complete</vt:lpstr>
      <vt:lpstr>PowerPoint Presentation</vt:lpstr>
      <vt:lpstr>PowerPoint Presentation</vt:lpstr>
      <vt:lpstr>Hamiltonian cycle is NP-complete</vt:lpstr>
      <vt:lpstr>Traveling salesperson problem (TSP)</vt:lpstr>
      <vt:lpstr>TSP is NP-complete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2269</cp:revision>
  <dcterms:created xsi:type="dcterms:W3CDTF">2014-06-02T02:25:30Z</dcterms:created>
  <dcterms:modified xsi:type="dcterms:W3CDTF">2020-11-05T15:42:43Z</dcterms:modified>
</cp:coreProperties>
</file>