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468" r:id="rId3"/>
    <p:sldId id="391" r:id="rId4"/>
    <p:sldId id="392" r:id="rId5"/>
    <p:sldId id="393" r:id="rId6"/>
    <p:sldId id="394" r:id="rId7"/>
    <p:sldId id="395" r:id="rId8"/>
    <p:sldId id="396" r:id="rId9"/>
    <p:sldId id="397" r:id="rId10"/>
    <p:sldId id="398" r:id="rId11"/>
    <p:sldId id="399" r:id="rId12"/>
    <p:sldId id="400" r:id="rId13"/>
    <p:sldId id="402" r:id="rId14"/>
    <p:sldId id="401" r:id="rId15"/>
    <p:sldId id="403" r:id="rId16"/>
    <p:sldId id="406" r:id="rId17"/>
    <p:sldId id="407" r:id="rId18"/>
    <p:sldId id="409" r:id="rId19"/>
    <p:sldId id="410" r:id="rId20"/>
    <p:sldId id="408" r:id="rId21"/>
    <p:sldId id="470" r:id="rId22"/>
    <p:sldId id="404" r:id="rId23"/>
    <p:sldId id="405" r:id="rId24"/>
    <p:sldId id="412" r:id="rId25"/>
    <p:sldId id="411" r:id="rId26"/>
    <p:sldId id="413" r:id="rId27"/>
    <p:sldId id="414" r:id="rId28"/>
    <p:sldId id="415" r:id="rId29"/>
    <p:sldId id="416" r:id="rId30"/>
    <p:sldId id="417" r:id="rId31"/>
    <p:sldId id="418" r:id="rId32"/>
    <p:sldId id="419" r:id="rId33"/>
    <p:sldId id="420" r:id="rId34"/>
    <p:sldId id="421" r:id="rId35"/>
    <p:sldId id="42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2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28C54-ACBA-42AC-9562-48F9D95FC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the problem?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4C483-C9E4-420E-B83F-FF99717DD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Want a </a:t>
            </a:r>
            <a:r>
              <a:rPr lang="en-US" i="1" dirty="0"/>
              <a:t>correct</a:t>
            </a:r>
            <a:r>
              <a:rPr lang="en-US" dirty="0"/>
              <a:t> algorithm for the problem</a:t>
            </a:r>
          </a:p>
          <a:p>
            <a:pPr lvl="1"/>
            <a:r>
              <a:rPr lang="en-US" dirty="0"/>
              <a:t>Will need to prove correctness…</a:t>
            </a:r>
          </a:p>
          <a:p>
            <a:r>
              <a:rPr lang="en-US" dirty="0"/>
              <a:t>Want an </a:t>
            </a:r>
            <a:r>
              <a:rPr lang="en-US" i="1" dirty="0"/>
              <a:t>efficient</a:t>
            </a:r>
            <a:r>
              <a:rPr lang="en-US" dirty="0"/>
              <a:t> algorithm for the problem</a:t>
            </a:r>
          </a:p>
          <a:p>
            <a:pPr lvl="1"/>
            <a:r>
              <a:rPr lang="en-US" dirty="0"/>
              <a:t>“Efficiency” = measure of the resources used by the algorithm</a:t>
            </a:r>
          </a:p>
          <a:p>
            <a:pPr lvl="1"/>
            <a:r>
              <a:rPr lang="en-US" dirty="0"/>
              <a:t>How do we define efficiency?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11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B2950-8556-40E0-9F4E-D73027DC6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29678-B00A-4A99-8247-ABBF1041C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 are concerned with efficiency as a function of the input size </a:t>
            </a:r>
            <a:r>
              <a:rPr lang="en-US" i="1" dirty="0"/>
              <a:t>n</a:t>
            </a:r>
          </a:p>
          <a:p>
            <a:pPr lvl="1"/>
            <a:r>
              <a:rPr lang="en-US" dirty="0"/>
              <a:t>An algorithm will invariably use more resources as the input grows…but what is the dependence?</a:t>
            </a:r>
          </a:p>
          <a:p>
            <a:r>
              <a:rPr lang="en-US" dirty="0"/>
              <a:t>This class: </a:t>
            </a:r>
            <a:r>
              <a:rPr lang="en-US" i="1" dirty="0"/>
              <a:t>asymptotic</a:t>
            </a:r>
            <a:r>
              <a:rPr lang="en-US" dirty="0"/>
              <a:t> efficiency</a:t>
            </a:r>
          </a:p>
          <a:p>
            <a:pPr lvl="1"/>
            <a:r>
              <a:rPr lang="en-US" dirty="0"/>
              <a:t>How efficiency scales as input gets infinitely large</a:t>
            </a:r>
          </a:p>
          <a:p>
            <a:r>
              <a:rPr lang="en-US" dirty="0"/>
              <a:t>Why not concrete efficiency?</a:t>
            </a:r>
          </a:p>
          <a:p>
            <a:pPr lvl="1"/>
            <a:r>
              <a:rPr lang="en-US" dirty="0"/>
              <a:t>Input sizes invariably grow</a:t>
            </a:r>
          </a:p>
          <a:p>
            <a:pPr lvl="1"/>
            <a:r>
              <a:rPr lang="en-US" dirty="0"/>
              <a:t>Special techniques for small inputs may not help solve the problem efficiently in general</a:t>
            </a:r>
          </a:p>
        </p:txBody>
      </p:sp>
    </p:spTree>
    <p:extLst>
      <p:ext uri="{BB962C8B-B14F-4D97-AF65-F5344CB8AC3E}">
        <p14:creationId xmlns:p14="http://schemas.microsoft.com/office/powerpoint/2010/main" val="401803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29B37-55CE-4FEB-B8E7-21D30EE41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19A3E-C2B3-4F0E-90F6-290ECF941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Many different resources one could consider</a:t>
            </a:r>
          </a:p>
          <a:p>
            <a:r>
              <a:rPr lang="en-US" dirty="0"/>
              <a:t>This class: primarily interested in </a:t>
            </a:r>
            <a:r>
              <a:rPr lang="en-US" i="1" dirty="0"/>
              <a:t>running time</a:t>
            </a:r>
            <a:endParaRPr lang="en-US" dirty="0"/>
          </a:p>
          <a:p>
            <a:pPr lvl="1"/>
            <a:r>
              <a:rPr lang="en-US" dirty="0"/>
              <a:t>How many steps an algorithm takes, as a function of the input length</a:t>
            </a:r>
          </a:p>
          <a:p>
            <a:r>
              <a:rPr lang="en-US" dirty="0"/>
              <a:t>Other resources of interest:</a:t>
            </a:r>
          </a:p>
          <a:p>
            <a:pPr lvl="1"/>
            <a:r>
              <a:rPr lang="en-US" dirty="0"/>
              <a:t>Memory</a:t>
            </a:r>
          </a:p>
          <a:p>
            <a:pPr lvl="1"/>
            <a:r>
              <a:rPr lang="en-US" dirty="0"/>
              <a:t>Energy</a:t>
            </a:r>
          </a:p>
          <a:p>
            <a:pPr lvl="1"/>
            <a:r>
              <a:rPr lang="en-US" dirty="0"/>
              <a:t>Communication</a:t>
            </a:r>
          </a:p>
          <a:p>
            <a:pPr lvl="1"/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6348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5844C-2619-4826-8E09-804C57F39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F594A-27DF-4828-BB5B-C795092D2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Running time may be different for different inputs (even if they are the same size!)</a:t>
            </a:r>
          </a:p>
          <a:p>
            <a:r>
              <a:rPr lang="en-US" dirty="0"/>
              <a:t>This class: look at </a:t>
            </a:r>
            <a:r>
              <a:rPr lang="en-US" i="1" dirty="0"/>
              <a:t>worst-case running time </a:t>
            </a:r>
            <a:r>
              <a:rPr lang="en-US" dirty="0"/>
              <a:t>for each input length </a:t>
            </a:r>
            <a:r>
              <a:rPr lang="en-US" i="1" dirty="0"/>
              <a:t>n</a:t>
            </a:r>
            <a:endParaRPr lang="en-US" dirty="0"/>
          </a:p>
          <a:p>
            <a:r>
              <a:rPr lang="en-US" dirty="0"/>
              <a:t>Other possibilities</a:t>
            </a:r>
          </a:p>
          <a:p>
            <a:pPr lvl="1"/>
            <a:r>
              <a:rPr lang="en-US" dirty="0"/>
              <a:t>Average-case running time</a:t>
            </a:r>
          </a:p>
          <a:p>
            <a:pPr lvl="2"/>
            <a:r>
              <a:rPr lang="en-US" dirty="0"/>
              <a:t>Often hard to understand the input distribution</a:t>
            </a:r>
          </a:p>
          <a:p>
            <a:pPr lvl="1"/>
            <a:r>
              <a:rPr lang="en-US" dirty="0"/>
              <a:t>Amortized running time</a:t>
            </a:r>
          </a:p>
        </p:txBody>
      </p:sp>
    </p:spTree>
    <p:extLst>
      <p:ext uri="{BB962C8B-B14F-4D97-AF65-F5344CB8AC3E}">
        <p14:creationId xmlns:p14="http://schemas.microsoft.com/office/powerpoint/2010/main" val="363534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D54C5-FE21-4F50-8F50-18920914C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74941-BA9E-4BFD-B846-F8C195327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To formally analyze the running time (i.e., number of steps) of an algorithm, need to fix a computational model</a:t>
            </a:r>
          </a:p>
          <a:p>
            <a:r>
              <a:rPr lang="en-US" dirty="0"/>
              <a:t>This class: RAM model of computation</a:t>
            </a:r>
          </a:p>
          <a:p>
            <a:pPr lvl="1"/>
            <a:r>
              <a:rPr lang="en-US" dirty="0"/>
              <a:t>(Probably the mental model you already have)</a:t>
            </a:r>
          </a:p>
          <a:p>
            <a:pPr lvl="1"/>
            <a:r>
              <a:rPr lang="en-US" dirty="0"/>
              <a:t>Each “primitive instruction” takes one step</a:t>
            </a:r>
          </a:p>
          <a:p>
            <a:pPr lvl="1"/>
            <a:r>
              <a:rPr lang="en-US" dirty="0"/>
              <a:t>Read/write any address in memory in one step</a:t>
            </a:r>
          </a:p>
          <a:p>
            <a:r>
              <a:rPr lang="en-US" dirty="0"/>
              <a:t>Other models: </a:t>
            </a:r>
          </a:p>
          <a:p>
            <a:pPr lvl="1"/>
            <a:r>
              <a:rPr lang="en-US" dirty="0"/>
              <a:t>RAM with memory hierarchies</a:t>
            </a:r>
          </a:p>
          <a:p>
            <a:pPr lvl="1"/>
            <a:r>
              <a:rPr lang="en-US" dirty="0"/>
              <a:t>Boolean circuits</a:t>
            </a:r>
          </a:p>
          <a:p>
            <a:pPr lvl="1"/>
            <a:r>
              <a:rPr lang="en-US" dirty="0"/>
              <a:t>Turing machines</a:t>
            </a:r>
          </a:p>
        </p:txBody>
      </p:sp>
    </p:spTree>
    <p:extLst>
      <p:ext uri="{BB962C8B-B14F-4D97-AF65-F5344CB8AC3E}">
        <p14:creationId xmlns:p14="http://schemas.microsoft.com/office/powerpoint/2010/main" val="322441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43D5B-CBF1-4262-ABC4-84F02A73D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efficiency: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3887A-EFC4-4878-838F-D1FB239E0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a given algorithm A solving some problem, let </a:t>
            </a:r>
            <a:r>
              <a:rPr lang="en-US" dirty="0" err="1"/>
              <a:t>time</a:t>
            </a:r>
            <a:r>
              <a:rPr lang="en-US" baseline="-25000" dirty="0" err="1"/>
              <a:t>A</a:t>
            </a:r>
            <a:r>
              <a:rPr lang="en-US" dirty="0"/>
              <a:t>(x) be the number of steps taken by A (in the RAM model) on input x</a:t>
            </a:r>
          </a:p>
          <a:p>
            <a:endParaRPr lang="en-US" dirty="0"/>
          </a:p>
          <a:p>
            <a:r>
              <a:rPr lang="en-US" dirty="0"/>
              <a:t>We are interested in the asymptotic behavior of the function</a:t>
            </a:r>
            <a:br>
              <a:rPr lang="en-US" dirty="0"/>
            </a:br>
            <a:r>
              <a:rPr lang="en-US" dirty="0"/>
              <a:t>                    T</a:t>
            </a:r>
            <a:r>
              <a:rPr lang="en-US" baseline="-25000" dirty="0"/>
              <a:t>A</a:t>
            </a:r>
            <a:r>
              <a:rPr lang="en-US" dirty="0"/>
              <a:t>(n) = </a:t>
            </a:r>
            <a:r>
              <a:rPr lang="en-US" dirty="0" err="1"/>
              <a:t>max</a:t>
            </a:r>
            <a:r>
              <a:rPr lang="en-US" baseline="-25000" dirty="0" err="1"/>
              <a:t>x</a:t>
            </a:r>
            <a:r>
              <a:rPr lang="en-US" dirty="0"/>
              <a:t>{</a:t>
            </a:r>
            <a:r>
              <a:rPr lang="en-US" dirty="0" err="1"/>
              <a:t>time</a:t>
            </a:r>
            <a:r>
              <a:rPr lang="en-US" baseline="-25000" dirty="0" err="1"/>
              <a:t>A</a:t>
            </a:r>
            <a:r>
              <a:rPr lang="en-US" dirty="0"/>
              <a:t>(x)},</a:t>
            </a:r>
            <a:br>
              <a:rPr lang="en-US" dirty="0"/>
            </a:br>
            <a:r>
              <a:rPr lang="en-US" dirty="0"/>
              <a:t>where the max is taken over all x with |x|=n</a:t>
            </a:r>
          </a:p>
          <a:p>
            <a:r>
              <a:rPr lang="en-US" dirty="0"/>
              <a:t>We want to find A that minimizes T</a:t>
            </a:r>
            <a:r>
              <a:rPr lang="en-US" baseline="-25000" dirty="0"/>
              <a:t>A</a:t>
            </a:r>
            <a:r>
              <a:rPr lang="en-US" dirty="0"/>
              <a:t>(n)</a:t>
            </a:r>
          </a:p>
        </p:txBody>
      </p:sp>
    </p:spTree>
    <p:extLst>
      <p:ext uri="{BB962C8B-B14F-4D97-AF65-F5344CB8AC3E}">
        <p14:creationId xmlns:p14="http://schemas.microsoft.com/office/powerpoint/2010/main" val="115024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95F90-6D73-43C3-AB15-8E9E3DDEF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 notation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F6F47-3B16-430D-9A96-533B10250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It is very useful to be able to describe the asymptotic behavior of algorithms “roughly”</a:t>
            </a:r>
          </a:p>
          <a:p>
            <a:pPr lvl="1"/>
            <a:r>
              <a:rPr lang="en-US" dirty="0"/>
              <a:t>I.e., instead of saying that an algorithm uses at most 4n</a:t>
            </a:r>
            <a:r>
              <a:rPr lang="en-US" baseline="30000" dirty="0"/>
              <a:t>2</a:t>
            </a:r>
            <a:r>
              <a:rPr lang="en-US" dirty="0"/>
              <a:t> – 5n + 29 steps, just say it is quadratic</a:t>
            </a:r>
          </a:p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Gives the high-level picture, ignoring low-order terms</a:t>
            </a:r>
          </a:p>
          <a:p>
            <a:pPr lvl="1"/>
            <a:r>
              <a:rPr lang="en-US" dirty="0"/>
              <a:t>Allows us to focus on asymptotic behavior</a:t>
            </a:r>
          </a:p>
          <a:p>
            <a:pPr lvl="1"/>
            <a:r>
              <a:rPr lang="en-US" dirty="0"/>
              <a:t>Allows us to ignore constant factors (which depend on the computational model, anyway)</a:t>
            </a:r>
          </a:p>
        </p:txBody>
      </p:sp>
    </p:spTree>
    <p:extLst>
      <p:ext uri="{BB962C8B-B14F-4D97-AF65-F5344CB8AC3E}">
        <p14:creationId xmlns:p14="http://schemas.microsoft.com/office/powerpoint/2010/main" val="278745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8996F-4CB1-4450-B7A7-0FA5571A7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 notation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1A22B-D79B-4EDC-83CE-40EF3FFE4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 f, g be positive functions of n</a:t>
            </a:r>
          </a:p>
          <a:p>
            <a:r>
              <a:rPr lang="en-US" dirty="0"/>
              <a:t>Say f(n) = O(g(n)) if f(n) is asymptotically upper bounded by a constant multiple of g(n)</a:t>
            </a:r>
          </a:p>
          <a:p>
            <a:r>
              <a:rPr lang="en-US" dirty="0"/>
              <a:t>Formally: f(n) = O(g(n)) if lim</a:t>
            </a:r>
            <a:r>
              <a:rPr lang="en-US" baseline="-25000" dirty="0"/>
              <a:t>n</a:t>
            </a:r>
            <a:r>
              <a:rPr lang="en-US" baseline="-25000" dirty="0">
                <a:sym typeface="Symbol" panose="05050102010706020507" pitchFamily="18" charset="2"/>
              </a:rPr>
              <a:t>∞</a:t>
            </a:r>
            <a:r>
              <a:rPr lang="en-US" dirty="0">
                <a:sym typeface="Symbol" panose="05050102010706020507" pitchFamily="18" charset="2"/>
              </a:rPr>
              <a:t> f(n)/g(n) is a constant 0 ≤ c &lt; ∞</a:t>
            </a:r>
          </a:p>
          <a:p>
            <a:r>
              <a:rPr lang="en-US" dirty="0">
                <a:sym typeface="Symbol" panose="05050102010706020507" pitchFamily="18" charset="2"/>
              </a:rPr>
              <a:t>Examples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5n + 7 = O(n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5n + 7 = O(n)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10 n</a:t>
            </a:r>
            <a:r>
              <a:rPr lang="en-US" baseline="30000" dirty="0">
                <a:sym typeface="Symbol" panose="05050102010706020507" pitchFamily="18" charset="2"/>
              </a:rPr>
              <a:t>7</a:t>
            </a:r>
            <a:r>
              <a:rPr lang="en-US" dirty="0">
                <a:sym typeface="Symbol" panose="05050102010706020507" pitchFamily="18" charset="2"/>
              </a:rPr>
              <a:t> + n</a:t>
            </a:r>
            <a:r>
              <a:rPr lang="en-US" baseline="30000" dirty="0">
                <a:sym typeface="Symbol" panose="05050102010706020507" pitchFamily="18" charset="2"/>
              </a:rPr>
              <a:t>5</a:t>
            </a:r>
            <a:r>
              <a:rPr lang="en-US" dirty="0">
                <a:sym typeface="Symbol" panose="05050102010706020507" pitchFamily="18" charset="2"/>
              </a:rPr>
              <a:t> – 3 n</a:t>
            </a:r>
            <a:r>
              <a:rPr lang="en-US" baseline="30000" dirty="0">
                <a:sym typeface="Symbol" panose="05050102010706020507" pitchFamily="18" charset="2"/>
              </a:rPr>
              <a:t>4 </a:t>
            </a:r>
            <a:r>
              <a:rPr lang="en-US" dirty="0">
                <a:sym typeface="Symbol" panose="05050102010706020507" pitchFamily="18" charset="2"/>
              </a:rPr>
              <a:t>+ 900 = O(n</a:t>
            </a:r>
            <a:r>
              <a:rPr lang="en-US" baseline="30000" dirty="0">
                <a:sym typeface="Symbol" panose="05050102010706020507" pitchFamily="18" charset="2"/>
              </a:rPr>
              <a:t>7</a:t>
            </a:r>
            <a:r>
              <a:rPr lang="en-US" dirty="0">
                <a:sym typeface="Symbol" panose="05050102010706020507" pitchFamily="18" charset="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64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282C2-E114-4F2C-A727-E6B6880D3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Symbol" panose="05050102010706020507" pitchFamily="18" charset="2"/>
              </a:rPr>
              <a:t>-notation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839F6-625E-4040-A36E-972E9E19B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Big-O notation is for upper bounds</a:t>
            </a:r>
          </a:p>
          <a:p>
            <a:r>
              <a:rPr lang="en-US" dirty="0"/>
              <a:t>Sometimes we want to claim something about a </a:t>
            </a:r>
            <a:r>
              <a:rPr lang="en-US" i="1" dirty="0"/>
              <a:t>lower bound </a:t>
            </a:r>
          </a:p>
          <a:p>
            <a:r>
              <a:rPr lang="en-US" dirty="0"/>
              <a:t>Say f(n) = </a:t>
            </a:r>
            <a:r>
              <a:rPr lang="en-US" dirty="0">
                <a:sym typeface="Symbol" panose="05050102010706020507" pitchFamily="18" charset="2"/>
              </a:rPr>
              <a:t></a:t>
            </a:r>
            <a:r>
              <a:rPr lang="en-US" dirty="0"/>
              <a:t>(g(n)) if f(n) is asymptotically lower bounded by a constant multiple of g(n)</a:t>
            </a:r>
          </a:p>
          <a:p>
            <a:r>
              <a:rPr lang="en-US" dirty="0"/>
              <a:t>f(n) = </a:t>
            </a:r>
            <a:r>
              <a:rPr lang="en-US" dirty="0">
                <a:sym typeface="Symbol" panose="05050102010706020507" pitchFamily="18" charset="2"/>
              </a:rPr>
              <a:t></a:t>
            </a:r>
            <a:r>
              <a:rPr lang="en-US" dirty="0"/>
              <a:t>(g(n)) if lim</a:t>
            </a:r>
            <a:r>
              <a:rPr lang="en-US" baseline="-25000" dirty="0"/>
              <a:t>n</a:t>
            </a:r>
            <a:r>
              <a:rPr lang="en-US" baseline="-25000" dirty="0">
                <a:sym typeface="Symbol" panose="05050102010706020507" pitchFamily="18" charset="2"/>
              </a:rPr>
              <a:t>∞</a:t>
            </a:r>
            <a:r>
              <a:rPr lang="en-US" dirty="0">
                <a:sym typeface="Symbol" panose="05050102010706020507" pitchFamily="18" charset="2"/>
              </a:rPr>
              <a:t> f(n)/g(n) is a constant 0 &lt; c ≤ ∞</a:t>
            </a:r>
          </a:p>
          <a:p>
            <a:r>
              <a:rPr lang="en-US" dirty="0">
                <a:sym typeface="Symbol" panose="05050102010706020507" pitchFamily="18" charset="2"/>
              </a:rPr>
              <a:t>If f(n) = O(g(n)) then g(n) = (f(n))</a:t>
            </a:r>
          </a:p>
          <a:p>
            <a:r>
              <a:rPr lang="en-US" dirty="0">
                <a:sym typeface="Symbol" panose="05050102010706020507" pitchFamily="18" charset="2"/>
              </a:rPr>
              <a:t>Examples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½ 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+ 4 = (n)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½ 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+ 4 = (n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10 n</a:t>
            </a:r>
            <a:r>
              <a:rPr lang="en-US" baseline="30000" dirty="0">
                <a:sym typeface="Symbol" panose="05050102010706020507" pitchFamily="18" charset="2"/>
              </a:rPr>
              <a:t>7</a:t>
            </a:r>
            <a:r>
              <a:rPr lang="en-US" dirty="0">
                <a:sym typeface="Symbol" panose="05050102010706020507" pitchFamily="18" charset="2"/>
              </a:rPr>
              <a:t> + n</a:t>
            </a:r>
            <a:r>
              <a:rPr lang="en-US" baseline="30000" dirty="0">
                <a:sym typeface="Symbol" panose="05050102010706020507" pitchFamily="18" charset="2"/>
              </a:rPr>
              <a:t>5</a:t>
            </a:r>
            <a:r>
              <a:rPr lang="en-US" dirty="0">
                <a:sym typeface="Symbol" panose="05050102010706020507" pitchFamily="18" charset="2"/>
              </a:rPr>
              <a:t> – 3 n</a:t>
            </a:r>
            <a:r>
              <a:rPr lang="en-US" baseline="30000" dirty="0">
                <a:sym typeface="Symbol" panose="05050102010706020507" pitchFamily="18" charset="2"/>
              </a:rPr>
              <a:t>4 </a:t>
            </a:r>
            <a:r>
              <a:rPr lang="en-US" dirty="0">
                <a:sym typeface="Symbol" panose="05050102010706020507" pitchFamily="18" charset="2"/>
              </a:rPr>
              <a:t>+ 900 = (n</a:t>
            </a:r>
            <a:r>
              <a:rPr lang="en-US" baseline="30000" dirty="0">
                <a:sym typeface="Symbol" panose="05050102010706020507" pitchFamily="18" charset="2"/>
              </a:rPr>
              <a:t>7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3802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91EAE-158D-4316-9DFC-685D145A7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Symbol" panose="05050102010706020507" pitchFamily="18" charset="2"/>
              </a:rPr>
              <a:t>-notation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47BF9-F268-43E8-8026-2043287ED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can also express a tight bound</a:t>
            </a:r>
          </a:p>
          <a:p>
            <a:r>
              <a:rPr lang="en-US" dirty="0"/>
              <a:t>Say f(n) = </a:t>
            </a:r>
            <a:r>
              <a:rPr lang="en-US" dirty="0">
                <a:sym typeface="Symbol" panose="05050102010706020507" pitchFamily="18" charset="2"/>
              </a:rPr>
              <a:t></a:t>
            </a:r>
            <a:r>
              <a:rPr lang="en-US" dirty="0"/>
              <a:t>(g(n)) if f(n) = O(g(n)) and f(n) = </a:t>
            </a:r>
            <a:r>
              <a:rPr lang="en-US" dirty="0">
                <a:sym typeface="Symbol" panose="05050102010706020507" pitchFamily="18" charset="2"/>
              </a:rPr>
              <a:t>(g(n))</a:t>
            </a:r>
            <a:endParaRPr lang="en-US" dirty="0"/>
          </a:p>
          <a:p>
            <a:r>
              <a:rPr lang="en-US" dirty="0"/>
              <a:t>Formally: f(n) = </a:t>
            </a:r>
            <a:r>
              <a:rPr lang="en-US" dirty="0">
                <a:sym typeface="Symbol" panose="05050102010706020507" pitchFamily="18" charset="2"/>
              </a:rPr>
              <a:t></a:t>
            </a:r>
            <a:r>
              <a:rPr lang="en-US" dirty="0"/>
              <a:t>(g(n)) if lim</a:t>
            </a:r>
            <a:r>
              <a:rPr lang="en-US" baseline="-25000" dirty="0"/>
              <a:t>n</a:t>
            </a:r>
            <a:r>
              <a:rPr lang="en-US" baseline="-25000" dirty="0">
                <a:sym typeface="Symbol" panose="05050102010706020507" pitchFamily="18" charset="2"/>
              </a:rPr>
              <a:t>∞</a:t>
            </a:r>
            <a:r>
              <a:rPr lang="en-US" dirty="0">
                <a:sym typeface="Symbol" panose="05050102010706020507" pitchFamily="18" charset="2"/>
              </a:rPr>
              <a:t> f(n)/g(n) is a constant 0 &lt; c &lt; ∞</a:t>
            </a:r>
          </a:p>
          <a:p>
            <a:r>
              <a:rPr lang="en-US" dirty="0">
                <a:sym typeface="Symbol" panose="05050102010706020507" pitchFamily="18" charset="2"/>
              </a:rPr>
              <a:t>Examples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7n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+ 4 = (n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7n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+ 4 ≠ (n)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10 n</a:t>
            </a:r>
            <a:r>
              <a:rPr lang="en-US" baseline="30000" dirty="0">
                <a:sym typeface="Symbol" panose="05050102010706020507" pitchFamily="18" charset="2"/>
              </a:rPr>
              <a:t>7</a:t>
            </a:r>
            <a:r>
              <a:rPr lang="en-US" dirty="0">
                <a:sym typeface="Symbol" panose="05050102010706020507" pitchFamily="18" charset="2"/>
              </a:rPr>
              <a:t> + n</a:t>
            </a:r>
            <a:r>
              <a:rPr lang="en-US" baseline="30000" dirty="0">
                <a:sym typeface="Symbol" panose="05050102010706020507" pitchFamily="18" charset="2"/>
              </a:rPr>
              <a:t>5</a:t>
            </a:r>
            <a:r>
              <a:rPr lang="en-US" dirty="0">
                <a:sym typeface="Symbol" panose="05050102010706020507" pitchFamily="18" charset="2"/>
              </a:rPr>
              <a:t> – 3 n</a:t>
            </a:r>
            <a:r>
              <a:rPr lang="en-US" baseline="30000" dirty="0">
                <a:sym typeface="Symbol" panose="05050102010706020507" pitchFamily="18" charset="2"/>
              </a:rPr>
              <a:t>4 </a:t>
            </a:r>
            <a:r>
              <a:rPr lang="en-US" dirty="0">
                <a:sym typeface="Symbol" panose="05050102010706020507" pitchFamily="18" charset="2"/>
              </a:rPr>
              <a:t>+ 900 = (n</a:t>
            </a:r>
            <a:r>
              <a:rPr lang="en-US" baseline="30000" dirty="0">
                <a:sym typeface="Symbol" panose="05050102010706020507" pitchFamily="18" charset="2"/>
              </a:rPr>
              <a:t>7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66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798C-C9D5-466C-A1DC-F450187C7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HW1 is 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6CBAD-9EFB-4FC2-B305-7A280D756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Was announced on Piazza</a:t>
            </a:r>
          </a:p>
          <a:p>
            <a:r>
              <a:rPr lang="en-US" dirty="0"/>
              <a:t>Check that you can submit on </a:t>
            </a:r>
            <a:r>
              <a:rPr lang="en-US" dirty="0" err="1"/>
              <a:t>Gradescope</a:t>
            </a:r>
            <a:endParaRPr lang="en-US" dirty="0"/>
          </a:p>
          <a:p>
            <a:endParaRPr lang="en-US" dirty="0"/>
          </a:p>
          <a:p>
            <a:r>
              <a:rPr lang="en-US" dirty="0"/>
              <a:t>Continue asking questions on Piazza!</a:t>
            </a:r>
          </a:p>
        </p:txBody>
      </p:sp>
    </p:spTree>
    <p:extLst>
      <p:ext uri="{BB962C8B-B14F-4D97-AF65-F5344CB8AC3E}">
        <p14:creationId xmlns:p14="http://schemas.microsoft.com/office/powerpoint/2010/main" val="309504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86A6D-DBA2-487F-84B6-186CAE23A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5B312-E5A7-445F-AFEE-AB8D0579B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“constant”: f(n) = O(1)</a:t>
            </a:r>
          </a:p>
          <a:p>
            <a:r>
              <a:rPr lang="en-US" dirty="0"/>
              <a:t>“logarithmic”: f(n) = </a:t>
            </a:r>
            <a:r>
              <a:rPr lang="en-US" dirty="0">
                <a:sym typeface="Symbol" panose="05050102010706020507" pitchFamily="18" charset="2"/>
              </a:rPr>
              <a:t>O</a:t>
            </a:r>
            <a:r>
              <a:rPr lang="en-US" dirty="0"/>
              <a:t>(log n)</a:t>
            </a:r>
          </a:p>
          <a:p>
            <a:r>
              <a:rPr lang="en-US" dirty="0"/>
              <a:t>“polylogarithmic”: f(n) = </a:t>
            </a:r>
            <a:r>
              <a:rPr lang="en-US" dirty="0">
                <a:sym typeface="Symbol" panose="05050102010706020507" pitchFamily="18" charset="2"/>
              </a:rPr>
              <a:t>O</a:t>
            </a:r>
            <a:r>
              <a:rPr lang="en-US" dirty="0"/>
              <a:t>(</a:t>
            </a:r>
            <a:r>
              <a:rPr lang="en-US" dirty="0" err="1"/>
              <a:t>log</a:t>
            </a:r>
            <a:r>
              <a:rPr lang="en-US" baseline="30000" dirty="0" err="1"/>
              <a:t>c</a:t>
            </a:r>
            <a:r>
              <a:rPr lang="en-US" dirty="0"/>
              <a:t> n) for some constant c</a:t>
            </a:r>
          </a:p>
          <a:p>
            <a:r>
              <a:rPr lang="en-US" dirty="0"/>
              <a:t>“polynomial”: f(n) = </a:t>
            </a:r>
            <a:r>
              <a:rPr lang="en-US" dirty="0">
                <a:sym typeface="Symbol" panose="05050102010706020507" pitchFamily="18" charset="2"/>
              </a:rPr>
              <a:t>O</a:t>
            </a:r>
            <a:r>
              <a:rPr lang="en-US" dirty="0"/>
              <a:t>(</a:t>
            </a:r>
            <a:r>
              <a:rPr lang="en-US" dirty="0" err="1"/>
              <a:t>n</a:t>
            </a:r>
            <a:r>
              <a:rPr lang="en-US" baseline="30000" dirty="0" err="1"/>
              <a:t>c</a:t>
            </a:r>
            <a:r>
              <a:rPr lang="en-US" dirty="0"/>
              <a:t>) for some constant c</a:t>
            </a:r>
          </a:p>
          <a:p>
            <a:r>
              <a:rPr lang="en-US" dirty="0"/>
              <a:t>“Exponential”: f(n) = </a:t>
            </a:r>
            <a:r>
              <a:rPr lang="en-US" dirty="0">
                <a:sym typeface="Symbol" panose="05050102010706020507" pitchFamily="18" charset="2"/>
              </a:rPr>
              <a:t>O(</a:t>
            </a:r>
            <a:r>
              <a:rPr lang="en-US" dirty="0" err="1">
                <a:sym typeface="Symbol" panose="05050102010706020507" pitchFamily="18" charset="2"/>
              </a:rPr>
              <a:t>c</a:t>
            </a:r>
            <a:r>
              <a:rPr lang="en-US" baseline="30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 for some constant c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Also expressed as f(n) = 2</a:t>
            </a:r>
            <a:r>
              <a:rPr lang="en-US" baseline="30000" dirty="0">
                <a:sym typeface="Symbol" panose="05050102010706020507" pitchFamily="18" charset="2"/>
              </a:rPr>
              <a:t>O(n)</a:t>
            </a:r>
            <a:endParaRPr lang="en-US" baseline="-25000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For our purposes, “efficient” = polynomial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336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BE053-EDE5-4637-A0E0-C64A02ED9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21C8C-DEE3-4B9C-A2A1-F462C7E8B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log</a:t>
            </a:r>
            <a:r>
              <a:rPr lang="en-US" baseline="30000" dirty="0" err="1"/>
              <a:t>c</a:t>
            </a:r>
            <a:r>
              <a:rPr lang="en-US" dirty="0"/>
              <a:t> n = O(</a:t>
            </a:r>
            <a:r>
              <a:rPr lang="en-US" dirty="0" err="1"/>
              <a:t>n</a:t>
            </a:r>
            <a:r>
              <a:rPr lang="en-US" baseline="30000" dirty="0" err="1"/>
              <a:t>d</a:t>
            </a:r>
            <a:r>
              <a:rPr lang="en-US" dirty="0"/>
              <a:t>) for any constants c, d</a:t>
            </a:r>
          </a:p>
          <a:p>
            <a:pPr lvl="1"/>
            <a:r>
              <a:rPr lang="en-US" dirty="0"/>
              <a:t>So </a:t>
            </a:r>
            <a:r>
              <a:rPr lang="en-US" dirty="0" err="1"/>
              <a:t>n</a:t>
            </a:r>
            <a:r>
              <a:rPr lang="en-US" baseline="30000" dirty="0" err="1"/>
              <a:t>d</a:t>
            </a:r>
            <a:r>
              <a:rPr lang="en-US" dirty="0"/>
              <a:t> = </a:t>
            </a:r>
            <a:r>
              <a:rPr lang="en-US" dirty="0">
                <a:sym typeface="Symbol" panose="05050102010706020507" pitchFamily="18" charset="2"/>
              </a:rPr>
              <a:t>(</a:t>
            </a:r>
            <a:r>
              <a:rPr lang="en-US" dirty="0" err="1">
                <a:sym typeface="Symbol" panose="05050102010706020507" pitchFamily="18" charset="2"/>
              </a:rPr>
              <a:t>log</a:t>
            </a:r>
            <a:r>
              <a:rPr lang="en-US" baseline="30000" dirty="0" err="1">
                <a:sym typeface="Symbol" panose="05050102010706020507" pitchFamily="18" charset="2"/>
              </a:rPr>
              <a:t>c</a:t>
            </a:r>
            <a:r>
              <a:rPr lang="en-US" dirty="0">
                <a:sym typeface="Symbol" panose="05050102010706020507" pitchFamily="18" charset="2"/>
              </a:rPr>
              <a:t> n)</a:t>
            </a:r>
            <a:endParaRPr lang="en-US" dirty="0"/>
          </a:p>
          <a:p>
            <a:r>
              <a:rPr lang="en-US" dirty="0" err="1"/>
              <a:t>n</a:t>
            </a:r>
            <a:r>
              <a:rPr lang="en-US" baseline="30000" dirty="0" err="1"/>
              <a:t>c</a:t>
            </a:r>
            <a:r>
              <a:rPr lang="en-US" dirty="0"/>
              <a:t> = O(</a:t>
            </a:r>
            <a:r>
              <a:rPr lang="en-US" dirty="0" err="1"/>
              <a:t>n</a:t>
            </a:r>
            <a:r>
              <a:rPr lang="en-US" baseline="30000" dirty="0" err="1"/>
              <a:t>d</a:t>
            </a:r>
            <a:r>
              <a:rPr lang="en-US" dirty="0"/>
              <a:t>) for any constants c ≤ d</a:t>
            </a:r>
          </a:p>
          <a:p>
            <a:r>
              <a:rPr lang="en-US" dirty="0" err="1"/>
              <a:t>n</a:t>
            </a:r>
            <a:r>
              <a:rPr lang="en-US" baseline="30000" dirty="0" err="1"/>
              <a:t>c</a:t>
            </a:r>
            <a:r>
              <a:rPr lang="en-US" dirty="0"/>
              <a:t> = O(</a:t>
            </a:r>
            <a:r>
              <a:rPr lang="en-US" dirty="0" err="1"/>
              <a:t>d</a:t>
            </a:r>
            <a:r>
              <a:rPr lang="en-US" baseline="30000" dirty="0" err="1"/>
              <a:t>n</a:t>
            </a:r>
            <a:r>
              <a:rPr lang="en-US" dirty="0"/>
              <a:t>) for any constants c, d</a:t>
            </a:r>
            <a:r>
              <a:rPr lang="en-US" baseline="-250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457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60BB2-32DB-4A22-9EAA-D3DA8651B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Stable-matching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AF207-B714-4B6B-8697-630E718DB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a preference list on C for each e </a:t>
            </a:r>
            <a:r>
              <a:rPr lang="en-US" dirty="0">
                <a:sym typeface="Symbol" panose="05050102010706020507" pitchFamily="18" charset="2"/>
              </a:rPr>
              <a:t> E and a preference list on E for each c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C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Note: if |E|=|C|=n, the input length is (n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r>
              <a:rPr lang="en-US" dirty="0">
                <a:sym typeface="Symbol" panose="05050102010706020507" pitchFamily="18" charset="2"/>
              </a:rPr>
              <a:t>Output: a stable matching (or output that none exists)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Want a correct, efficient algorithm for this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2749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AE285-B484-4A2F-B495-A6BDFC27E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Gale-Shapley algorithm (1962)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E25F2-8F2A-456D-B5F6-503109A4C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Say employer e or candidate c is “free” if they are not currently matched </a:t>
            </a:r>
          </a:p>
          <a:p>
            <a:pPr lvl="1"/>
            <a:r>
              <a:rPr lang="en-US" dirty="0"/>
              <a:t>Everyone is free at the beginning</a:t>
            </a:r>
          </a:p>
          <a:p>
            <a:r>
              <a:rPr lang="en-US" dirty="0"/>
              <a:t>Algorithm GS: </a:t>
            </a:r>
          </a:p>
          <a:p>
            <a:pPr lvl="1"/>
            <a:r>
              <a:rPr lang="en-US" dirty="0"/>
              <a:t>While some employer is free and hasn’t made an offer to all candidates yet:</a:t>
            </a:r>
          </a:p>
          <a:p>
            <a:pPr lvl="2"/>
            <a:r>
              <a:rPr lang="en-US" dirty="0"/>
              <a:t>A free employer e “makes an offer” to their highest-ranked candidate c to whom they have not yet made an offer</a:t>
            </a:r>
          </a:p>
          <a:p>
            <a:pPr lvl="2"/>
            <a:r>
              <a:rPr lang="en-US" dirty="0"/>
              <a:t>If c is free, c becomes (tentatively) bound to e</a:t>
            </a:r>
          </a:p>
          <a:p>
            <a:pPr lvl="2"/>
            <a:r>
              <a:rPr lang="en-US" dirty="0"/>
              <a:t>If c is bound to e’ and prefers e’, do nothing</a:t>
            </a:r>
          </a:p>
          <a:p>
            <a:pPr lvl="2"/>
            <a:r>
              <a:rPr lang="en-US" dirty="0"/>
              <a:t>If c is bound to e’ but prefers e, switch (so e’ becomes free)</a:t>
            </a:r>
          </a:p>
          <a:p>
            <a:pPr lvl="1"/>
            <a:r>
              <a:rPr lang="en-US" dirty="0"/>
              <a:t>When loop ends (so no one is free), bindings become final</a:t>
            </a:r>
          </a:p>
        </p:txBody>
      </p:sp>
    </p:spTree>
    <p:extLst>
      <p:ext uri="{BB962C8B-B14F-4D97-AF65-F5344CB8AC3E}">
        <p14:creationId xmlns:p14="http://schemas.microsoft.com/office/powerpoint/2010/main" val="390629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8DCC4-8C7E-4A02-979E-B9E60329D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F685A-6F84-4CD4-90CC-ACF422939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4559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CAA43-1200-494B-AE07-FBB72B09A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running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9C11A-9C71-40F9-A730-DD4BD62C1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Analyzing the running time is easier than analyzing correctness(!)</a:t>
            </a:r>
          </a:p>
          <a:p>
            <a:r>
              <a:rPr lang="en-US" dirty="0"/>
              <a:t>Every time through the loop, some candidate c gets “scratched off” some employer’s list</a:t>
            </a:r>
          </a:p>
          <a:p>
            <a:pPr lvl="1"/>
            <a:r>
              <a:rPr lang="en-US" dirty="0"/>
              <a:t>The number of candidates that are </a:t>
            </a:r>
            <a:r>
              <a:rPr lang="en-US" i="1" dirty="0"/>
              <a:t>not</a:t>
            </a:r>
            <a:r>
              <a:rPr lang="en-US" dirty="0"/>
              <a:t> scratched off decreases by 1</a:t>
            </a:r>
          </a:p>
          <a:p>
            <a:r>
              <a:rPr lang="en-US" dirty="0"/>
              <a:t>When all candidates are scratched off, algorithm ends</a:t>
            </a:r>
          </a:p>
          <a:p>
            <a:r>
              <a:rPr lang="en-US" dirty="0"/>
              <a:t>At the beginning of the algorithm, there are n</a:t>
            </a:r>
            <a:r>
              <a:rPr lang="en-US" baseline="30000" dirty="0"/>
              <a:t>2</a:t>
            </a:r>
            <a:r>
              <a:rPr lang="en-US" dirty="0"/>
              <a:t> candidates who are not scratched off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 Number of loop iterations is at most 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07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CAD2D-23B0-404D-8367-7736DFE54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C1151-3EFF-450E-8490-E0149A567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Lemma: at any point, the bindings are a matching</a:t>
            </a:r>
          </a:p>
          <a:p>
            <a:pPr lvl="1"/>
            <a:r>
              <a:rPr lang="en-US" dirty="0"/>
              <a:t>e only becomes bound to some c when e is free</a:t>
            </a:r>
          </a:p>
          <a:p>
            <a:pPr lvl="1"/>
            <a:r>
              <a:rPr lang="en-US" dirty="0"/>
              <a:t>When c becomes bound to e, then c was either free or else undoes its binding to e’</a:t>
            </a:r>
          </a:p>
          <a:p>
            <a:r>
              <a:rPr lang="en-US" dirty="0"/>
              <a:t>Corollary: GS returns a matching</a:t>
            </a:r>
          </a:p>
          <a:p>
            <a:r>
              <a:rPr lang="en-US" dirty="0"/>
              <a:t>Observation: once c is bound, c is never free again</a:t>
            </a:r>
          </a:p>
          <a:p>
            <a:r>
              <a:rPr lang="en-US" dirty="0"/>
              <a:t>Lemma: GS returns a </a:t>
            </a:r>
            <a:r>
              <a:rPr lang="en-US" i="1" dirty="0"/>
              <a:t>perfect</a:t>
            </a:r>
            <a:r>
              <a:rPr lang="en-US" dirty="0"/>
              <a:t> matching</a:t>
            </a:r>
          </a:p>
          <a:p>
            <a:pPr lvl="1"/>
            <a:r>
              <a:rPr lang="en-US" dirty="0"/>
              <a:t>If no e is free, we are done. Say some e is not free, but has made an offer to every candidate</a:t>
            </a:r>
          </a:p>
          <a:p>
            <a:pPr lvl="1"/>
            <a:r>
              <a:rPr lang="en-US" dirty="0"/>
              <a:t>Since e has made an offer to every candidate, every candidate is bound to some employer</a:t>
            </a:r>
          </a:p>
          <a:p>
            <a:pPr lvl="1"/>
            <a:r>
              <a:rPr lang="en-US" dirty="0"/>
              <a:t>Since |E|=|C|=n and the bindings are always a matching, every employer is bound to some candidate and vice versa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67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A3429-B6EF-4B1F-B92A-533314399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3067B-FA07-43D3-9165-CD9BFB829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Observation: once c is bound to e, then c can only be bound to an employer that c ranks at least as high as e</a:t>
            </a:r>
          </a:p>
          <a:p>
            <a:r>
              <a:rPr lang="en-US"/>
              <a:t>Corollary: </a:t>
            </a:r>
            <a:r>
              <a:rPr lang="en-US" dirty="0"/>
              <a:t>if e makes an offer to c, then c ends up bound to an employer that c ranks at least as high as e</a:t>
            </a:r>
          </a:p>
          <a:p>
            <a:r>
              <a:rPr lang="en-US" dirty="0"/>
              <a:t>Theorem: GS returns a </a:t>
            </a:r>
            <a:r>
              <a:rPr lang="en-US" i="1" dirty="0"/>
              <a:t>stable</a:t>
            </a:r>
            <a:r>
              <a:rPr lang="en-US" dirty="0"/>
              <a:t> matching</a:t>
            </a:r>
          </a:p>
          <a:p>
            <a:pPr lvl="1"/>
            <a:r>
              <a:rPr lang="en-US" dirty="0"/>
              <a:t>Assume not. So the algorithm matches (e, c) and (e’, c’) but e prefers c’ to c, and c’ prefers e to e’</a:t>
            </a:r>
          </a:p>
          <a:p>
            <a:pPr lvl="1"/>
            <a:r>
              <a:rPr lang="en-US" dirty="0"/>
              <a:t>The last offer e made was to c</a:t>
            </a:r>
          </a:p>
          <a:p>
            <a:pPr lvl="1"/>
            <a:r>
              <a:rPr lang="en-US" dirty="0"/>
              <a:t>e must have made an offer to c’ at some point (since e prefers c’ to c)</a:t>
            </a:r>
          </a:p>
          <a:p>
            <a:pPr lvl="1"/>
            <a:r>
              <a:rPr lang="en-US" dirty="0"/>
              <a:t>c’ must end up bound to an employer that c’ ranks at least as high as e </a:t>
            </a:r>
            <a:r>
              <a:rPr lang="en-US" dirty="0">
                <a:sym typeface="Symbol" panose="05050102010706020507" pitchFamily="18" charset="2"/>
              </a:rPr>
              <a:t> contradiction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92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D590A-17D6-4020-B1CA-8CB958EE6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853DF-77B3-426F-A36C-BCABEBEFA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shown an algorithm that always returns a stable matching</a:t>
            </a:r>
          </a:p>
          <a:p>
            <a:pPr lvl="1"/>
            <a:r>
              <a:rPr lang="en-US" dirty="0"/>
              <a:t>In particular, a stable matching always exists for any set of preferences!</a:t>
            </a:r>
          </a:p>
          <a:p>
            <a:r>
              <a:rPr lang="en-US" dirty="0"/>
              <a:t>The algorithm is efficient</a:t>
            </a:r>
          </a:p>
          <a:p>
            <a:pPr lvl="1"/>
            <a:r>
              <a:rPr lang="en-US" dirty="0"/>
              <a:t>O(n</a:t>
            </a:r>
            <a:r>
              <a:rPr lang="en-US" baseline="30000" dirty="0"/>
              <a:t>2</a:t>
            </a:r>
            <a:r>
              <a:rPr lang="en-US" dirty="0"/>
              <a:t>) iterations</a:t>
            </a:r>
          </a:p>
          <a:p>
            <a:pPr lvl="1"/>
            <a:r>
              <a:rPr lang="en-US" dirty="0"/>
              <a:t>This is tight: there are executions that use </a:t>
            </a:r>
            <a:r>
              <a:rPr lang="en-US" dirty="0">
                <a:sym typeface="Symbol" panose="05050102010706020507" pitchFamily="18" charset="2"/>
              </a:rPr>
              <a:t>(n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 iterations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4172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617C4-A786-4C57-B9EF-9071D84A8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closer look…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C979C-8798-4034-BABB-9A80BB35F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Several aspects of the algorithm are unspecified</a:t>
            </a:r>
          </a:p>
          <a:p>
            <a:r>
              <a:rPr lang="en-US" dirty="0"/>
              <a:t>How is the free e chosen in each iteration? </a:t>
            </a:r>
          </a:p>
          <a:p>
            <a:pPr lvl="1"/>
            <a:r>
              <a:rPr lang="en-US" dirty="0"/>
              <a:t>Doesn’t matter for correctness, but maybe it affects the output?</a:t>
            </a:r>
          </a:p>
          <a:p>
            <a:r>
              <a:rPr lang="en-US" dirty="0"/>
              <a:t>How do we keep track of the free employers, and the highest-ranked candidate to whom they have not yet made offers?</a:t>
            </a:r>
          </a:p>
          <a:p>
            <a:pPr lvl="1"/>
            <a:r>
              <a:rPr lang="en-US" dirty="0"/>
              <a:t>I.e., what data structure(s) would we use to implement this?</a:t>
            </a:r>
          </a:p>
          <a:p>
            <a:pPr lvl="1"/>
            <a:r>
              <a:rPr lang="en-US" dirty="0"/>
              <a:t>Affects the overall efficiency of the algorithm</a:t>
            </a:r>
          </a:p>
        </p:txBody>
      </p:sp>
    </p:spTree>
    <p:extLst>
      <p:ext uri="{BB962C8B-B14F-4D97-AF65-F5344CB8AC3E}">
        <p14:creationId xmlns:p14="http://schemas.microsoft.com/office/powerpoint/2010/main" val="10675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Stable matching</a:t>
            </a:r>
          </a:p>
        </p:txBody>
      </p:sp>
    </p:spTree>
    <p:extLst>
      <p:ext uri="{BB962C8B-B14F-4D97-AF65-F5344CB8AC3E}">
        <p14:creationId xmlns:p14="http://schemas.microsoft.com/office/powerpoint/2010/main" val="40527355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BE5AF-9411-41EC-A4E7-D4315E18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Characterizing the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7BCCC-B54B-4538-BFB6-69FEBD2F6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show the output is the </a:t>
            </a:r>
            <a:r>
              <a:rPr lang="en-US" i="1" dirty="0"/>
              <a:t>same</a:t>
            </a:r>
            <a:r>
              <a:rPr lang="en-US" dirty="0"/>
              <a:t> regardless of the order in which employers are chosen</a:t>
            </a:r>
          </a:p>
          <a:p>
            <a:r>
              <a:rPr lang="en-US" dirty="0"/>
              <a:t>Given a set of preferences:</a:t>
            </a:r>
          </a:p>
          <a:p>
            <a:pPr lvl="1"/>
            <a:r>
              <a:rPr lang="en-US" dirty="0"/>
              <a:t>c is a </a:t>
            </a:r>
            <a:r>
              <a:rPr lang="en-US" i="1" dirty="0"/>
              <a:t>valid match for e </a:t>
            </a:r>
            <a:r>
              <a:rPr lang="en-US" dirty="0"/>
              <a:t>if there is a stable matching in which e and c are paired</a:t>
            </a:r>
          </a:p>
          <a:p>
            <a:pPr lvl="1"/>
            <a:r>
              <a:rPr lang="en-US" dirty="0"/>
              <a:t>c is the </a:t>
            </a:r>
            <a:r>
              <a:rPr lang="en-US" i="1" dirty="0"/>
              <a:t>best match for e </a:t>
            </a:r>
            <a:r>
              <a:rPr lang="en-US" dirty="0"/>
              <a:t>(i.e., c = best(e)) if c is a valid match for e, and there is no valid match for e that e prefers to c</a:t>
            </a:r>
          </a:p>
        </p:txBody>
      </p:sp>
    </p:spTree>
    <p:extLst>
      <p:ext uri="{BB962C8B-B14F-4D97-AF65-F5344CB8AC3E}">
        <p14:creationId xmlns:p14="http://schemas.microsoft.com/office/powerpoint/2010/main" val="214695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08419-59B4-4B0C-A6DA-61FC21435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Characterizing the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D6296-7BC8-444D-8FA9-C01F59502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set of preferences, let </a:t>
            </a:r>
            <a:br>
              <a:rPr lang="en-US" dirty="0"/>
            </a:br>
            <a:r>
              <a:rPr lang="en-US" dirty="0"/>
              <a:t>                     M</a:t>
            </a:r>
            <a:r>
              <a:rPr lang="en-US" baseline="30000" dirty="0"/>
              <a:t>*</a:t>
            </a:r>
            <a:r>
              <a:rPr lang="en-US" dirty="0"/>
              <a:t> = { (e, best(e)) }, </a:t>
            </a:r>
            <a:br>
              <a:rPr lang="en-US" dirty="0"/>
            </a:br>
            <a:r>
              <a:rPr lang="en-US" dirty="0"/>
              <a:t>i.e., every e is paired with its best match</a:t>
            </a:r>
          </a:p>
          <a:p>
            <a:pPr lvl="1"/>
            <a:r>
              <a:rPr lang="en-US" dirty="0"/>
              <a:t>Not immediately clear that this is a matching, let alone a perfect matching or a stable matching</a:t>
            </a:r>
          </a:p>
          <a:p>
            <a:endParaRPr lang="en-US" dirty="0"/>
          </a:p>
          <a:p>
            <a:r>
              <a:rPr lang="en-US" dirty="0"/>
              <a:t>Theorem: every execution of GS on a given set of preferences results in M</a:t>
            </a:r>
            <a:r>
              <a:rPr lang="en-US" baseline="30000" dirty="0"/>
              <a:t>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16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B3B09-D340-4100-8309-C2A044DB8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Characterizing the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2D958-B262-4DE1-8FD5-C73EA4F50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Theorem: every execution of GS results in M</a:t>
            </a:r>
            <a:r>
              <a:rPr lang="en-US" baseline="30000" dirty="0"/>
              <a:t>*</a:t>
            </a:r>
            <a:endParaRPr lang="en-US" dirty="0"/>
          </a:p>
          <a:p>
            <a:pPr lvl="1"/>
            <a:r>
              <a:rPr lang="en-US" dirty="0"/>
              <a:t>Assume an execution that does not result in M</a:t>
            </a:r>
            <a:r>
              <a:rPr lang="en-US" baseline="30000" dirty="0"/>
              <a:t>*</a:t>
            </a:r>
            <a:endParaRPr lang="en-US" dirty="0"/>
          </a:p>
          <a:p>
            <a:pPr lvl="1"/>
            <a:r>
              <a:rPr lang="en-US" dirty="0"/>
              <a:t>Since every e makes offers in decreasing preference, there is some e who was rejected by best(e) at some point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Consider the first time some e is rejected by a valid match c</a:t>
            </a:r>
            <a:br>
              <a:rPr lang="en-US" dirty="0"/>
            </a:br>
            <a:r>
              <a:rPr lang="en-US" dirty="0"/>
              <a:t>(must be that c = best(e))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Let e’ be the employer to which c is bound when this rejection occurs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e’ was not previously rejected by a valid match at that point</a:t>
            </a:r>
          </a:p>
          <a:p>
            <a:pPr lvl="1"/>
            <a:r>
              <a:rPr lang="en-US" dirty="0"/>
              <a:t>Since c is a valid match for e, there is some stable matching M where e and c are paired. Say e’ is paired with c’ ≠ c in that matching (so in particular c’ is a valid match for e’)</a:t>
            </a:r>
          </a:p>
          <a:p>
            <a:pPr lvl="2"/>
            <a:r>
              <a:rPr lang="en-US" dirty="0"/>
              <a:t>By (2), c prefers e’ to e</a:t>
            </a:r>
          </a:p>
          <a:p>
            <a:pPr lvl="2"/>
            <a:r>
              <a:rPr lang="en-US" dirty="0"/>
              <a:t>By (3), e’ must prefer c to c’ </a:t>
            </a:r>
          </a:p>
          <a:p>
            <a:pPr lvl="2"/>
            <a:r>
              <a:rPr lang="en-US" dirty="0"/>
              <a:t>(e’, c) is an instability in M </a:t>
            </a:r>
            <a:r>
              <a:rPr lang="en-US" dirty="0">
                <a:sym typeface="Symbol" panose="05050102010706020507" pitchFamily="18" charset="2"/>
              </a:rPr>
              <a:t> contradiction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48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168FD-F4BE-4481-8100-9160ED154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Characterizing the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7FF3E-8EEC-4C16-9066-DF7A77CF5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Theorem: GS outputs the matching in which every c is paired with its </a:t>
            </a:r>
            <a:r>
              <a:rPr lang="en-US" i="1" dirty="0"/>
              <a:t>worst</a:t>
            </a:r>
            <a:r>
              <a:rPr lang="en-US" dirty="0"/>
              <a:t> valid match</a:t>
            </a:r>
          </a:p>
          <a:p>
            <a:pPr lvl="1"/>
            <a:r>
              <a:rPr lang="en-US" dirty="0"/>
              <a:t>Assume GS outputs a matching with a pair (e, c), and e is not the worst valid match for c</a:t>
            </a:r>
          </a:p>
          <a:p>
            <a:pPr lvl="2"/>
            <a:r>
              <a:rPr lang="en-US" dirty="0"/>
              <a:t>Note: by the previous result, c is the best match for e</a:t>
            </a:r>
          </a:p>
          <a:p>
            <a:pPr lvl="1"/>
            <a:r>
              <a:rPr lang="en-US" dirty="0"/>
              <a:t>So there is a stable matching M in which c is paired with some e’ that c prefers less than e </a:t>
            </a:r>
          </a:p>
          <a:p>
            <a:pPr lvl="2"/>
            <a:r>
              <a:rPr lang="en-US" dirty="0"/>
              <a:t>Say e is paired with c’ in that matching</a:t>
            </a:r>
          </a:p>
          <a:p>
            <a:pPr lvl="1"/>
            <a:r>
              <a:rPr lang="en-US" dirty="0"/>
              <a:t>But e prefers c to c’, and c prefers e to e’ </a:t>
            </a:r>
          </a:p>
          <a:p>
            <a:pPr lvl="2"/>
            <a:r>
              <a:rPr lang="en-US" dirty="0"/>
              <a:t>Instability in M </a:t>
            </a:r>
            <a:r>
              <a:rPr lang="en-US" dirty="0">
                <a:sym typeface="Symbol" panose="05050102010706020507" pitchFamily="18" charset="2"/>
              </a:rPr>
              <a:t> contradiction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73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30774-418D-4139-A7D4-B9A4C8406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71EEE-B755-4328-9367-6661427A4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GS does produce a stable matching…</a:t>
            </a:r>
          </a:p>
          <a:p>
            <a:r>
              <a:rPr lang="en-US" dirty="0"/>
              <a:t>…but the employers have the advantage</a:t>
            </a:r>
          </a:p>
          <a:p>
            <a:endParaRPr lang="en-US" dirty="0"/>
          </a:p>
          <a:p>
            <a:r>
              <a:rPr lang="en-US" dirty="0"/>
              <a:t>Advantage in being the one to make offers!</a:t>
            </a:r>
          </a:p>
        </p:txBody>
      </p:sp>
    </p:spTree>
    <p:extLst>
      <p:ext uri="{BB962C8B-B14F-4D97-AF65-F5344CB8AC3E}">
        <p14:creationId xmlns:p14="http://schemas.microsoft.com/office/powerpoint/2010/main" val="16031388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617C4-A786-4C57-B9EF-9071D84A8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C979C-8798-4034-BABB-9A80BB35F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Several aspects of the algorithm are unspecified</a:t>
            </a:r>
          </a:p>
          <a:p>
            <a:r>
              <a:rPr lang="en-US" dirty="0"/>
              <a:t>How is the free e chosen in each iteration? </a:t>
            </a:r>
          </a:p>
          <a:p>
            <a:pPr lvl="1"/>
            <a:r>
              <a:rPr lang="en-US" dirty="0"/>
              <a:t>Doesn’t matter for correctness, but maybe it affects the output?</a:t>
            </a:r>
          </a:p>
          <a:p>
            <a:r>
              <a:rPr lang="en-US" dirty="0"/>
              <a:t>How do we keep track of the free employers, and the highest-ranked candidate to whom they have not yet made offers?</a:t>
            </a:r>
          </a:p>
          <a:p>
            <a:pPr lvl="1"/>
            <a:r>
              <a:rPr lang="en-US" dirty="0"/>
              <a:t>I.e., what data structure(s) would we use to implement this?</a:t>
            </a:r>
          </a:p>
          <a:p>
            <a:pPr lvl="1"/>
            <a:r>
              <a:rPr lang="en-US" dirty="0"/>
              <a:t>Affects the overall efficiency of the algorithm</a:t>
            </a:r>
          </a:p>
        </p:txBody>
      </p:sp>
    </p:spTree>
    <p:extLst>
      <p:ext uri="{BB962C8B-B14F-4D97-AF65-F5344CB8AC3E}">
        <p14:creationId xmlns:p14="http://schemas.microsoft.com/office/powerpoint/2010/main" val="1223623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6707938-B163-42DC-A1D9-F3474846F2F7}"/>
              </a:ext>
            </a:extLst>
          </p:cNvPr>
          <p:cNvCxnSpPr/>
          <p:nvPr/>
        </p:nvCxnSpPr>
        <p:spPr>
          <a:xfrm flipV="1">
            <a:off x="1943100" y="4533900"/>
            <a:ext cx="1828800" cy="1143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7089E98-C5F4-431D-8434-AD29242A4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Stable-matching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5D57D-FC8D-46CA-AC79-9CBA1651C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2199"/>
          </a:xfrm>
        </p:spPr>
        <p:txBody>
          <a:bodyPr/>
          <a:lstStyle/>
          <a:p>
            <a:r>
              <a:rPr lang="en-US" dirty="0"/>
              <a:t>Idea: want to pair up members of two sets according to their preferences</a:t>
            </a:r>
          </a:p>
          <a:p>
            <a:r>
              <a:rPr lang="en-US" dirty="0"/>
              <a:t>Can’t hope to give everyone their first choice!</a:t>
            </a:r>
          </a:p>
          <a:p>
            <a:r>
              <a:rPr lang="en-US" dirty="0"/>
              <a:t>Instead, prevent any </a:t>
            </a:r>
            <a:r>
              <a:rPr lang="en-US" i="1" dirty="0"/>
              <a:t>instabilities</a:t>
            </a:r>
            <a:r>
              <a:rPr lang="en-US" dirty="0"/>
              <a:t>: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322AF37-72F1-4F1F-A955-5EF094D43D52}"/>
              </a:ext>
            </a:extLst>
          </p:cNvPr>
          <p:cNvSpPr/>
          <p:nvPr/>
        </p:nvSpPr>
        <p:spPr>
          <a:xfrm>
            <a:off x="1676400" y="4267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0F07638-1350-45B5-AB5A-340ED2BBBB06}"/>
              </a:ext>
            </a:extLst>
          </p:cNvPr>
          <p:cNvSpPr/>
          <p:nvPr/>
        </p:nvSpPr>
        <p:spPr>
          <a:xfrm>
            <a:off x="1676400" y="5410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2F000A2-72B0-4E00-A5A1-FF5F20B2EA39}"/>
              </a:ext>
            </a:extLst>
          </p:cNvPr>
          <p:cNvSpPr/>
          <p:nvPr/>
        </p:nvSpPr>
        <p:spPr>
          <a:xfrm>
            <a:off x="3505200" y="4267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F78EFBB-6655-4F28-9D84-CA4776D133F1}"/>
              </a:ext>
            </a:extLst>
          </p:cNvPr>
          <p:cNvSpPr/>
          <p:nvPr/>
        </p:nvSpPr>
        <p:spPr>
          <a:xfrm>
            <a:off x="3505200" y="5410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FC5B77A-5DE4-4A85-AC50-2225B82D5CAB}"/>
              </a:ext>
            </a:extLst>
          </p:cNvPr>
          <p:cNvCxnSpPr>
            <a:stCxn id="4" idx="6"/>
            <a:endCxn id="8" idx="2"/>
          </p:cNvCxnSpPr>
          <p:nvPr/>
        </p:nvCxnSpPr>
        <p:spPr>
          <a:xfrm>
            <a:off x="2209800" y="45339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D3D37D8-C1F3-4D3B-ACF6-2D7C16769999}"/>
              </a:ext>
            </a:extLst>
          </p:cNvPr>
          <p:cNvCxnSpPr>
            <a:stCxn id="6" idx="6"/>
            <a:endCxn id="10" idx="2"/>
          </p:cNvCxnSpPr>
          <p:nvPr/>
        </p:nvCxnSpPr>
        <p:spPr>
          <a:xfrm>
            <a:off x="2209800" y="56769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D14548D-7948-4893-AB52-5FE7AAE13757}"/>
              </a:ext>
            </a:extLst>
          </p:cNvPr>
          <p:cNvSpPr txBox="1"/>
          <p:nvPr/>
        </p:nvSpPr>
        <p:spPr>
          <a:xfrm>
            <a:off x="5105402" y="4505235"/>
            <a:ext cx="21016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 prefers 1 to 2</a:t>
            </a:r>
            <a:br>
              <a:rPr lang="en-US" sz="2400" dirty="0"/>
            </a:br>
            <a:r>
              <a:rPr lang="en-US" sz="2400" i="1" dirty="0"/>
              <a:t>and</a:t>
            </a:r>
          </a:p>
          <a:p>
            <a:pPr algn="ctr"/>
            <a:r>
              <a:rPr lang="en-US" sz="2400" dirty="0"/>
              <a:t>1 prefers B to A</a:t>
            </a:r>
          </a:p>
        </p:txBody>
      </p:sp>
    </p:spTree>
    <p:extLst>
      <p:ext uri="{BB962C8B-B14F-4D97-AF65-F5344CB8AC3E}">
        <p14:creationId xmlns:p14="http://schemas.microsoft.com/office/powerpoint/2010/main" val="397896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6" grpId="0" animBg="1"/>
      <p:bldP spid="8" grpId="0" animBg="1"/>
      <p:bldP spid="10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F0CEF-A78C-4550-851C-5622701A7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Stable-matching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7889B-B802-4F8C-B9DB-F8D8CFEBE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Motivating examples: </a:t>
            </a:r>
          </a:p>
          <a:p>
            <a:pPr lvl="1"/>
            <a:r>
              <a:rPr lang="en-US" dirty="0"/>
              <a:t>Matching candidates to employers</a:t>
            </a:r>
          </a:p>
          <a:p>
            <a:pPr lvl="1"/>
            <a:r>
              <a:rPr lang="en-US" dirty="0"/>
              <a:t>Matching residents to medical schools </a:t>
            </a:r>
          </a:p>
          <a:p>
            <a:pPr lvl="1"/>
            <a:r>
              <a:rPr lang="en-US" dirty="0"/>
              <a:t>…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3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A9321-F961-477B-AA1D-D52D01751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Stable-matching problem, formally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2CC29-A6C6-4945-AFE1-C277A2FD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92500"/>
          </a:bodyPr>
          <a:lstStyle/>
          <a:p>
            <a:r>
              <a:rPr lang="en-US" dirty="0"/>
              <a:t>Let E, C be sets with |E| = |C| = n</a:t>
            </a:r>
          </a:p>
          <a:p>
            <a:r>
              <a:rPr lang="en-US" dirty="0"/>
              <a:t>A </a:t>
            </a:r>
            <a:r>
              <a:rPr lang="en-US" i="1" dirty="0"/>
              <a:t>matching</a:t>
            </a:r>
            <a:r>
              <a:rPr lang="en-US" dirty="0"/>
              <a:t> is a set of pairs {(e, c)} </a:t>
            </a:r>
            <a:r>
              <a:rPr lang="en-US" dirty="0">
                <a:sym typeface="Symbol" panose="05050102010706020507" pitchFamily="18" charset="2"/>
              </a:rPr>
              <a:t> E  C</a:t>
            </a:r>
            <a:r>
              <a:rPr lang="en-US" dirty="0"/>
              <a:t> </a:t>
            </a:r>
            <a:r>
              <a:rPr lang="en-US" dirty="0" err="1"/>
              <a:t>s.t.</a:t>
            </a:r>
            <a:r>
              <a:rPr lang="en-US" dirty="0"/>
              <a:t> every e </a:t>
            </a:r>
            <a:r>
              <a:rPr lang="en-US" dirty="0">
                <a:sym typeface="Symbol" panose="05050102010706020507" pitchFamily="18" charset="2"/>
              </a:rPr>
              <a:t> E appears in at most one pair, and every c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C appears in at most one pair</a:t>
            </a:r>
          </a:p>
          <a:p>
            <a:r>
              <a:rPr lang="en-US" dirty="0">
                <a:sym typeface="Symbol" panose="05050102010706020507" pitchFamily="18" charset="2"/>
              </a:rPr>
              <a:t>In a </a:t>
            </a:r>
            <a:r>
              <a:rPr lang="en-US" i="1" dirty="0">
                <a:sym typeface="Symbol" panose="05050102010706020507" pitchFamily="18" charset="2"/>
              </a:rPr>
              <a:t>perfect</a:t>
            </a:r>
            <a:r>
              <a:rPr lang="en-US" dirty="0">
                <a:sym typeface="Symbol" panose="05050102010706020507" pitchFamily="18" charset="2"/>
              </a:rPr>
              <a:t> matching every e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E (and every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c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C) appears in exactly one pair</a:t>
            </a:r>
          </a:p>
          <a:p>
            <a:r>
              <a:rPr lang="en-US" dirty="0">
                <a:sym typeface="Symbol" panose="05050102010706020507" pitchFamily="18" charset="2"/>
              </a:rPr>
              <a:t>Perfect matching is </a:t>
            </a:r>
            <a:r>
              <a:rPr lang="en-US" i="1" dirty="0">
                <a:sym typeface="Symbol" panose="05050102010706020507" pitchFamily="18" charset="2"/>
              </a:rPr>
              <a:t>stable</a:t>
            </a:r>
            <a:r>
              <a:rPr lang="en-US" dirty="0">
                <a:sym typeface="Symbol" panose="05050102010706020507" pitchFamily="18" charset="2"/>
              </a:rPr>
              <a:t> if it has no instabilities</a:t>
            </a:r>
          </a:p>
          <a:p>
            <a:pPr lvl="1"/>
            <a:r>
              <a:rPr lang="en-US" dirty="0"/>
              <a:t>For every unpaired (e, c), either e prefers its current match to c, or vice versa</a:t>
            </a:r>
          </a:p>
          <a:p>
            <a:pPr lvl="1"/>
            <a:r>
              <a:rPr lang="en-US" dirty="0"/>
              <a:t>Does a stable matching always exist?</a:t>
            </a:r>
          </a:p>
        </p:txBody>
      </p:sp>
    </p:spTree>
    <p:extLst>
      <p:ext uri="{BB962C8B-B14F-4D97-AF65-F5344CB8AC3E}">
        <p14:creationId xmlns:p14="http://schemas.microsoft.com/office/powerpoint/2010/main" val="125601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60BB2-32DB-4A22-9EAA-D3DA8651B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Stable-matching problem, formally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AF207-B714-4B6B-8697-630E718DB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each e </a:t>
            </a:r>
            <a:r>
              <a:rPr lang="en-US" dirty="0">
                <a:sym typeface="Symbol" panose="05050102010706020507" pitchFamily="18" charset="2"/>
              </a:rPr>
              <a:t> E has </a:t>
            </a:r>
            <a:r>
              <a:rPr lang="en-US" dirty="0"/>
              <a:t>a preference list over C, and </a:t>
            </a:r>
            <a:r>
              <a:rPr lang="en-US" dirty="0">
                <a:sym typeface="Symbol" panose="05050102010706020507" pitchFamily="18" charset="2"/>
              </a:rPr>
              <a:t>each c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C</a:t>
            </a:r>
            <a:r>
              <a:rPr lang="en-US" dirty="0"/>
              <a:t> has</a:t>
            </a:r>
            <a:r>
              <a:rPr lang="en-US" dirty="0">
                <a:sym typeface="Symbol" panose="05050102010706020507" pitchFamily="18" charset="2"/>
              </a:rPr>
              <a:t> a preference list over E</a:t>
            </a:r>
          </a:p>
          <a:p>
            <a:r>
              <a:rPr lang="en-US" dirty="0">
                <a:sym typeface="Symbol" panose="05050102010706020507" pitchFamily="18" charset="2"/>
              </a:rPr>
              <a:t>Output: a stable matching (or output that none exists)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285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3086B30-1AB3-4448-BD13-2F4D04627817}"/>
              </a:ext>
            </a:extLst>
          </p:cNvPr>
          <p:cNvCxnSpPr/>
          <p:nvPr/>
        </p:nvCxnSpPr>
        <p:spPr>
          <a:xfrm>
            <a:off x="3688135" y="2638324"/>
            <a:ext cx="1828800" cy="1128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D5A3953-9A04-46E0-81C0-3702F6C157BC}"/>
              </a:ext>
            </a:extLst>
          </p:cNvPr>
          <p:cNvCxnSpPr/>
          <p:nvPr/>
        </p:nvCxnSpPr>
        <p:spPr>
          <a:xfrm flipV="1">
            <a:off x="3688135" y="2628900"/>
            <a:ext cx="1828800" cy="1137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47BD1FF-5A7B-4C87-8261-AC881BA17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9EC7D56-3A13-406B-9617-903A846C3CC5}"/>
              </a:ext>
            </a:extLst>
          </p:cNvPr>
          <p:cNvSpPr/>
          <p:nvPr/>
        </p:nvSpPr>
        <p:spPr>
          <a:xfrm>
            <a:off x="3421435" y="2362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FB8EADA-B047-420B-BAF4-C9D668D99BB5}"/>
              </a:ext>
            </a:extLst>
          </p:cNvPr>
          <p:cNvSpPr/>
          <p:nvPr/>
        </p:nvSpPr>
        <p:spPr>
          <a:xfrm>
            <a:off x="3421435" y="3505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4356F01-30B9-41C7-B13C-688571696ECB}"/>
              </a:ext>
            </a:extLst>
          </p:cNvPr>
          <p:cNvSpPr/>
          <p:nvPr/>
        </p:nvSpPr>
        <p:spPr>
          <a:xfrm>
            <a:off x="5250235" y="2362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871AF88-9460-4A19-BF93-499FA7621E59}"/>
              </a:ext>
            </a:extLst>
          </p:cNvPr>
          <p:cNvSpPr/>
          <p:nvPr/>
        </p:nvSpPr>
        <p:spPr>
          <a:xfrm>
            <a:off x="5250235" y="3505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6A12C2-E6BD-4736-9925-39318C1AF5B5}"/>
              </a:ext>
            </a:extLst>
          </p:cNvPr>
          <p:cNvSpPr txBox="1"/>
          <p:nvPr/>
        </p:nvSpPr>
        <p:spPr>
          <a:xfrm>
            <a:off x="6323828" y="2376714"/>
            <a:ext cx="755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B, A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96BE63-3F94-47CF-BF00-29DE19E94D96}"/>
              </a:ext>
            </a:extLst>
          </p:cNvPr>
          <p:cNvSpPr txBox="1"/>
          <p:nvPr/>
        </p:nvSpPr>
        <p:spPr>
          <a:xfrm>
            <a:off x="2184092" y="3505200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1, 2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A17AC8-91CA-484E-8D01-FD39EA5EBAA5}"/>
              </a:ext>
            </a:extLst>
          </p:cNvPr>
          <p:cNvSpPr txBox="1"/>
          <p:nvPr/>
        </p:nvSpPr>
        <p:spPr>
          <a:xfrm>
            <a:off x="6323827" y="3489980"/>
            <a:ext cx="7627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A, B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774B6B-0FC9-4653-9D60-59ED0E44A329}"/>
              </a:ext>
            </a:extLst>
          </p:cNvPr>
          <p:cNvSpPr txBox="1"/>
          <p:nvPr/>
        </p:nvSpPr>
        <p:spPr>
          <a:xfrm>
            <a:off x="2184092" y="2376714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2, 1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09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E3B973F-DD5B-4809-9516-0F553D08472C}"/>
              </a:ext>
            </a:extLst>
          </p:cNvPr>
          <p:cNvCxnSpPr/>
          <p:nvPr/>
        </p:nvCxnSpPr>
        <p:spPr>
          <a:xfrm>
            <a:off x="3650034" y="2628900"/>
            <a:ext cx="1981200" cy="1181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983E53A-539C-4483-9908-DC3A00E23E29}"/>
              </a:ext>
            </a:extLst>
          </p:cNvPr>
          <p:cNvCxnSpPr/>
          <p:nvPr/>
        </p:nvCxnSpPr>
        <p:spPr>
          <a:xfrm flipV="1">
            <a:off x="3802434" y="2628900"/>
            <a:ext cx="1752600" cy="1181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47BD1FF-5A7B-4C87-8261-AC881BA17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9EC7D56-3A13-406B-9617-903A846C3CC5}"/>
              </a:ext>
            </a:extLst>
          </p:cNvPr>
          <p:cNvSpPr/>
          <p:nvPr/>
        </p:nvSpPr>
        <p:spPr>
          <a:xfrm>
            <a:off x="3421434" y="2362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FB8EADA-B047-420B-BAF4-C9D668D99BB5}"/>
              </a:ext>
            </a:extLst>
          </p:cNvPr>
          <p:cNvSpPr/>
          <p:nvPr/>
        </p:nvSpPr>
        <p:spPr>
          <a:xfrm>
            <a:off x="3421434" y="3505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4356F01-30B9-41C7-B13C-688571696ECB}"/>
              </a:ext>
            </a:extLst>
          </p:cNvPr>
          <p:cNvSpPr/>
          <p:nvPr/>
        </p:nvSpPr>
        <p:spPr>
          <a:xfrm>
            <a:off x="5250234" y="2362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871AF88-9460-4A19-BF93-499FA7621E59}"/>
              </a:ext>
            </a:extLst>
          </p:cNvPr>
          <p:cNvSpPr/>
          <p:nvPr/>
        </p:nvSpPr>
        <p:spPr>
          <a:xfrm>
            <a:off x="5250234" y="3505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6A12C2-E6BD-4736-9925-39318C1AF5B5}"/>
              </a:ext>
            </a:extLst>
          </p:cNvPr>
          <p:cNvSpPr txBox="1"/>
          <p:nvPr/>
        </p:nvSpPr>
        <p:spPr>
          <a:xfrm>
            <a:off x="6323827" y="2376714"/>
            <a:ext cx="7627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A, B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96BE63-3F94-47CF-BF00-29DE19E94D96}"/>
              </a:ext>
            </a:extLst>
          </p:cNvPr>
          <p:cNvSpPr txBox="1"/>
          <p:nvPr/>
        </p:nvSpPr>
        <p:spPr>
          <a:xfrm>
            <a:off x="2184091" y="3505200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1, 2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A17AC8-91CA-484E-8D01-FD39EA5EBAA5}"/>
              </a:ext>
            </a:extLst>
          </p:cNvPr>
          <p:cNvSpPr txBox="1"/>
          <p:nvPr/>
        </p:nvSpPr>
        <p:spPr>
          <a:xfrm>
            <a:off x="6323826" y="3489980"/>
            <a:ext cx="755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B, A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774B6B-0FC9-4653-9D60-59ED0E44A329}"/>
              </a:ext>
            </a:extLst>
          </p:cNvPr>
          <p:cNvSpPr txBox="1"/>
          <p:nvPr/>
        </p:nvSpPr>
        <p:spPr>
          <a:xfrm>
            <a:off x="2184091" y="2376714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2, 1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EA5107D-33C5-469C-AC0B-F9A11FBFFF94}"/>
              </a:ext>
            </a:extLst>
          </p:cNvPr>
          <p:cNvCxnSpPr>
            <a:stCxn id="4" idx="6"/>
            <a:endCxn id="6" idx="2"/>
          </p:cNvCxnSpPr>
          <p:nvPr/>
        </p:nvCxnSpPr>
        <p:spPr>
          <a:xfrm>
            <a:off x="3954834" y="26289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40A01C3-1431-4006-8FAE-85FB317919E8}"/>
              </a:ext>
            </a:extLst>
          </p:cNvPr>
          <p:cNvCxnSpPr/>
          <p:nvPr/>
        </p:nvCxnSpPr>
        <p:spPr>
          <a:xfrm>
            <a:off x="3802434" y="38100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AE252A3-FE96-4960-B905-8B7675DC8CAC}"/>
              </a:ext>
            </a:extLst>
          </p:cNvPr>
          <p:cNvSpPr txBox="1"/>
          <p:nvPr/>
        </p:nvSpPr>
        <p:spPr>
          <a:xfrm>
            <a:off x="3048000" y="5116712"/>
            <a:ext cx="3357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A stable matching </a:t>
            </a:r>
            <a:br>
              <a:rPr lang="en-US" sz="2400" dirty="0"/>
            </a:br>
            <a:r>
              <a:rPr lang="en-US" sz="2400" dirty="0"/>
              <a:t>is not necessarily unique!</a:t>
            </a:r>
          </a:p>
        </p:txBody>
      </p:sp>
    </p:spTree>
    <p:extLst>
      <p:ext uri="{BB962C8B-B14F-4D97-AF65-F5344CB8AC3E}">
        <p14:creationId xmlns:p14="http://schemas.microsoft.com/office/powerpoint/2010/main" val="279851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15951</TotalTime>
  <Words>2439</Words>
  <Application>Microsoft Office PowerPoint</Application>
  <PresentationFormat>On-screen Show (4:3)</PresentationFormat>
  <Paragraphs>239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Arial</vt:lpstr>
      <vt:lpstr>Calibri</vt:lpstr>
      <vt:lpstr>Office Theme</vt:lpstr>
      <vt:lpstr>Algorithms</vt:lpstr>
      <vt:lpstr>HW1 is out</vt:lpstr>
      <vt:lpstr>Stable matching</vt:lpstr>
      <vt:lpstr>Stable-matching problem</vt:lpstr>
      <vt:lpstr>Stable-matching problem</vt:lpstr>
      <vt:lpstr>Stable-matching problem, formally</vt:lpstr>
      <vt:lpstr>Stable-matching problem, formally</vt:lpstr>
      <vt:lpstr>Example</vt:lpstr>
      <vt:lpstr>Example</vt:lpstr>
      <vt:lpstr>Solving the problem?</vt:lpstr>
      <vt:lpstr>Measuring efficiency</vt:lpstr>
      <vt:lpstr>Measuring efficiency</vt:lpstr>
      <vt:lpstr>Measuring efficiency</vt:lpstr>
      <vt:lpstr>Measuring efficiency</vt:lpstr>
      <vt:lpstr>Measuring efficiency: summary</vt:lpstr>
      <vt:lpstr>Big-O notation</vt:lpstr>
      <vt:lpstr>Big-O notation</vt:lpstr>
      <vt:lpstr>-notation</vt:lpstr>
      <vt:lpstr>-notation</vt:lpstr>
      <vt:lpstr>Terminology</vt:lpstr>
      <vt:lpstr>Useful relations</vt:lpstr>
      <vt:lpstr>Stable-matching problem</vt:lpstr>
      <vt:lpstr>The Gale-Shapley algorithm (1962)</vt:lpstr>
      <vt:lpstr>Example</vt:lpstr>
      <vt:lpstr>Analysis: running time</vt:lpstr>
      <vt:lpstr>Analysis: correctness</vt:lpstr>
      <vt:lpstr>Analysis: correctness</vt:lpstr>
      <vt:lpstr>Summary</vt:lpstr>
      <vt:lpstr>A closer look…</vt:lpstr>
      <vt:lpstr>Characterizing the output</vt:lpstr>
      <vt:lpstr>Characterizing the output</vt:lpstr>
      <vt:lpstr>Characterizing the output</vt:lpstr>
      <vt:lpstr>Characterizing the output</vt:lpstr>
      <vt:lpstr>Conclusion</vt:lpstr>
      <vt:lpstr>Next lecture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686</cp:revision>
  <dcterms:created xsi:type="dcterms:W3CDTF">2014-06-02T02:25:30Z</dcterms:created>
  <dcterms:modified xsi:type="dcterms:W3CDTF">2020-09-03T15:44:04Z</dcterms:modified>
</cp:coreProperties>
</file>