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71" r:id="rId2"/>
    <p:sldId id="665" r:id="rId3"/>
    <p:sldId id="667" r:id="rId4"/>
    <p:sldId id="666" r:id="rId5"/>
    <p:sldId id="668" r:id="rId6"/>
    <p:sldId id="682" r:id="rId7"/>
    <p:sldId id="683" r:id="rId8"/>
    <p:sldId id="670" r:id="rId9"/>
    <p:sldId id="669" r:id="rId10"/>
    <p:sldId id="620" r:id="rId11"/>
    <p:sldId id="671" r:id="rId12"/>
    <p:sldId id="672" r:id="rId13"/>
    <p:sldId id="656" r:id="rId14"/>
    <p:sldId id="674" r:id="rId15"/>
    <p:sldId id="677" r:id="rId16"/>
    <p:sldId id="673" r:id="rId17"/>
    <p:sldId id="675" r:id="rId18"/>
    <p:sldId id="678" r:id="rId19"/>
    <p:sldId id="676" r:id="rId20"/>
    <p:sldId id="679" r:id="rId21"/>
    <p:sldId id="680" r:id="rId22"/>
    <p:sldId id="681" r:id="rId23"/>
    <p:sldId id="684" r:id="rId24"/>
    <p:sldId id="685" r:id="rId25"/>
    <p:sldId id="689" r:id="rId26"/>
    <p:sldId id="687" r:id="rId27"/>
    <p:sldId id="688" r:id="rId28"/>
    <p:sldId id="6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20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Dealing with NP-completeness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264C4-A9C0-4844-A898-2EF6542B0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things 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2F1AD-3750-4B88-B86C-572F4C74B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faced with a new problem, we can try to do one of two things</a:t>
            </a:r>
          </a:p>
          <a:p>
            <a:pPr lvl="1"/>
            <a:r>
              <a:rPr lang="en-US" dirty="0"/>
              <a:t>Find an efficient algorithm</a:t>
            </a:r>
          </a:p>
          <a:p>
            <a:pPr lvl="1"/>
            <a:r>
              <a:rPr lang="en-US" dirty="0"/>
              <a:t>Prove that the problem is NP-hard</a:t>
            </a:r>
          </a:p>
          <a:p>
            <a:r>
              <a:rPr lang="en-US" dirty="0"/>
              <a:t>If the problem is NP-hard, this indicates that no polynomial-time algorithm exists</a:t>
            </a:r>
          </a:p>
          <a:p>
            <a:r>
              <a:rPr lang="en-US" dirty="0"/>
              <a:t>What to do next?</a:t>
            </a:r>
          </a:p>
        </p:txBody>
      </p:sp>
    </p:spTree>
    <p:extLst>
      <p:ext uri="{BB962C8B-B14F-4D97-AF65-F5344CB8AC3E}">
        <p14:creationId xmlns:p14="http://schemas.microsoft.com/office/powerpoint/2010/main" val="13727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662D-E7E5-406F-99B6-FD977F21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NP-hardness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9C4E-A35B-4E33-8B98-B6E38B68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possibilities</a:t>
            </a:r>
          </a:p>
          <a:p>
            <a:pPr lvl="1"/>
            <a:r>
              <a:rPr lang="en-US" dirty="0"/>
              <a:t>Try to solve the problem as efficiently as possible (even if not in polynomial time)</a:t>
            </a:r>
          </a:p>
          <a:p>
            <a:pPr lvl="1"/>
            <a:r>
              <a:rPr lang="en-US" dirty="0"/>
              <a:t>Try to solve special cases of the problem, or a relaxed version of the problem, in polynomial time</a:t>
            </a:r>
          </a:p>
          <a:p>
            <a:pPr lvl="1"/>
            <a:r>
              <a:rPr lang="en-US" dirty="0"/>
              <a:t>Find approximate solutions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017507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vertex cover </a:t>
            </a:r>
            <a:r>
              <a:rPr lang="en-US" dirty="0"/>
              <a:t>in a graph G is a set of vertices such that every edge is incident with at least one vertex in the set</a:t>
            </a:r>
          </a:p>
          <a:p>
            <a:r>
              <a:rPr lang="en-US" dirty="0"/>
              <a:t>Finding the smallest vertex cover in a graph is NP-hard</a:t>
            </a:r>
          </a:p>
          <a:p>
            <a:r>
              <a:rPr lang="en-US" dirty="0">
                <a:sym typeface="Symbol" panose="05050102010706020507" pitchFamily="18" charset="2"/>
              </a:rPr>
              <a:t>VC = {(G, k) | G has a vertex cover of size ≤ k}</a:t>
            </a:r>
            <a:endParaRPr lang="en-US" dirty="0"/>
          </a:p>
          <a:p>
            <a:pPr lvl="1"/>
            <a:r>
              <a:rPr lang="en-US" dirty="0"/>
              <a:t>VC is NP-complete</a:t>
            </a:r>
          </a:p>
        </p:txBody>
      </p:sp>
    </p:spTree>
    <p:extLst>
      <p:ext uri="{BB962C8B-B14F-4D97-AF65-F5344CB8AC3E}">
        <p14:creationId xmlns:p14="http://schemas.microsoft.com/office/powerpoint/2010/main" val="92043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88D9-686E-438D-BC74-49DEB404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0CD5-7ED2-4379-8B9B-D6DBDB8AB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Lemma: If a graph G with n vertices has a vertex cover of size k, then it has &lt; </a:t>
            </a:r>
            <a:r>
              <a:rPr lang="en-US" dirty="0" err="1"/>
              <a:t>kn</a:t>
            </a:r>
            <a:r>
              <a:rPr lang="en-US" dirty="0"/>
              <a:t> edges</a:t>
            </a:r>
          </a:p>
          <a:p>
            <a:r>
              <a:rPr lang="en-US" dirty="0"/>
              <a:t>Proof: Each vertex in the vertex cover can be connected to at most n-1 vertices, and those are the only edges in the graph </a:t>
            </a:r>
          </a:p>
          <a:p>
            <a:r>
              <a:rPr lang="en-US" dirty="0"/>
              <a:t>When deciding if (G, k) </a:t>
            </a:r>
            <a:r>
              <a:rPr lang="en-US" dirty="0">
                <a:sym typeface="Symbol" panose="05050102010706020507" pitchFamily="18" charset="2"/>
              </a:rPr>
              <a:t> VC, we will assume G has &lt; </a:t>
            </a:r>
            <a:r>
              <a:rPr lang="en-US" dirty="0" err="1">
                <a:sym typeface="Symbol" panose="05050102010706020507" pitchFamily="18" charset="2"/>
              </a:rPr>
              <a:t>kn</a:t>
            </a:r>
            <a:r>
              <a:rPr lang="en-US" dirty="0">
                <a:sym typeface="Symbol" panose="05050102010706020507" pitchFamily="18" charset="2"/>
              </a:rPr>
              <a:t> 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0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C1D05-7074-4E33-9405-8D2FCF3C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8CAF0-8B46-494E-9508-C20263228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parameters here: n and k ≤ n</a:t>
            </a:r>
          </a:p>
          <a:p>
            <a:r>
              <a:rPr lang="en-US" dirty="0"/>
              <a:t>Complexity parameterized in terms of both</a:t>
            </a:r>
          </a:p>
        </p:txBody>
      </p:sp>
    </p:spTree>
    <p:extLst>
      <p:ext uri="{BB962C8B-B14F-4D97-AF65-F5344CB8AC3E}">
        <p14:creationId xmlns:p14="http://schemas.microsoft.com/office/powerpoint/2010/main" val="3280175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5C92-683E-4803-8054-CA2A6FAA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8FF68-7A81-45F6-A51E-50AC00383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decide VC by enumerating over all sets of vertices of size k</a:t>
                </a:r>
              </a:p>
              <a:p>
                <a:pPr lvl="1"/>
                <a:r>
                  <a:rPr lang="en-US" dirty="0"/>
                  <a:t>This takes time O(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 = O(k n</a:t>
                </a:r>
                <a:r>
                  <a:rPr lang="en-US" baseline="30000" dirty="0"/>
                  <a:t>k+1</a:t>
                </a:r>
                <a:r>
                  <a:rPr lang="en-US" dirty="0"/>
                  <a:t>)</a:t>
                </a:r>
              </a:p>
              <a:p>
                <a:pPr>
                  <a:buFont typeface="Symbol" panose="05050102010706020507" pitchFamily="18" charset="2"/>
                  <a:buChar char="Þ"/>
                </a:pPr>
                <a:r>
                  <a:rPr lang="en-US" dirty="0">
                    <a:sym typeface="Symbol" panose="05050102010706020507" pitchFamily="18" charset="2"/>
                  </a:rPr>
                  <a:t> If k is a fixed constant (independent of n) this is a polynomial-time algorithm!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Compare: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VC = {(G, k) | G has a vertex cover of size ≤ k}</a:t>
                </a:r>
              </a:p>
              <a:p>
                <a:pPr lvl="1"/>
                <a:r>
                  <a:rPr lang="en-US" dirty="0" err="1"/>
                  <a:t>VC</a:t>
                </a:r>
                <a:r>
                  <a:rPr lang="en-US" baseline="-25000" dirty="0" err="1"/>
                  <a:t>k</a:t>
                </a:r>
                <a:r>
                  <a:rPr lang="en-US" dirty="0"/>
                  <a:t> = { G | G has a vertex cover of size </a:t>
                </a:r>
                <a:r>
                  <a:rPr lang="en-US" dirty="0">
                    <a:sym typeface="Symbol" panose="05050102010706020507" pitchFamily="18" charset="2"/>
                  </a:rPr>
                  <a:t>≤ k}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8FF68-7A81-45F6-A51E-50AC00383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54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D21C-BE66-4AB7-BFF4-5C4BEB79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A25AF-D1EA-4621-A8F6-7A2BE206A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shown an algorithm that runs in </a:t>
            </a:r>
            <a:br>
              <a:rPr lang="en-US" dirty="0"/>
            </a:br>
            <a:r>
              <a:rPr lang="en-US" dirty="0"/>
              <a:t>time O(k n</a:t>
            </a:r>
            <a:r>
              <a:rPr lang="en-US" baseline="30000" dirty="0"/>
              <a:t>k+1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 practice, this is infeasible for n=1000, k=10</a:t>
            </a:r>
          </a:p>
          <a:p>
            <a:pPr lvl="1"/>
            <a:r>
              <a:rPr lang="en-US" dirty="0"/>
              <a:t>Can we do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92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9E35E-14D8-48CA-BC34-BAA274B5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BB545-EFBA-4DD8-9B8D-44EBF4D3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G and an arbitrary edge (u, v). Then G has a vertex cover of size k </a:t>
            </a:r>
            <a:r>
              <a:rPr lang="en-US" dirty="0" err="1"/>
              <a:t>iff</a:t>
            </a:r>
            <a:r>
              <a:rPr lang="en-US" dirty="0"/>
              <a:t> either G-{u} or G-{v} has a vertex cover of size k-1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Say G has vertex cover C of size k. C must include either u or v (or both); say u  C. Then C-{u} is a vertex cover of G-{u}.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 Say G-{u} has a vertex cover C’ of size k-1. Then C’{u} is a vertex cover of G of size 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F4A4-A1E8-4D10-9C48-22049E0C8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C6E82-859A-4625-9C17-F01FCDD16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divide-and-conquer!</a:t>
            </a:r>
          </a:p>
          <a:p>
            <a:r>
              <a:rPr lang="en-US" dirty="0" err="1"/>
              <a:t>VCover</a:t>
            </a:r>
            <a:r>
              <a:rPr lang="en-US" dirty="0"/>
              <a:t>(G, k)</a:t>
            </a:r>
            <a:br>
              <a:rPr lang="en-US" dirty="0"/>
            </a:br>
            <a:r>
              <a:rPr lang="en-US" dirty="0"/>
              <a:t>  if G has ≤ k vertices, return 1</a:t>
            </a:r>
            <a:br>
              <a:rPr lang="en-US" dirty="0"/>
            </a:br>
            <a:r>
              <a:rPr lang="en-US" dirty="0"/>
              <a:t>  if G has &gt; </a:t>
            </a:r>
            <a:r>
              <a:rPr lang="en-US" dirty="0" err="1"/>
              <a:t>kn</a:t>
            </a:r>
            <a:r>
              <a:rPr lang="en-US" dirty="0"/>
              <a:t> edges, return 0</a:t>
            </a:r>
            <a:br>
              <a:rPr lang="en-US" dirty="0"/>
            </a:br>
            <a:r>
              <a:rPr lang="en-US" dirty="0"/>
              <a:t>  let (u, v) be an edge in G</a:t>
            </a:r>
            <a:br>
              <a:rPr lang="en-US" dirty="0"/>
            </a:br>
            <a:r>
              <a:rPr lang="en-US" dirty="0"/>
              <a:t>  return </a:t>
            </a:r>
            <a:r>
              <a:rPr lang="en-US" dirty="0" err="1"/>
              <a:t>VCover</a:t>
            </a:r>
            <a:r>
              <a:rPr lang="en-US" dirty="0"/>
              <a:t>(G-{u}, k-1) </a:t>
            </a:r>
            <a:r>
              <a:rPr lang="en-US" dirty="0">
                <a:sym typeface="Symbol" panose="05050102010706020507" pitchFamily="18" charset="2"/>
              </a:rPr>
              <a:t> </a:t>
            </a:r>
            <a:r>
              <a:rPr lang="en-US" dirty="0" err="1">
                <a:sym typeface="Symbol" panose="05050102010706020507" pitchFamily="18" charset="2"/>
              </a:rPr>
              <a:t>VCover</a:t>
            </a:r>
            <a:r>
              <a:rPr lang="en-US" dirty="0">
                <a:sym typeface="Symbol" panose="05050102010706020507" pitchFamily="18" charset="2"/>
              </a:rPr>
              <a:t>(G-{v}, k-1)</a:t>
            </a:r>
          </a:p>
          <a:p>
            <a:r>
              <a:rPr lang="en-US" dirty="0">
                <a:sym typeface="Symbol" panose="05050102010706020507" pitchFamily="18" charset="2"/>
              </a:rPr>
              <a:t>Running time T(n, k) ≤ 2T(n-1,k-1) + </a:t>
            </a:r>
            <a:r>
              <a:rPr lang="en-US" dirty="0" err="1">
                <a:sym typeface="Symbol" panose="05050102010706020507" pitchFamily="18" charset="2"/>
              </a:rPr>
              <a:t>ckn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T(k, n) = O(2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Exponential, but much better than </a:t>
            </a:r>
            <a:r>
              <a:rPr lang="en-US" dirty="0"/>
              <a:t>O(k n</a:t>
            </a:r>
            <a:r>
              <a:rPr lang="en-US" baseline="30000" dirty="0"/>
              <a:t>k+1</a:t>
            </a:r>
            <a:r>
              <a:rPr lang="en-US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231259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7F2F-1B97-4D4E-92A5-3A0207D3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91999-A5FD-49AD-B7D1-535E29259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definition of NP:</a:t>
            </a:r>
          </a:p>
          <a:p>
            <a:pPr lvl="1"/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NP if there exists an efficient verification algorithm V such that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If x  L there is a witness/proof w such that V(x, w) = 1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If x  L then for all proofs w we have V(x, w) = 0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I.e., possible to efficiently prove/verify that x 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8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20CC7-A852-41CA-87CF-947D5168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5B97-3F42-4941-A031-6B5B68F6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only care about small k, the problem can be solved in polynomial time</a:t>
            </a:r>
          </a:p>
          <a:p>
            <a:r>
              <a:rPr lang="en-US" dirty="0"/>
              <a:t>Even if we care about general k, there is a better algorithm than the trivial one</a:t>
            </a:r>
          </a:p>
        </p:txBody>
      </p:sp>
    </p:spTree>
    <p:extLst>
      <p:ext uri="{BB962C8B-B14F-4D97-AF65-F5344CB8AC3E}">
        <p14:creationId xmlns:p14="http://schemas.microsoft.com/office/powerpoint/2010/main" val="343100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48E7-D2E8-40F6-A090-3B2985DFF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 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1BB1-43F5-438D-9F85-72F4169AF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vertex cover problem is NP-hard</a:t>
            </a:r>
          </a:p>
          <a:p>
            <a:r>
              <a:rPr lang="en-US" dirty="0"/>
              <a:t>But the problem is solvable in polynomial-time in some special cases</a:t>
            </a:r>
          </a:p>
          <a:p>
            <a:r>
              <a:rPr lang="en-US" dirty="0"/>
              <a:t>E.g., if we restrict attention to </a:t>
            </a:r>
            <a:r>
              <a:rPr lang="en-US" i="1" dirty="0"/>
              <a:t>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73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2A88-17FE-4FED-8C5C-E8AE994B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00C1-BBAC-4306-BCC2-FEE01143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 is a tree and v is a leaf, there is a minimum-size vertex cover that does not contain v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Fix some minimum-size vertex cover C, and consider the edge (u, v)</a:t>
            </a:r>
          </a:p>
          <a:p>
            <a:pPr lvl="2"/>
            <a:r>
              <a:rPr lang="en-US" dirty="0"/>
              <a:t>Either u or v is in C</a:t>
            </a:r>
          </a:p>
          <a:p>
            <a:pPr lvl="1"/>
            <a:r>
              <a:rPr lang="en-US" dirty="0"/>
              <a:t>If v </a:t>
            </a:r>
            <a:r>
              <a:rPr lang="en-US" dirty="0">
                <a:sym typeface="Symbol" panose="05050102010706020507" pitchFamily="18" charset="2"/>
              </a:rPr>
              <a:t> C, remove it and add u to C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AF70-E74E-4D13-B9F8-6F945ED5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18FA-D9DB-4A22-96AF-C6099A32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 vertex cover for a forest F:</a:t>
            </a:r>
            <a:br>
              <a:rPr lang="en-US" dirty="0"/>
            </a:br>
            <a:r>
              <a:rPr lang="en-US" dirty="0"/>
              <a:t>  Initialize C to empty</a:t>
            </a:r>
            <a:br>
              <a:rPr lang="en-US" dirty="0"/>
            </a:br>
            <a:r>
              <a:rPr lang="en-US" dirty="0"/>
              <a:t>  While F has an edge</a:t>
            </a:r>
            <a:br>
              <a:rPr lang="en-US" dirty="0"/>
            </a:br>
            <a:r>
              <a:rPr lang="en-US" dirty="0"/>
              <a:t>      Let (u, v) be an edge where v is a leaf</a:t>
            </a:r>
            <a:br>
              <a:rPr lang="en-US" dirty="0"/>
            </a:br>
            <a:r>
              <a:rPr lang="en-US" dirty="0"/>
              <a:t>      Add u to C</a:t>
            </a:r>
            <a:br>
              <a:rPr lang="en-US" dirty="0"/>
            </a:br>
            <a:r>
              <a:rPr lang="en-US" dirty="0"/>
              <a:t>      Delete from F all edges incident to u</a:t>
            </a:r>
          </a:p>
        </p:txBody>
      </p:sp>
    </p:spTree>
    <p:extLst>
      <p:ext uri="{BB962C8B-B14F-4D97-AF65-F5344CB8AC3E}">
        <p14:creationId xmlns:p14="http://schemas.microsoft.com/office/powerpoint/2010/main" val="3262768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3832-D45C-4731-94ED-934E3008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4F7B2-0B7B-489D-A1D8-B4746633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if C is a vertex cover, then V\C is an independent set</a:t>
            </a:r>
          </a:p>
          <a:p>
            <a:r>
              <a:rPr lang="en-US" dirty="0"/>
              <a:t>So the previous algorithm allows us to solve the independent set problem on trees as well</a:t>
            </a:r>
          </a:p>
        </p:txBody>
      </p:sp>
    </p:spTree>
    <p:extLst>
      <p:ext uri="{BB962C8B-B14F-4D97-AF65-F5344CB8AC3E}">
        <p14:creationId xmlns:p14="http://schemas.microsoft.com/office/powerpoint/2010/main" val="5607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2A88-17FE-4FED-8C5C-E8AE994B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00C1-BBAC-4306-BCC2-FEE01143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 is a tree and v is a leaf, there is a max-size independent set that contains v</a:t>
            </a:r>
          </a:p>
        </p:txBody>
      </p:sp>
    </p:spTree>
    <p:extLst>
      <p:ext uri="{BB962C8B-B14F-4D97-AF65-F5344CB8AC3E}">
        <p14:creationId xmlns:p14="http://schemas.microsoft.com/office/powerpoint/2010/main" val="2361660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AF70-E74E-4D13-B9F8-6F945ED5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18FA-D9DB-4A22-96AF-C6099A32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an independent set for a forest F:</a:t>
            </a:r>
            <a:br>
              <a:rPr lang="en-US" dirty="0"/>
            </a:br>
            <a:r>
              <a:rPr lang="en-US" dirty="0"/>
              <a:t>  Initialize S to empty</a:t>
            </a:r>
            <a:br>
              <a:rPr lang="en-US" dirty="0"/>
            </a:br>
            <a:r>
              <a:rPr lang="en-US" dirty="0"/>
              <a:t>  While F has an edge</a:t>
            </a:r>
            <a:br>
              <a:rPr lang="en-US" dirty="0"/>
            </a:br>
            <a:r>
              <a:rPr lang="en-US" dirty="0"/>
              <a:t>      Let (u, v) be an edge where v is a leaf</a:t>
            </a:r>
            <a:br>
              <a:rPr lang="en-US" dirty="0"/>
            </a:br>
            <a:r>
              <a:rPr lang="en-US" dirty="0"/>
              <a:t>      Add v to S</a:t>
            </a:r>
            <a:br>
              <a:rPr lang="en-US" dirty="0"/>
            </a:br>
            <a:r>
              <a:rPr lang="en-US" dirty="0"/>
              <a:t>      Delete u, v, and edges incident to u from F</a:t>
            </a:r>
            <a:br>
              <a:rPr lang="en-US" dirty="0"/>
            </a:br>
            <a:r>
              <a:rPr lang="en-US" dirty="0"/>
              <a:t>  Add any isolated vertices to S</a:t>
            </a:r>
          </a:p>
        </p:txBody>
      </p:sp>
    </p:spTree>
    <p:extLst>
      <p:ext uri="{BB962C8B-B14F-4D97-AF65-F5344CB8AC3E}">
        <p14:creationId xmlns:p14="http://schemas.microsoft.com/office/powerpoint/2010/main" val="4243654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36C9-25A6-4C31-B6FD-DA35796E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Maximum-weight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79949-24FD-4FF6-B009-CC6BF5DD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next look at the harder problem of finding a </a:t>
            </a:r>
            <a:r>
              <a:rPr lang="en-US" i="1" dirty="0"/>
              <a:t>maximum-weight</a:t>
            </a:r>
            <a:r>
              <a:rPr lang="en-US" dirty="0"/>
              <a:t> independent set (where each vertex has a corresponding weight)</a:t>
            </a:r>
          </a:p>
          <a:p>
            <a:r>
              <a:rPr lang="en-US" dirty="0"/>
              <a:t>Idea: use dynamic programming!</a:t>
            </a:r>
          </a:p>
          <a:p>
            <a:r>
              <a:rPr lang="en-US" dirty="0"/>
              <a:t>Fix a root of the tree, and orient the tree accordingly</a:t>
            </a:r>
          </a:p>
          <a:p>
            <a:r>
              <a:rPr lang="en-US" dirty="0"/>
              <a:t>Let OPT(u) = the maximum weight of the independent set in the tree rooted at 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7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4AFB-3BB8-47E3-8E86-EB886C5C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Maximum-weight </a:t>
            </a:r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C8492-66E8-4AD5-B749-AC53EF8AE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maximum-weight independent set rooted at u either includes u or not</a:t>
            </a:r>
          </a:p>
          <a:p>
            <a:pPr lvl="1"/>
            <a:r>
              <a:rPr lang="en-US" dirty="0"/>
              <a:t>If not, then OPT(u)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OPT(v) , where the sum is over the children of u</a:t>
            </a:r>
          </a:p>
          <a:p>
            <a:pPr lvl="1"/>
            <a:r>
              <a:rPr lang="en-US" dirty="0"/>
              <a:t>If so, then OPT(u) = </a:t>
            </a:r>
            <a:r>
              <a:rPr lang="en-US" dirty="0" err="1"/>
              <a:t>w</a:t>
            </a:r>
            <a:r>
              <a:rPr lang="en-US" baseline="-25000" dirty="0" err="1"/>
              <a:t>u</a:t>
            </a:r>
            <a:r>
              <a:rPr lang="en-US" dirty="0"/>
              <a:t> +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OPT(v), where the sum is over the </a:t>
            </a:r>
            <a:r>
              <a:rPr lang="en-US" i="1" dirty="0"/>
              <a:t>grandchildren</a:t>
            </a:r>
            <a:r>
              <a:rPr lang="en-US" dirty="0"/>
              <a:t> of u</a:t>
            </a:r>
          </a:p>
          <a:p>
            <a:r>
              <a:rPr lang="en-US" dirty="0"/>
              <a:t>This can be turned into an algorithm that works in linear time</a:t>
            </a:r>
          </a:p>
        </p:txBody>
      </p:sp>
    </p:spTree>
    <p:extLst>
      <p:ext uri="{BB962C8B-B14F-4D97-AF65-F5344CB8AC3E}">
        <p14:creationId xmlns:p14="http://schemas.microsoft.com/office/powerpoint/2010/main" val="24921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7F2F-1B97-4D4E-92A5-3A0207D3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coNP is “the opposite” of NP</a:t>
                </a:r>
              </a:p>
              <a:p>
                <a:pPr lvl="1"/>
                <a:r>
                  <a:rPr lang="en-US" dirty="0"/>
                  <a:t>L </a:t>
                </a:r>
                <a:r>
                  <a:rPr lang="en-US" dirty="0">
                    <a:sym typeface="Symbol" panose="05050102010706020507" pitchFamily="18" charset="2"/>
                  </a:rPr>
                  <a:t> </a:t>
                </a:r>
                <a:r>
                  <a:rPr lang="en-US" dirty="0" err="1">
                    <a:sym typeface="Symbol" panose="05050102010706020507" pitchFamily="18" charset="2"/>
                  </a:rPr>
                  <a:t>coNP</a:t>
                </a:r>
                <a:r>
                  <a:rPr lang="en-US" dirty="0">
                    <a:sym typeface="Symbol" panose="05050102010706020507" pitchFamily="18" charset="2"/>
                  </a:rPr>
                  <a:t> if there exists an efficient verification algorithm V such that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 L there is a witness/proof w such that V(x, w) = 1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 L then for all proofs w we have V(x, w) = 0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I.e., possible to efficiently prove/verify that x  L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 </a:t>
                </a:r>
                <a:r>
                  <a:rPr lang="en-US" dirty="0" err="1">
                    <a:sym typeface="Symbol" panose="05050102010706020507" pitchFamily="18" charset="2"/>
                  </a:rPr>
                  <a:t>coNP</a:t>
                </a:r>
                <a:r>
                  <a:rPr lang="en-US" dirty="0">
                    <a:sym typeface="Symbol" panose="05050102010706020507" pitchFamily="18" charset="2"/>
                  </a:rPr>
                  <a:t> 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𝐿</m:t>
                        </m:r>
                      </m:e>
                    </m:acc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 NP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59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independent set </a:t>
            </a:r>
            <a:r>
              <a:rPr lang="en-US" dirty="0"/>
              <a:t>in a graph G is a set of vertices where no two vertices have an edge between them</a:t>
            </a:r>
          </a:p>
          <a:p>
            <a:r>
              <a:rPr lang="en-US" dirty="0"/>
              <a:t>Let </a:t>
            </a:r>
            <a:r>
              <a:rPr lang="en-US" dirty="0" err="1"/>
              <a:t>ind</a:t>
            </a:r>
            <a:r>
              <a:rPr lang="en-US" dirty="0"/>
              <a:t>(G) = the size of the largest ind. set in G</a:t>
            </a:r>
          </a:p>
          <a:p>
            <a:r>
              <a:rPr lang="en-US" dirty="0"/>
              <a:t>Ind-Set = {(G, k) | </a:t>
            </a:r>
            <a:r>
              <a:rPr lang="en-US" dirty="0" err="1"/>
              <a:t>ind</a:t>
            </a:r>
            <a:r>
              <a:rPr lang="en-US" dirty="0"/>
              <a:t>(G) ≥ k}</a:t>
            </a:r>
          </a:p>
          <a:p>
            <a:r>
              <a:rPr lang="en-US" dirty="0"/>
              <a:t>Why is this in NP?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Ind-Set?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  Ind-Set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8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co-independent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co-Ind-Set = {(G, k) | </a:t>
            </a:r>
            <a:r>
              <a:rPr lang="en-US" dirty="0" err="1"/>
              <a:t>ind</a:t>
            </a:r>
            <a:r>
              <a:rPr lang="en-US" dirty="0"/>
              <a:t>(G) &lt; k}</a:t>
            </a:r>
          </a:p>
          <a:p>
            <a:r>
              <a:rPr lang="en-US" dirty="0"/>
              <a:t>Why is this in </a:t>
            </a:r>
            <a:r>
              <a:rPr lang="en-US" dirty="0" err="1"/>
              <a:t>coNP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 co-Ind-Set?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k)co-Ind-Set?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3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i="1" dirty="0"/>
              <a:t>vertex cover </a:t>
            </a:r>
            <a:r>
              <a:rPr lang="en-US" dirty="0"/>
              <a:t>in a graph G is a set of vertices such that every edge is incident with at least one vertex in the set</a:t>
            </a:r>
          </a:p>
          <a:p>
            <a:r>
              <a:rPr lang="en-US" dirty="0"/>
              <a:t>Let </a:t>
            </a:r>
            <a:r>
              <a:rPr lang="en-US" dirty="0" err="1"/>
              <a:t>vc</a:t>
            </a:r>
            <a:r>
              <a:rPr lang="en-US" dirty="0"/>
              <a:t>(G) = the size of the smallest vertex cover in G</a:t>
            </a:r>
          </a:p>
          <a:p>
            <a:r>
              <a:rPr lang="en-US" dirty="0"/>
              <a:t>VC = {(G, k) | </a:t>
            </a:r>
            <a:r>
              <a:rPr lang="en-US" dirty="0" err="1"/>
              <a:t>vc</a:t>
            </a:r>
            <a:r>
              <a:rPr lang="en-US" dirty="0"/>
              <a:t>(G) ≤ k}</a:t>
            </a:r>
          </a:p>
          <a:p>
            <a:r>
              <a:rPr lang="en-US" dirty="0"/>
              <a:t>Why is this in NP?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VC?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  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7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co-vertex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co-VC = {(G, k) | </a:t>
            </a:r>
            <a:r>
              <a:rPr lang="en-US" dirty="0" err="1"/>
              <a:t>vc</a:t>
            </a:r>
            <a:r>
              <a:rPr lang="en-US" dirty="0"/>
              <a:t>(G) &gt; k}</a:t>
            </a:r>
          </a:p>
          <a:p>
            <a:r>
              <a:rPr lang="en-US" dirty="0"/>
              <a:t>Why is this in </a:t>
            </a:r>
            <a:r>
              <a:rPr lang="en-US" dirty="0" err="1"/>
              <a:t>coNP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 co-VC?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k)co-VC?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0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E191-4066-45FB-8736-B69E0DE3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max-flow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8737E-4B1A-4196-BBF9-99B77D88B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flow graph G, let flow(G) denote the value of the maximum flow in G</a:t>
            </a:r>
          </a:p>
          <a:p>
            <a:r>
              <a:rPr lang="en-US" dirty="0"/>
              <a:t>Max-flow ={(G, k) | flow(G) ≥ k}</a:t>
            </a:r>
          </a:p>
          <a:p>
            <a:r>
              <a:rPr lang="en-US" dirty="0"/>
              <a:t>Why is this in NP?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Max-flow?</a:t>
            </a:r>
          </a:p>
          <a:p>
            <a:r>
              <a:rPr lang="en-US" dirty="0">
                <a:sym typeface="Symbol" panose="05050102010706020507" pitchFamily="18" charset="2"/>
              </a:rPr>
              <a:t>Why is this in </a:t>
            </a:r>
            <a:r>
              <a:rPr lang="en-US" dirty="0" err="1">
                <a:sym typeface="Symbol" panose="05050102010706020507" pitchFamily="18" charset="2"/>
              </a:rPr>
              <a:t>coNP</a:t>
            </a:r>
            <a:r>
              <a:rPr lang="en-US" dirty="0">
                <a:sym typeface="Symbol" panose="05050102010706020507" pitchFamily="18" charset="2"/>
              </a:rPr>
              <a:t>?(!)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What is a witness that (G, k)  Max-flow?</a:t>
            </a:r>
          </a:p>
          <a:p>
            <a:r>
              <a:rPr lang="en-US" dirty="0">
                <a:sym typeface="Symbol" panose="05050102010706020507" pitchFamily="18" charset="2"/>
              </a:rPr>
              <a:t>(Note: since Max-flow  P, we already knew it was in NP  </a:t>
            </a:r>
            <a:r>
              <a:rPr lang="en-US" dirty="0" err="1">
                <a:sym typeface="Symbol" panose="05050102010706020507" pitchFamily="18" charset="2"/>
              </a:rPr>
              <a:t>coNP</a:t>
            </a:r>
            <a:r>
              <a:rPr lang="en-US" dirty="0">
                <a:sym typeface="Symbol" panose="05050102010706020507" pitchFamily="18" charset="2"/>
              </a:rPr>
              <a:t>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BD18-719E-456B-BAF4-A3F056D6D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P, NP, and </a:t>
            </a:r>
            <a:r>
              <a:rPr lang="en-US" dirty="0" err="1"/>
              <a:t>coNP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42A68-9903-47A8-8C90-6339C03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ym typeface="Symbol" panose="05050102010706020507" pitchFamily="18" charset="2"/>
              </a:rPr>
              <a:t>Note: P  </a:t>
            </a:r>
            <a:r>
              <a:rPr lang="en-US" dirty="0" err="1">
                <a:sym typeface="Symbol" panose="05050102010706020507" pitchFamily="18" charset="2"/>
              </a:rPr>
              <a:t>coNP</a:t>
            </a:r>
            <a:r>
              <a:rPr lang="en-US" dirty="0">
                <a:sym typeface="Symbol" panose="05050102010706020507" pitchFamily="18" charset="2"/>
              </a:rPr>
              <a:t>, so P  NP  </a:t>
            </a:r>
            <a:r>
              <a:rPr lang="en-US" dirty="0" err="1">
                <a:sym typeface="Symbol" panose="05050102010706020507" pitchFamily="18" charset="2"/>
              </a:rPr>
              <a:t>coNP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Open question: is P = NP  </a:t>
            </a:r>
            <a:r>
              <a:rPr lang="en-US">
                <a:sym typeface="Symbol" panose="05050102010706020507" pitchFamily="18" charset="2"/>
              </a:rPr>
              <a:t>coNP?</a:t>
            </a:r>
            <a:endParaRPr lang="en-US" dirty="0"/>
          </a:p>
          <a:p>
            <a:r>
              <a:rPr lang="en-US" dirty="0"/>
              <a:t>Is NP = </a:t>
            </a:r>
            <a:r>
              <a:rPr lang="en-US" dirty="0" err="1"/>
              <a:t>coNP</a:t>
            </a:r>
            <a:r>
              <a:rPr lang="en-US" dirty="0"/>
              <a:t>?</a:t>
            </a:r>
          </a:p>
          <a:p>
            <a:r>
              <a:rPr lang="en-US" dirty="0"/>
              <a:t>For every problem where we can efficiently prove existence of a solution, can we also efficiently prove non-existence of a solution?</a:t>
            </a:r>
          </a:p>
          <a:p>
            <a:r>
              <a:rPr lang="en-US" dirty="0"/>
              <a:t>Seems unlikely</a:t>
            </a:r>
          </a:p>
          <a:p>
            <a:pPr lvl="1"/>
            <a:r>
              <a:rPr lang="en-US" dirty="0"/>
              <a:t>Not only intuitively (in general), but also for concrete problems like independent set</a:t>
            </a:r>
          </a:p>
          <a:p>
            <a:r>
              <a:rPr lang="en-US" dirty="0"/>
              <a:t>Note: NP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 err="1"/>
              <a:t>coNP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 P 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47106</TotalTime>
  <Words>1683</Words>
  <Application>Microsoft Office PowerPoint</Application>
  <PresentationFormat>On-screen Show (4:3)</PresentationFormat>
  <Paragraphs>126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Symbol</vt:lpstr>
      <vt:lpstr>Office Theme</vt:lpstr>
      <vt:lpstr>Algorithms</vt:lpstr>
      <vt:lpstr>Review: NP</vt:lpstr>
      <vt:lpstr>coNP</vt:lpstr>
      <vt:lpstr>Example: independent set</vt:lpstr>
      <vt:lpstr>Example: co-independent set</vt:lpstr>
      <vt:lpstr>Example: vertex cover</vt:lpstr>
      <vt:lpstr>Example: co-vertex cover</vt:lpstr>
      <vt:lpstr>Example: max-flow</vt:lpstr>
      <vt:lpstr>P, NP, and coNP</vt:lpstr>
      <vt:lpstr>Dealing with NP-completeness</vt:lpstr>
      <vt:lpstr>Where things stand</vt:lpstr>
      <vt:lpstr>Dealing with NP-hardness</vt:lpstr>
      <vt:lpstr>Example: vertex cover</vt:lpstr>
      <vt:lpstr>A quick lemma</vt:lpstr>
      <vt:lpstr>Algorithms for vertex cover</vt:lpstr>
      <vt:lpstr>Algorithm for vertex cover</vt:lpstr>
      <vt:lpstr>Algorithms for vertex cover</vt:lpstr>
      <vt:lpstr>Another quick lemma</vt:lpstr>
      <vt:lpstr>Algorithm for vertex cover</vt:lpstr>
      <vt:lpstr>Summarizing…</vt:lpstr>
      <vt:lpstr>Vertex cover on trees</vt:lpstr>
      <vt:lpstr>A quick lemma</vt:lpstr>
      <vt:lpstr>Algorithm for vertex cover</vt:lpstr>
      <vt:lpstr>Independent set</vt:lpstr>
      <vt:lpstr>A quick lemma</vt:lpstr>
      <vt:lpstr>Algorithm for independent set</vt:lpstr>
      <vt:lpstr>Maximum-weight independent set</vt:lpstr>
      <vt:lpstr>Maximum-weight independent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2344</cp:revision>
  <dcterms:created xsi:type="dcterms:W3CDTF">2014-06-02T02:25:30Z</dcterms:created>
  <dcterms:modified xsi:type="dcterms:W3CDTF">2020-11-10T16:10:37Z</dcterms:modified>
</cp:coreProperties>
</file>