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71" r:id="rId2"/>
    <p:sldId id="672" r:id="rId3"/>
    <p:sldId id="620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95" r:id="rId13"/>
    <p:sldId id="682" r:id="rId14"/>
    <p:sldId id="681" r:id="rId15"/>
    <p:sldId id="683" r:id="rId16"/>
    <p:sldId id="684" r:id="rId17"/>
    <p:sldId id="685" r:id="rId18"/>
    <p:sldId id="686" r:id="rId19"/>
    <p:sldId id="687" r:id="rId20"/>
    <p:sldId id="688" r:id="rId21"/>
    <p:sldId id="696" r:id="rId22"/>
    <p:sldId id="689" r:id="rId23"/>
    <p:sldId id="691" r:id="rId24"/>
    <p:sldId id="697" r:id="rId25"/>
    <p:sldId id="692" r:id="rId26"/>
    <p:sldId id="693" r:id="rId27"/>
    <p:sldId id="6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21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899F-655A-4EEF-9015-6A2E84C3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21C4B-44D5-46FD-B336-F970836E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analysis also suggests a way to improve the algorithm: </a:t>
            </a:r>
          </a:p>
          <a:p>
            <a:pPr lvl="1"/>
            <a:r>
              <a:rPr lang="en-US" dirty="0"/>
              <a:t>Sort jobs from largest to smallest before assigning them as before</a:t>
            </a:r>
          </a:p>
          <a:p>
            <a:r>
              <a:rPr lang="en-US" dirty="0"/>
              <a:t>Let t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 be jobs in sorted order (we may assume n &gt; m [why?])</a:t>
            </a:r>
          </a:p>
          <a:p>
            <a:r>
              <a:rPr lang="en-US" dirty="0"/>
              <a:t>Claim: T</a:t>
            </a:r>
            <a:r>
              <a:rPr lang="en-US" baseline="30000" dirty="0"/>
              <a:t>*</a:t>
            </a:r>
            <a:r>
              <a:rPr lang="en-US" dirty="0"/>
              <a:t> ≥ 2t</a:t>
            </a:r>
            <a:r>
              <a:rPr lang="en-US" baseline="-25000" dirty="0"/>
              <a:t>j</a:t>
            </a:r>
            <a:r>
              <a:rPr lang="en-US" dirty="0"/>
              <a:t> for any j &gt; m</a:t>
            </a:r>
          </a:p>
          <a:p>
            <a:r>
              <a:rPr lang="en-US" dirty="0"/>
              <a:t>Proof: the first j jobs each take time ≥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, and some machine must get two of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2A8D-F880-40FB-8F1F-78BE8AF5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45045-0AA1-4866-AEB8-FDFBD0D96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the </a:t>
            </a:r>
            <a:r>
              <a:rPr lang="en-US" dirty="0" err="1"/>
              <a:t>makespan</a:t>
            </a:r>
            <a:r>
              <a:rPr lang="en-US" dirty="0"/>
              <a:t> of the assignment that this algorithm produces is ≤ 1.5 T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Say machine </a:t>
            </a:r>
            <a:r>
              <a:rPr lang="en-US" dirty="0" err="1"/>
              <a:t>i</a:t>
            </a:r>
            <a:r>
              <a:rPr lang="en-US" dirty="0"/>
              <a:t> has the maximum load</a:t>
            </a:r>
          </a:p>
          <a:p>
            <a:pPr lvl="1"/>
            <a:r>
              <a:rPr lang="en-US" dirty="0"/>
              <a:t>If it has one job, then the schedule is optimal</a:t>
            </a:r>
          </a:p>
          <a:p>
            <a:pPr lvl="1"/>
            <a:r>
              <a:rPr lang="en-US" dirty="0"/>
              <a:t>Otherwise, say job j &gt; m was the last job assigned to machine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Since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≤ T</a:t>
            </a:r>
            <a:r>
              <a:rPr lang="en-US" baseline="30000" dirty="0"/>
              <a:t>*</a:t>
            </a:r>
            <a:r>
              <a:rPr lang="en-US" dirty="0"/>
              <a:t>/2, modifying the proof from before gives the claimed result</a:t>
            </a:r>
          </a:p>
        </p:txBody>
      </p:sp>
    </p:spTree>
    <p:extLst>
      <p:ext uri="{BB962C8B-B14F-4D97-AF65-F5344CB8AC3E}">
        <p14:creationId xmlns:p14="http://schemas.microsoft.com/office/powerpoint/2010/main" val="7909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Center selection</a:t>
            </a:r>
          </a:p>
        </p:txBody>
      </p:sp>
    </p:spTree>
    <p:extLst>
      <p:ext uri="{BB962C8B-B14F-4D97-AF65-F5344CB8AC3E}">
        <p14:creationId xmlns:p14="http://schemas.microsoft.com/office/powerpoint/2010/main" val="10072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E71D-8CA4-4E46-BDC5-9F463D16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3CF6-5AD6-4F97-AD29-2A2CA4AD0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points C and a point s, define </a:t>
            </a:r>
            <a:r>
              <a:rPr lang="en-US" dirty="0" err="1"/>
              <a:t>dist</a:t>
            </a:r>
            <a:r>
              <a:rPr lang="en-US" dirty="0"/>
              <a:t>(s, C) = </a:t>
            </a:r>
            <a:r>
              <a:rPr lang="en-US" dirty="0" err="1"/>
              <a:t>min</a:t>
            </a:r>
            <a:r>
              <a:rPr lang="en-US" baseline="-25000" dirty="0" err="1"/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C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</a:p>
          <a:p>
            <a:pPr lvl="1"/>
            <a:r>
              <a:rPr lang="en-US" dirty="0"/>
              <a:t>Can imagine points in the 2D plane, but any metric will work</a:t>
            </a:r>
          </a:p>
          <a:p>
            <a:r>
              <a:rPr lang="en-US" dirty="0"/>
              <a:t>Given set of points S, the </a:t>
            </a:r>
            <a:r>
              <a:rPr lang="en-US" i="1" dirty="0"/>
              <a:t>covering radius of C</a:t>
            </a:r>
            <a:r>
              <a:rPr lang="en-US" dirty="0"/>
              <a:t> is </a:t>
            </a:r>
            <a:r>
              <a:rPr lang="en-US" dirty="0" err="1"/>
              <a:t>max</a:t>
            </a:r>
            <a:r>
              <a:rPr lang="en-US" baseline="-25000" dirty="0" err="1"/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S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</a:p>
          <a:p>
            <a:r>
              <a:rPr lang="en-US" dirty="0">
                <a:sym typeface="Symbol" panose="05050102010706020507" pitchFamily="18" charset="2"/>
              </a:rPr>
              <a:t>Center selection: given S, want to find a set C of bounded size that has small covering radius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5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A6AC-9F25-4E02-A930-04DAB54E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selection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E11AD-63FF-4BBB-B256-B43955ED4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S of </a:t>
            </a:r>
            <a:r>
              <a:rPr lang="en-US" i="1" dirty="0"/>
              <a:t>sites </a:t>
            </a:r>
            <a:r>
              <a:rPr lang="en-US" dirty="0"/>
              <a:t>and a bound k</a:t>
            </a:r>
            <a:endParaRPr lang="en-US" i="1" dirty="0"/>
          </a:p>
          <a:p>
            <a:r>
              <a:rPr lang="en-US" dirty="0"/>
              <a:t>Want to choose a set C of k </a:t>
            </a:r>
            <a:r>
              <a:rPr lang="en-US" i="1" dirty="0"/>
              <a:t>centers</a:t>
            </a:r>
            <a:r>
              <a:rPr lang="en-US" dirty="0"/>
              <a:t> with the smallest possible covering radius</a:t>
            </a:r>
          </a:p>
        </p:txBody>
      </p:sp>
    </p:spTree>
    <p:extLst>
      <p:ext uri="{BB962C8B-B14F-4D97-AF65-F5344CB8AC3E}">
        <p14:creationId xmlns:p14="http://schemas.microsoft.com/office/powerpoint/2010/main" val="3523632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2ED-C3AF-4A23-8D0E-3879295E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080DF-5C38-4A23-B04B-A7F202A9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Assume we know the optimal covering radius r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We will find C with covering radius at most twice as big</a:t>
            </a:r>
          </a:p>
          <a:p>
            <a:r>
              <a:rPr lang="en-US" dirty="0"/>
              <a:t>Intuition: </a:t>
            </a:r>
          </a:p>
          <a:p>
            <a:pPr lvl="1"/>
            <a:r>
              <a:rPr lang="en-US" dirty="0"/>
              <a:t>Let C</a:t>
            </a:r>
            <a:r>
              <a:rPr lang="en-US" baseline="30000" dirty="0"/>
              <a:t>*</a:t>
            </a:r>
            <a:r>
              <a:rPr lang="en-US" dirty="0"/>
              <a:t> be an optimal set of centers</a:t>
            </a:r>
          </a:p>
          <a:p>
            <a:pPr lvl="1"/>
            <a:r>
              <a:rPr lang="en-US" dirty="0"/>
              <a:t>Any site s </a:t>
            </a:r>
            <a:r>
              <a:rPr lang="en-US" dirty="0">
                <a:sym typeface="Symbol" panose="05050102010706020507" pitchFamily="18" charset="2"/>
              </a:rPr>
              <a:t> S</a:t>
            </a:r>
            <a:r>
              <a:rPr lang="en-US" dirty="0"/>
              <a:t> is within distance r</a:t>
            </a:r>
            <a:r>
              <a:rPr lang="en-US" baseline="30000" dirty="0"/>
              <a:t>*</a:t>
            </a:r>
            <a:r>
              <a:rPr lang="en-US" dirty="0"/>
              <a:t> of some c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C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Use s as a center instead of c</a:t>
            </a:r>
            <a:r>
              <a:rPr lang="en-US" baseline="30000" dirty="0"/>
              <a:t>*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All sites within distance r</a:t>
            </a:r>
            <a:r>
              <a:rPr lang="en-US" baseline="30000" dirty="0"/>
              <a:t>*</a:t>
            </a:r>
            <a:r>
              <a:rPr lang="en-US" dirty="0"/>
              <a:t> from c</a:t>
            </a:r>
            <a:r>
              <a:rPr lang="en-US" baseline="30000" dirty="0"/>
              <a:t>*</a:t>
            </a:r>
            <a:r>
              <a:rPr lang="en-US" dirty="0"/>
              <a:t> are within distance 2r</a:t>
            </a:r>
            <a:r>
              <a:rPr lang="en-US" baseline="30000" dirty="0"/>
              <a:t>*</a:t>
            </a:r>
            <a:r>
              <a:rPr lang="en-US" dirty="0"/>
              <a:t> from s</a:t>
            </a:r>
          </a:p>
        </p:txBody>
      </p:sp>
    </p:spTree>
    <p:extLst>
      <p:ext uri="{BB962C8B-B14F-4D97-AF65-F5344CB8AC3E}">
        <p14:creationId xmlns:p14="http://schemas.microsoft.com/office/powerpoint/2010/main" val="490147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3C23-56F6-4638-BDA6-B229EC37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31C62-A8EF-419B-9B5D-D50F37D84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r>
              <a:rPr lang="en-US" dirty="0"/>
              <a:t>Construct algorithm parametrized by r</a:t>
            </a:r>
          </a:p>
          <a:p>
            <a:r>
              <a:rPr lang="en-US" dirty="0"/>
              <a:t>Do</a:t>
            </a:r>
            <a:br>
              <a:rPr lang="en-US" dirty="0"/>
            </a:br>
            <a:r>
              <a:rPr lang="en-US" dirty="0"/>
              <a:t>  C = Ø</a:t>
            </a:r>
            <a:br>
              <a:rPr lang="en-US" dirty="0"/>
            </a:br>
            <a:r>
              <a:rPr lang="en-US" dirty="0"/>
              <a:t>  While S </a:t>
            </a:r>
            <a:r>
              <a:rPr lang="en-US" dirty="0">
                <a:sym typeface="Symbol" panose="05050102010706020507" pitchFamily="18" charset="2"/>
              </a:rPr>
              <a:t> Ø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Choose any s  S and add it to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Delete all s’  S within distance 2r from 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If |C| ≤ k, return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Else return “fail”</a:t>
            </a:r>
          </a:p>
        </p:txBody>
      </p:sp>
    </p:spTree>
    <p:extLst>
      <p:ext uri="{BB962C8B-B14F-4D97-AF65-F5344CB8AC3E}">
        <p14:creationId xmlns:p14="http://schemas.microsoft.com/office/powerpoint/2010/main" val="4073903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C49ED-8B09-4805-A4DB-8E091CC7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185DC-26A0-49CC-9639-545953A3C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fontScale="92500"/>
          </a:bodyPr>
          <a:lstStyle/>
          <a:p>
            <a:r>
              <a:rPr lang="en-US" dirty="0"/>
              <a:t>Claim: If this algorithm returns a set C, then C has covering radius ≤ 2r</a:t>
            </a:r>
          </a:p>
          <a:p>
            <a:pPr lvl="1"/>
            <a:r>
              <a:rPr lang="en-US" dirty="0"/>
              <a:t>Proof: by construction</a:t>
            </a:r>
          </a:p>
          <a:p>
            <a:r>
              <a:rPr lang="en-US" dirty="0"/>
              <a:t>Claim: If this algorithm returns “fail” then there is no C</a:t>
            </a:r>
            <a:r>
              <a:rPr lang="en-US" baseline="30000" dirty="0"/>
              <a:t>*</a:t>
            </a:r>
            <a:r>
              <a:rPr lang="en-US" dirty="0"/>
              <a:t> of size k with covering radius ≤ r</a:t>
            </a:r>
          </a:p>
          <a:p>
            <a:pPr lvl="1"/>
            <a:r>
              <a:rPr lang="en-US" dirty="0"/>
              <a:t>Proof: Say there is such a C*, and let C be the set the algorithm constructs. For each c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,</a:t>
            </a:r>
            <a:r>
              <a:rPr lang="en-US" dirty="0"/>
              <a:t> there is at most one c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C within distance r of c</a:t>
            </a:r>
            <a:r>
              <a:rPr lang="en-US" baseline="30000" dirty="0"/>
              <a:t>*</a:t>
            </a:r>
            <a:r>
              <a:rPr lang="en-US" dirty="0"/>
              <a:t> (and there are none more than distance r from c</a:t>
            </a:r>
            <a:r>
              <a:rPr lang="en-US" baseline="30000" dirty="0"/>
              <a:t>*</a:t>
            </a:r>
            <a:r>
              <a:rPr lang="en-US" dirty="0"/>
              <a:t>) . So |C| ≤ |C</a:t>
            </a:r>
            <a:r>
              <a:rPr lang="en-US" baseline="30000" dirty="0"/>
              <a:t>*</a:t>
            </a:r>
            <a:r>
              <a:rPr lang="en-US" dirty="0"/>
              <a:t>|, and the algorithm does not output “fail.”</a:t>
            </a:r>
          </a:p>
        </p:txBody>
      </p:sp>
    </p:spTree>
    <p:extLst>
      <p:ext uri="{BB962C8B-B14F-4D97-AF65-F5344CB8AC3E}">
        <p14:creationId xmlns:p14="http://schemas.microsoft.com/office/powerpoint/2010/main" val="245922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E5C3-AE2D-4AB1-8FBA-0DF28AAC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08E7-7997-4332-B9A5-D061D6103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Running algorithm 0 using r = r</a:t>
            </a:r>
            <a:r>
              <a:rPr lang="en-US" baseline="30000" dirty="0"/>
              <a:t>*</a:t>
            </a:r>
            <a:r>
              <a:rPr lang="en-US" dirty="0"/>
              <a:t> would give a solution within a factor of 2 of optimal</a:t>
            </a:r>
          </a:p>
          <a:p>
            <a:pPr lvl="1"/>
            <a:r>
              <a:rPr lang="en-US" dirty="0"/>
              <a:t>Of course, we don’t know r</a:t>
            </a:r>
            <a:r>
              <a:rPr lang="en-US" baseline="30000" dirty="0"/>
              <a:t>*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But we know 0 &lt;  r</a:t>
            </a:r>
            <a:r>
              <a:rPr lang="en-US" baseline="30000" dirty="0"/>
              <a:t>*</a:t>
            </a:r>
            <a:r>
              <a:rPr lang="en-US" dirty="0"/>
              <a:t> ≤ </a:t>
            </a:r>
            <a:r>
              <a:rPr lang="en-US" dirty="0" err="1"/>
              <a:t>r</a:t>
            </a:r>
            <a:r>
              <a:rPr lang="en-US" baseline="-25000" dirty="0" err="1"/>
              <a:t>max</a:t>
            </a:r>
            <a:r>
              <a:rPr lang="en-US" dirty="0"/>
              <a:t> (and easy to find C with covering radius </a:t>
            </a:r>
            <a:r>
              <a:rPr lang="en-US" dirty="0" err="1"/>
              <a:t>r</a:t>
            </a:r>
            <a:r>
              <a:rPr lang="en-US" baseline="-25000" dirty="0" err="1"/>
              <a:t>max</a:t>
            </a:r>
            <a:r>
              <a:rPr lang="en-US" dirty="0"/>
              <a:t>)</a:t>
            </a:r>
          </a:p>
          <a:p>
            <a:r>
              <a:rPr lang="en-US" dirty="0"/>
              <a:t>Iteratively run the algorithm with different r</a:t>
            </a:r>
          </a:p>
          <a:p>
            <a:pPr lvl="1"/>
            <a:r>
              <a:rPr lang="en-US" dirty="0"/>
              <a:t>At any point, know that a &lt; r</a:t>
            </a:r>
            <a:r>
              <a:rPr lang="en-US" baseline="30000" dirty="0"/>
              <a:t>*</a:t>
            </a:r>
            <a:r>
              <a:rPr lang="en-US" dirty="0"/>
              <a:t> ≤ b and have a C with covering radius ≤ 2b</a:t>
            </a:r>
          </a:p>
          <a:p>
            <a:pPr lvl="1"/>
            <a:r>
              <a:rPr lang="en-US" dirty="0"/>
              <a:t>Run algorithm with r = (</a:t>
            </a:r>
            <a:r>
              <a:rPr lang="en-US" dirty="0" err="1"/>
              <a:t>a+b</a:t>
            </a:r>
            <a:r>
              <a:rPr lang="en-US" dirty="0"/>
              <a:t>)/2</a:t>
            </a:r>
          </a:p>
          <a:p>
            <a:pPr lvl="2"/>
            <a:r>
              <a:rPr lang="en-US" dirty="0"/>
              <a:t>If succeeds, then a &lt; r</a:t>
            </a:r>
            <a:r>
              <a:rPr lang="en-US" baseline="30000" dirty="0"/>
              <a:t>*</a:t>
            </a:r>
            <a:r>
              <a:rPr lang="en-US" dirty="0"/>
              <a:t> ≤ </a:t>
            </a:r>
            <a:r>
              <a:rPr lang="en-US" dirty="0" err="1"/>
              <a:t>a+b</a:t>
            </a:r>
            <a:r>
              <a:rPr lang="en-US" dirty="0"/>
              <a:t> &lt; 2b</a:t>
            </a:r>
          </a:p>
          <a:p>
            <a:pPr lvl="2"/>
            <a:r>
              <a:rPr lang="en-US" dirty="0"/>
              <a:t>If fails, then a &lt; (</a:t>
            </a:r>
            <a:r>
              <a:rPr lang="en-US" dirty="0" err="1"/>
              <a:t>a+b</a:t>
            </a:r>
            <a:r>
              <a:rPr lang="en-US" dirty="0"/>
              <a:t>)/2 &lt; r</a:t>
            </a:r>
            <a:r>
              <a:rPr lang="en-US" baseline="30000" dirty="0"/>
              <a:t>*</a:t>
            </a:r>
            <a:r>
              <a:rPr lang="en-US" dirty="0"/>
              <a:t> ≤ b</a:t>
            </a:r>
          </a:p>
          <a:p>
            <a:pPr lvl="1"/>
            <a:r>
              <a:rPr lang="en-US" dirty="0"/>
              <a:t>Do this until b – 2a is as small as desired</a:t>
            </a:r>
          </a:p>
        </p:txBody>
      </p:sp>
    </p:spTree>
    <p:extLst>
      <p:ext uri="{BB962C8B-B14F-4D97-AF65-F5344CB8AC3E}">
        <p14:creationId xmlns:p14="http://schemas.microsoft.com/office/powerpoint/2010/main" val="25940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BB43-4601-4F66-9933-724608DD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593A4-8E25-4440-A454-6EA9B8EE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run a variant of the algorithm without making any guess for r</a:t>
            </a:r>
            <a:r>
              <a:rPr lang="en-US" baseline="30000" dirty="0"/>
              <a:t>*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Repeatedly select the site furthest away from the current set of centers</a:t>
            </a:r>
          </a:p>
          <a:p>
            <a:r>
              <a:rPr lang="en-US" dirty="0"/>
              <a:t>If k ≥ |S| output C=S</a:t>
            </a:r>
            <a:br>
              <a:rPr lang="en-US" dirty="0"/>
            </a:br>
            <a:r>
              <a:rPr lang="en-US" dirty="0"/>
              <a:t>  C = Ø</a:t>
            </a:r>
            <a:br>
              <a:rPr lang="en-US" dirty="0"/>
            </a:br>
            <a:r>
              <a:rPr lang="en-US" dirty="0"/>
              <a:t>  while |C| &lt; k</a:t>
            </a:r>
            <a:br>
              <a:rPr lang="en-US" dirty="0"/>
            </a:br>
            <a:r>
              <a:rPr lang="en-US" dirty="0"/>
              <a:t>      choose s </a:t>
            </a:r>
            <a:r>
              <a:rPr lang="en-US" dirty="0">
                <a:sym typeface="Symbol" panose="05050102010706020507" pitchFamily="18" charset="2"/>
              </a:rPr>
              <a:t> S that maximizes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add s to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return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662D-E7E5-406F-99B6-FD977F21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NP-hardness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9C4E-A35B-4E33-8B98-B6E38B68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possibilities</a:t>
            </a:r>
          </a:p>
          <a:p>
            <a:pPr lvl="1"/>
            <a:r>
              <a:rPr lang="en-US" dirty="0"/>
              <a:t>Try to solve the problem as efficiently as possible (even if not in polynomial time)</a:t>
            </a:r>
          </a:p>
          <a:p>
            <a:pPr lvl="1"/>
            <a:r>
              <a:rPr lang="en-US" dirty="0"/>
              <a:t>Try to solve special cases of the problem, or a relaxed version of the problem, in polynomial time</a:t>
            </a:r>
          </a:p>
          <a:p>
            <a:pPr lvl="1"/>
            <a:r>
              <a:rPr lang="en-US" dirty="0"/>
              <a:t>Find approximate solutions in polynomial time</a:t>
            </a:r>
          </a:p>
          <a:p>
            <a:pPr lvl="2"/>
            <a:r>
              <a:rPr lang="en-US" dirty="0"/>
              <a:t>Finding approximate (rather than exact) solutions can also improve performance even when dealing with problems in P</a:t>
            </a:r>
          </a:p>
        </p:txBody>
      </p:sp>
    </p:spTree>
    <p:extLst>
      <p:ext uri="{BB962C8B-B14F-4D97-AF65-F5344CB8AC3E}">
        <p14:creationId xmlns:p14="http://schemas.microsoft.com/office/powerpoint/2010/main" val="301750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14DB-522B-47F7-ACE4-36328F92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B81A-CA57-4E2A-804D-1F05DFB86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Theorem: the covering radius for C returned by this algorithm is within 2 of optimal 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r</a:t>
            </a:r>
            <a:r>
              <a:rPr lang="en-US" baseline="30000" dirty="0"/>
              <a:t>*</a:t>
            </a:r>
            <a:r>
              <a:rPr lang="en-US" dirty="0"/>
              <a:t> be the optimal covering radius</a:t>
            </a:r>
          </a:p>
          <a:p>
            <a:pPr lvl="1"/>
            <a:r>
              <a:rPr lang="en-US" dirty="0"/>
              <a:t>Say there is some s of distance &gt; 2r</a:t>
            </a:r>
            <a:r>
              <a:rPr lang="en-US" baseline="30000" dirty="0"/>
              <a:t>*</a:t>
            </a:r>
            <a:r>
              <a:rPr lang="en-US" dirty="0"/>
              <a:t> from C</a:t>
            </a:r>
          </a:p>
          <a:p>
            <a:pPr lvl="1"/>
            <a:r>
              <a:rPr lang="en-US" dirty="0"/>
              <a:t>Then at every iteration of the algorithm, we added a site at distance &gt; 2r</a:t>
            </a:r>
            <a:r>
              <a:rPr lang="en-US" baseline="30000" dirty="0"/>
              <a:t>*</a:t>
            </a:r>
            <a:r>
              <a:rPr lang="en-US" dirty="0"/>
              <a:t> from the current set C</a:t>
            </a:r>
          </a:p>
          <a:p>
            <a:pPr lvl="2"/>
            <a:r>
              <a:rPr lang="en-US" dirty="0"/>
              <a:t>Equivalent to first k iterations of Algorithm 0 with r = r</a:t>
            </a:r>
            <a:r>
              <a:rPr lang="en-US" baseline="30000" dirty="0"/>
              <a:t>*</a:t>
            </a:r>
            <a:endParaRPr lang="en-US" dirty="0"/>
          </a:p>
          <a:p>
            <a:pPr lvl="2"/>
            <a:r>
              <a:rPr lang="en-US" dirty="0"/>
              <a:t>But then Algorithm 0 would output “fail” (since s is not covered after k iterations), a contradiction </a:t>
            </a:r>
          </a:p>
        </p:txBody>
      </p:sp>
    </p:spTree>
    <p:extLst>
      <p:ext uri="{BB962C8B-B14F-4D97-AF65-F5344CB8AC3E}">
        <p14:creationId xmlns:p14="http://schemas.microsoft.com/office/powerpoint/2010/main" val="8944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Vertex cover</a:t>
            </a:r>
          </a:p>
        </p:txBody>
      </p:sp>
    </p:spTree>
    <p:extLst>
      <p:ext uri="{BB962C8B-B14F-4D97-AF65-F5344CB8AC3E}">
        <p14:creationId xmlns:p14="http://schemas.microsoft.com/office/powerpoint/2010/main" val="1993490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26C5-F337-4EC4-927E-9D492394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CFC6-BD8F-4370-B126-869AF418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graph G, let </a:t>
            </a:r>
            <a:r>
              <a:rPr lang="en-US" dirty="0" err="1"/>
              <a:t>vc</a:t>
            </a:r>
            <a:r>
              <a:rPr lang="en-US" dirty="0"/>
              <a:t>(G) be the size of the smallest vertex cover</a:t>
            </a:r>
          </a:p>
          <a:p>
            <a:r>
              <a:rPr lang="en-US" dirty="0"/>
              <a:t>Recall: a set of edges F is a </a:t>
            </a:r>
            <a:r>
              <a:rPr lang="en-US" i="1" dirty="0"/>
              <a:t>matching</a:t>
            </a:r>
            <a:r>
              <a:rPr lang="en-US" dirty="0"/>
              <a:t> if no vertex is incident to two edges in F</a:t>
            </a:r>
          </a:p>
          <a:p>
            <a:r>
              <a:rPr lang="en-US" dirty="0"/>
              <a:t>Claim: if F is a matching in G, then |F| ≤ </a:t>
            </a:r>
            <a:r>
              <a:rPr lang="en-US" dirty="0" err="1"/>
              <a:t>vc</a:t>
            </a:r>
            <a:r>
              <a:rPr lang="en-US" dirty="0"/>
              <a:t>(G)</a:t>
            </a:r>
          </a:p>
          <a:p>
            <a:pPr lvl="1"/>
            <a:r>
              <a:rPr lang="en-US" dirty="0"/>
              <a:t>Proof: the vertex cover must cover F, and that requires |F| vertices</a:t>
            </a:r>
          </a:p>
        </p:txBody>
      </p:sp>
    </p:spTree>
    <p:extLst>
      <p:ext uri="{BB962C8B-B14F-4D97-AF65-F5344CB8AC3E}">
        <p14:creationId xmlns:p14="http://schemas.microsoft.com/office/powerpoint/2010/main" val="25430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A68B-7F8E-4C4E-93D5-9E1ECF07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5DFAB-8020-4240-9EE3-4607CB8F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gives a simple approximation algorithm for the vertex cover problem:</a:t>
            </a:r>
          </a:p>
          <a:p>
            <a:pPr lvl="1"/>
            <a:r>
              <a:rPr lang="en-US" dirty="0"/>
              <a:t>Find a maximal matching F</a:t>
            </a:r>
          </a:p>
          <a:p>
            <a:pPr lvl="2"/>
            <a:r>
              <a:rPr lang="en-US" dirty="0"/>
              <a:t>Repeatedly select edges while ensuring a matching</a:t>
            </a:r>
          </a:p>
          <a:p>
            <a:pPr lvl="1"/>
            <a:r>
              <a:rPr lang="en-US" dirty="0"/>
              <a:t>For every edge in F, add both vertices to a cover C</a:t>
            </a:r>
          </a:p>
          <a:p>
            <a:r>
              <a:rPr lang="en-US" dirty="0"/>
              <a:t>C is a vertex cover, since F is maximal</a:t>
            </a:r>
          </a:p>
          <a:p>
            <a:r>
              <a:rPr lang="en-US" dirty="0"/>
              <a:t>C is a 2-approximation since </a:t>
            </a:r>
            <a:br>
              <a:rPr lang="en-US" dirty="0"/>
            </a:br>
            <a:r>
              <a:rPr lang="en-US" dirty="0"/>
              <a:t>                     |C| = 2|F| ≤ 2 </a:t>
            </a:r>
            <a:r>
              <a:rPr lang="en-US" dirty="0" err="1"/>
              <a:t>vc</a:t>
            </a:r>
            <a:r>
              <a:rPr lang="en-US" dirty="0"/>
              <a:t>(G)</a:t>
            </a:r>
          </a:p>
          <a:p>
            <a:r>
              <a:rPr lang="en-US" dirty="0"/>
              <a:t>A more complicated version of this algorithm works for weighted vertex cover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Reductions</a:t>
            </a:r>
          </a:p>
        </p:txBody>
      </p:sp>
    </p:spTree>
    <p:extLst>
      <p:ext uri="{BB962C8B-B14F-4D97-AF65-F5344CB8AC3E}">
        <p14:creationId xmlns:p14="http://schemas.microsoft.com/office/powerpoint/2010/main" val="2042326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EA64-CB41-4EFD-8DA1-15BC5AD8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96F1-1FAE-4BF1-B815-E75674C60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NP-complete problems can be reduced to each other</a:t>
            </a:r>
          </a:p>
          <a:p>
            <a:pPr lvl="1"/>
            <a:r>
              <a:rPr lang="en-US" dirty="0"/>
              <a:t>If you can solve one exactly in poly-time, you can solve any exactly in poly-time</a:t>
            </a:r>
          </a:p>
          <a:p>
            <a:r>
              <a:rPr lang="en-US" dirty="0"/>
              <a:t>This sometimes carries over to approximation algorithms, but sometimes does not</a:t>
            </a:r>
          </a:p>
        </p:txBody>
      </p:sp>
    </p:spTree>
    <p:extLst>
      <p:ext uri="{BB962C8B-B14F-4D97-AF65-F5344CB8AC3E}">
        <p14:creationId xmlns:p14="http://schemas.microsoft.com/office/powerpoint/2010/main" val="876935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7044-7C74-4771-936A-CF6E06A9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0FFE-A463-433A-AB40-E14985A1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positive example, consider the reduction f from 3SAT to independent set</a:t>
            </a:r>
          </a:p>
          <a:p>
            <a:r>
              <a:rPr lang="en-US" dirty="0"/>
              <a:t>An assignment satisfying k clauses in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 </a:t>
            </a:r>
            <a:r>
              <a:rPr lang="en-US" dirty="0"/>
              <a:t>an independent set of size k in f(</a:t>
            </a:r>
            <a:r>
              <a:rPr lang="en-US" dirty="0">
                <a:sym typeface="Symbol" panose="05050102010706020507" pitchFamily="18" charset="2"/>
              </a:rPr>
              <a:t>)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 any algorithm giving a c-approximation for 3SAT gives a c-approximation for independent set, and vice 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3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8C9E-2BD9-4588-9097-B13F3C13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52F70-15C6-4988-B095-29F9F28BE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negative example, consider the reduction from vertex cover to independent set</a:t>
            </a:r>
          </a:p>
          <a:p>
            <a:pPr lvl="1"/>
            <a:r>
              <a:rPr lang="en-US" dirty="0"/>
              <a:t>Vertex cover C </a:t>
            </a:r>
            <a:r>
              <a:rPr lang="en-US" dirty="0">
                <a:sym typeface="Symbol" panose="05050102010706020507" pitchFamily="18" charset="2"/>
              </a:rPr>
              <a:t> independent set V \ C</a:t>
            </a:r>
          </a:p>
          <a:p>
            <a:r>
              <a:rPr lang="en-US" dirty="0">
                <a:sym typeface="Symbol" panose="05050102010706020507" pitchFamily="18" charset="2"/>
              </a:rPr>
              <a:t>Fix a graph G with </a:t>
            </a:r>
            <a:r>
              <a:rPr lang="en-US" dirty="0" err="1">
                <a:sym typeface="Symbol" panose="05050102010706020507" pitchFamily="18" charset="2"/>
              </a:rPr>
              <a:t>vc</a:t>
            </a:r>
            <a:r>
              <a:rPr lang="en-US" dirty="0">
                <a:sym typeface="Symbol" panose="05050102010706020507" pitchFamily="18" charset="2"/>
              </a:rPr>
              <a:t>(G) = |V|/2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Previous algorithm might return vertex cover V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This is within a factor of 2 of optimal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But </a:t>
            </a:r>
            <a:r>
              <a:rPr lang="en-US" dirty="0" err="1">
                <a:sym typeface="Symbol" panose="05050102010706020507" pitchFamily="18" charset="2"/>
              </a:rPr>
              <a:t>ind</a:t>
            </a:r>
            <a:r>
              <a:rPr lang="en-US" dirty="0">
                <a:sym typeface="Symbol" panose="05050102010706020507" pitchFamily="18" charset="2"/>
              </a:rPr>
              <a:t>(G) = |V|/2, while using our algorithm + the above reduction gives the empty set</a:t>
            </a:r>
          </a:p>
          <a:p>
            <a:pPr lvl="2"/>
            <a:r>
              <a:rPr lang="en-US">
                <a:sym typeface="Symbol" panose="05050102010706020507" pitchFamily="18" charset="2"/>
              </a:rPr>
              <a:t>Horrible approximation!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273180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6C15-92A9-4189-B075-6A25BD7C5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35B70-9EEB-489A-8D1E-8CD015E0E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jobs with running times t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, and m machines</a:t>
            </a:r>
          </a:p>
          <a:p>
            <a:r>
              <a:rPr lang="en-US" dirty="0"/>
              <a:t>Want an assignment A(1), …, A(m) of jobs to machines that minimizes the </a:t>
            </a:r>
            <a:r>
              <a:rPr lang="en-US" i="1" dirty="0" err="1"/>
              <a:t>makespan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I.e., the time for the last machine to finish, where machine </a:t>
            </a:r>
            <a:r>
              <a:rPr lang="en-US" dirty="0" err="1"/>
              <a:t>i</a:t>
            </a:r>
            <a:r>
              <a:rPr lang="en-US" dirty="0"/>
              <a:t> finishes in time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jA</a:t>
            </a:r>
            <a:r>
              <a:rPr lang="en-US" baseline="-25000" dirty="0">
                <a:sym typeface="Symbol" panose="05050102010706020507" pitchFamily="18" charset="2"/>
              </a:rPr>
              <a:t>(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is an NP-hard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74FF-BA3D-45EB-97DD-8F33BBE3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AE526-72B4-42A7-819E-BEC2AE85F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a greedy approach:</a:t>
            </a:r>
            <a:br>
              <a:rPr lang="en-US" dirty="0"/>
            </a:br>
            <a:r>
              <a:rPr lang="en-US" dirty="0"/>
              <a:t>Set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= 0 and A(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ym typeface="Symbol" panose="05050102010706020507" pitchFamily="18" charset="2"/>
              </a:rPr>
              <a:t>Ø for all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For j=1, …, n: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Choose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such that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smallest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Add job j to A(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Return A(1), …, A(m)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7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0166-A2A9-4B7E-9AEC-391CCF1E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9EB9-335A-4882-839A-3EB84598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algorithm does </a:t>
            </a:r>
            <a:r>
              <a:rPr lang="en-US" i="1" dirty="0"/>
              <a:t>not</a:t>
            </a:r>
            <a:r>
              <a:rPr lang="en-US" dirty="0"/>
              <a:t> (necessarily) produce an optimal solution</a:t>
            </a:r>
          </a:p>
          <a:p>
            <a:r>
              <a:rPr lang="en-US" dirty="0"/>
              <a:t>Example: t</a:t>
            </a:r>
            <a:r>
              <a:rPr lang="en-US" baseline="-25000" dirty="0"/>
              <a:t>1</a:t>
            </a:r>
            <a:r>
              <a:rPr lang="en-US" dirty="0"/>
              <a:t> = 1, t</a:t>
            </a:r>
            <a:r>
              <a:rPr lang="en-US" baseline="-25000" dirty="0"/>
              <a:t>2</a:t>
            </a:r>
            <a:r>
              <a:rPr lang="en-US" dirty="0"/>
              <a:t> = 4, t</a:t>
            </a:r>
            <a:r>
              <a:rPr lang="en-US" baseline="-25000" dirty="0"/>
              <a:t>3</a:t>
            </a:r>
            <a:r>
              <a:rPr lang="en-US" dirty="0"/>
              <a:t> = 4, t</a:t>
            </a:r>
            <a:r>
              <a:rPr lang="en-US" baseline="-25000" dirty="0"/>
              <a:t>4</a:t>
            </a:r>
            <a:r>
              <a:rPr lang="en-US" dirty="0"/>
              <a:t> = 7</a:t>
            </a:r>
          </a:p>
          <a:p>
            <a:r>
              <a:rPr lang="en-US" dirty="0"/>
              <a:t>…but how much worse than the optimum </a:t>
            </a:r>
            <a:br>
              <a:rPr lang="en-US" dirty="0"/>
            </a:br>
            <a:r>
              <a:rPr lang="en-US" dirty="0"/>
              <a:t>can it be?</a:t>
            </a:r>
          </a:p>
        </p:txBody>
      </p:sp>
    </p:spTree>
    <p:extLst>
      <p:ext uri="{BB962C8B-B14F-4D97-AF65-F5344CB8AC3E}">
        <p14:creationId xmlns:p14="http://schemas.microsoft.com/office/powerpoint/2010/main" val="15674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49D5-3ADE-460D-8F1B-03176D4B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E7EA3-7768-4DA5-876F-D8A9340D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let T</a:t>
            </a:r>
            <a:r>
              <a:rPr lang="en-US" baseline="30000" dirty="0"/>
              <a:t>*</a:t>
            </a:r>
            <a:r>
              <a:rPr lang="en-US" dirty="0"/>
              <a:t> be the optimal </a:t>
            </a:r>
            <a:r>
              <a:rPr lang="en-US" dirty="0" err="1"/>
              <a:t>makespan</a:t>
            </a:r>
            <a:r>
              <a:rPr lang="en-US" dirty="0"/>
              <a:t>. Then</a:t>
            </a:r>
            <a:br>
              <a:rPr lang="en-US" dirty="0"/>
            </a:br>
            <a:r>
              <a:rPr lang="en-US" dirty="0"/>
              <a:t>                            T</a:t>
            </a:r>
            <a:r>
              <a:rPr lang="en-US" baseline="30000" dirty="0"/>
              <a:t>*</a:t>
            </a:r>
            <a:r>
              <a:rPr lang="en-US" dirty="0"/>
              <a:t> ≥ (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)/m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and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T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≥ </a:t>
            </a:r>
            <a:r>
              <a:rPr lang="en-US" dirty="0" err="1">
                <a:sym typeface="Symbol" panose="05050102010706020507" pitchFamily="18" charset="2"/>
              </a:rPr>
              <a:t>max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616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9515-6039-4E79-A847-2EB0CCB9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57AA-727D-4FBA-B697-433EBA2AE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the </a:t>
            </a:r>
            <a:r>
              <a:rPr lang="en-US" dirty="0" err="1"/>
              <a:t>makespan</a:t>
            </a:r>
            <a:r>
              <a:rPr lang="en-US" dirty="0"/>
              <a:t> of the assignment that this algorithm produces is ≤ 2T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T be the </a:t>
            </a:r>
            <a:r>
              <a:rPr lang="en-US" dirty="0" err="1"/>
              <a:t>makespan</a:t>
            </a:r>
            <a:r>
              <a:rPr lang="en-US" dirty="0"/>
              <a:t> of the assignment</a:t>
            </a:r>
          </a:p>
          <a:p>
            <a:pPr lvl="1"/>
            <a:r>
              <a:rPr lang="en-US" dirty="0"/>
              <a:t>Say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= T, and job j was the last job scheduled on the </a:t>
            </a:r>
            <a:r>
              <a:rPr lang="en-US" dirty="0" err="1"/>
              <a:t>ith</a:t>
            </a:r>
            <a:r>
              <a:rPr lang="en-US" dirty="0"/>
              <a:t> machine</a:t>
            </a:r>
          </a:p>
          <a:p>
            <a:pPr lvl="2"/>
            <a:r>
              <a:rPr lang="en-US" dirty="0"/>
              <a:t>When job j scheduled, every machine had load ≥ T –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pPr lvl="2"/>
            <a:r>
              <a:rPr lang="en-US" dirty="0"/>
              <a:t>So, </a:t>
            </a:r>
            <a:r>
              <a:rPr lang="en-US" dirty="0">
                <a:sym typeface="Symbol" panose="05050102010706020507" pitchFamily="18" charset="2"/>
              </a:rPr>
              <a:t>m(T –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) ≤ </a:t>
            </a:r>
            <a:r>
              <a:rPr lang="en-US" baseline="-25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 T –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≤ T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 T ≤ T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≤ 2T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Exercise: improve to show T ≤ (2 – 1/m)T*</a:t>
            </a:r>
          </a:p>
        </p:txBody>
      </p:sp>
    </p:spTree>
    <p:extLst>
      <p:ext uri="{BB962C8B-B14F-4D97-AF65-F5344CB8AC3E}">
        <p14:creationId xmlns:p14="http://schemas.microsoft.com/office/powerpoint/2010/main" val="222066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6CD8-3A6E-4BCD-B2C9-2A30AB01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6B17C-B160-4C52-AA1C-4F6CA4F84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fact, this tells you how to find an example showing that the bound is (almost) tight</a:t>
            </a:r>
          </a:p>
          <a:p>
            <a:pPr lvl="1"/>
            <a:r>
              <a:rPr lang="en-US" dirty="0"/>
              <a:t>Make job with highest running time scheduled last, when loads on all machines are equal</a:t>
            </a:r>
          </a:p>
          <a:p>
            <a:pPr lvl="1"/>
            <a:r>
              <a:rPr lang="en-US" dirty="0"/>
              <a:t>E.g., m machines; m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(m-1) jobs taking time 1 and one job taking time m</a:t>
            </a:r>
          </a:p>
          <a:p>
            <a:pPr lvl="2"/>
            <a:r>
              <a:rPr lang="en-US" dirty="0"/>
              <a:t>Optimal </a:t>
            </a:r>
            <a:r>
              <a:rPr lang="en-US" dirty="0" err="1"/>
              <a:t>makespan</a:t>
            </a:r>
            <a:r>
              <a:rPr lang="en-US" dirty="0"/>
              <a:t> T</a:t>
            </a:r>
            <a:r>
              <a:rPr lang="en-US" baseline="30000" dirty="0"/>
              <a:t>*</a:t>
            </a:r>
            <a:r>
              <a:rPr lang="en-US" dirty="0"/>
              <a:t> = m</a:t>
            </a:r>
          </a:p>
          <a:p>
            <a:pPr lvl="2"/>
            <a:r>
              <a:rPr lang="en-US" dirty="0" err="1"/>
              <a:t>Makespan</a:t>
            </a:r>
            <a:r>
              <a:rPr lang="en-US" dirty="0"/>
              <a:t> from algorithm = 2m-1 = (2-1/m) T</a:t>
            </a:r>
            <a:r>
              <a:rPr lang="en-US" baseline="300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48409</TotalTime>
  <Words>1616</Words>
  <Application>Microsoft Office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Algorithms</vt:lpstr>
      <vt:lpstr>Dealing with NP-hardness</vt:lpstr>
      <vt:lpstr>Load balancing</vt:lpstr>
      <vt:lpstr>Load balancing</vt:lpstr>
      <vt:lpstr>Load balancing algorithm</vt:lpstr>
      <vt:lpstr>Greedy algorithm</vt:lpstr>
      <vt:lpstr>Greedy algorithm</vt:lpstr>
      <vt:lpstr>Analysis of greedy algorithm</vt:lpstr>
      <vt:lpstr>Side note</vt:lpstr>
      <vt:lpstr>Improving the algorithm</vt:lpstr>
      <vt:lpstr>Analysis</vt:lpstr>
      <vt:lpstr>Center selection</vt:lpstr>
      <vt:lpstr>Center selection</vt:lpstr>
      <vt:lpstr>Center selection problem</vt:lpstr>
      <vt:lpstr>Greedy algorithm</vt:lpstr>
      <vt:lpstr>Greedy algorithm 0</vt:lpstr>
      <vt:lpstr>Analysis</vt:lpstr>
      <vt:lpstr>Greedy algorithm 1</vt:lpstr>
      <vt:lpstr>Greedy algorithm 2</vt:lpstr>
      <vt:lpstr>Analysis</vt:lpstr>
      <vt:lpstr>Vertex cover</vt:lpstr>
      <vt:lpstr>Vertex cover</vt:lpstr>
      <vt:lpstr>Algorithm for vertex cover</vt:lpstr>
      <vt:lpstr>Reductions</vt:lpstr>
      <vt:lpstr>Reductions</vt:lpstr>
      <vt:lpstr>Reductions</vt:lpstr>
      <vt:lpstr>Reductions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2502</cp:revision>
  <dcterms:created xsi:type="dcterms:W3CDTF">2014-06-02T02:25:30Z</dcterms:created>
  <dcterms:modified xsi:type="dcterms:W3CDTF">2020-11-12T16:47:42Z</dcterms:modified>
</cp:coreProperties>
</file>