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71" r:id="rId2"/>
    <p:sldId id="620" r:id="rId3"/>
    <p:sldId id="696" r:id="rId4"/>
    <p:sldId id="698" r:id="rId5"/>
    <p:sldId id="697" r:id="rId6"/>
    <p:sldId id="700" r:id="rId7"/>
    <p:sldId id="699" r:id="rId8"/>
    <p:sldId id="702" r:id="rId9"/>
    <p:sldId id="701" r:id="rId10"/>
    <p:sldId id="703" r:id="rId11"/>
    <p:sldId id="704" r:id="rId12"/>
    <p:sldId id="705" r:id="rId13"/>
    <p:sldId id="706" r:id="rId14"/>
    <p:sldId id="737" r:id="rId15"/>
    <p:sldId id="707" r:id="rId16"/>
    <p:sldId id="708" r:id="rId17"/>
    <p:sldId id="709" r:id="rId18"/>
    <p:sldId id="713" r:id="rId19"/>
    <p:sldId id="714" r:id="rId20"/>
    <p:sldId id="71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22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42A40-57A2-4F84-B8DB-84F944C7A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 </a:t>
            </a:r>
            <a:r>
              <a:rPr lang="en-US" dirty="0">
                <a:sym typeface="Symbol" panose="05050102010706020507" pitchFamily="18" charset="2"/>
              </a:rPr>
              <a:t> PSPACE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1D07-925F-4550-9EE1-46C060FFE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a recursive algorithm A:</a:t>
            </a:r>
            <a:br>
              <a:rPr lang="en-US" dirty="0"/>
            </a:br>
            <a:r>
              <a:rPr lang="en-US" dirty="0"/>
              <a:t>  If </a:t>
            </a:r>
            <a:r>
              <a:rPr lang="en-US" dirty="0">
                <a:sym typeface="Symbol" panose="05050102010706020507" pitchFamily="18" charset="2"/>
              </a:rPr>
              <a:t> =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Output A(x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(0,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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A(x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(1,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If  = x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Output A(x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(0,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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A(x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(1,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What is the space complexity of this algorithm?</a:t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706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1BC7E-AC61-42AC-B9B1-2AEBCF13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965B-402F-4643-A879-404DFC6E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point: space can be re-used!</a:t>
            </a:r>
          </a:p>
          <a:p>
            <a:r>
              <a:rPr lang="en-US" dirty="0"/>
              <a:t>S(n) ≤ S(n-1) + p(n) for some polynomial p</a:t>
            </a:r>
          </a:p>
          <a:p>
            <a:r>
              <a:rPr lang="en-US" dirty="0"/>
              <a:t>S(n) = n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p(n), which is polynomial</a:t>
            </a:r>
          </a:p>
        </p:txBody>
      </p:sp>
    </p:spTree>
    <p:extLst>
      <p:ext uri="{BB962C8B-B14F-4D97-AF65-F5344CB8AC3E}">
        <p14:creationId xmlns:p14="http://schemas.microsoft.com/office/powerpoint/2010/main" val="77068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3586-D20F-4725-BC12-27527DE6F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A4761-7B0F-4B9B-8FFF-1EBE1DC30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QSAT is PSPACE-complete</a:t>
            </a:r>
          </a:p>
          <a:p>
            <a:r>
              <a:rPr lang="en-US" dirty="0"/>
              <a:t>Can prove other problems PSPACE complete by reducing QSAT to them</a:t>
            </a:r>
          </a:p>
        </p:txBody>
      </p:sp>
    </p:spTree>
    <p:extLst>
      <p:ext uri="{BB962C8B-B14F-4D97-AF65-F5344CB8AC3E}">
        <p14:creationId xmlns:p14="http://schemas.microsoft.com/office/powerpoint/2010/main" val="3802917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Two-player games</a:t>
            </a:r>
          </a:p>
        </p:txBody>
      </p:sp>
    </p:spTree>
    <p:extLst>
      <p:ext uri="{BB962C8B-B14F-4D97-AF65-F5344CB8AC3E}">
        <p14:creationId xmlns:p14="http://schemas.microsoft.com/office/powerpoint/2010/main" val="1643119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EA90-2844-4DA3-8731-6F30141F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Two-player games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7BDCA-54E7-4A13-9160-B5C893E32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games with</a:t>
            </a:r>
          </a:p>
          <a:p>
            <a:pPr lvl="1"/>
            <a:r>
              <a:rPr lang="en-US" dirty="0"/>
              <a:t>Perfect information (both players know the state of the game; no randomness)</a:t>
            </a:r>
          </a:p>
          <a:p>
            <a:pPr lvl="1"/>
            <a:r>
              <a:rPr lang="en-US" dirty="0" err="1"/>
              <a:t>Polynomially</a:t>
            </a:r>
            <a:r>
              <a:rPr lang="en-US" dirty="0"/>
              <a:t> many moves until the game ends</a:t>
            </a:r>
          </a:p>
          <a:p>
            <a:pPr lvl="1"/>
            <a:r>
              <a:rPr lang="en-US" dirty="0"/>
              <a:t>Efficient way to determine the winner at the end of the game</a:t>
            </a:r>
          </a:p>
        </p:txBody>
      </p:sp>
    </p:spTree>
    <p:extLst>
      <p:ext uri="{BB962C8B-B14F-4D97-AF65-F5344CB8AC3E}">
        <p14:creationId xmlns:p14="http://schemas.microsoft.com/office/powerpoint/2010/main" val="194874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6E596-450D-49B9-9005-666843239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Two-player games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00578-71A6-42AC-8D42-46ECA5898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Many questions related to (two-player) games are in PSPACE</a:t>
            </a:r>
          </a:p>
          <a:p>
            <a:pPr lvl="1"/>
            <a:r>
              <a:rPr lang="en-US" dirty="0"/>
              <a:t>E.g., does the first player have a guaranteed win?</a:t>
            </a:r>
          </a:p>
          <a:p>
            <a:pPr lvl="1"/>
            <a:r>
              <a:rPr lang="en-US" dirty="0"/>
              <a:t>E.g., is a given position a guaranteed win for player 2?</a:t>
            </a:r>
          </a:p>
          <a:p>
            <a:r>
              <a:rPr lang="en-US" dirty="0"/>
              <a:t>Whether these questions are PSPACE-complete depends on the rules of the game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Whether or not QSAT can be reduced to some game depends on the details of the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5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F1280-5F1E-4D35-BB5B-71733E93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Competitive facility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8BDCE-D3D7-4D4A-9D19-0065651C6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Game is specified by a graph G, where vertices are associated with values</a:t>
            </a:r>
          </a:p>
          <a:p>
            <a:r>
              <a:rPr lang="en-US" dirty="0"/>
              <a:t>Players alternately select one vertex per turn, and get the value of that vertex</a:t>
            </a:r>
          </a:p>
          <a:p>
            <a:pPr lvl="1"/>
            <a:r>
              <a:rPr lang="en-US" dirty="0"/>
              <a:t>The set of all selected vertices must always be an independent set</a:t>
            </a:r>
          </a:p>
          <a:p>
            <a:r>
              <a:rPr lang="en-US" dirty="0"/>
              <a:t>Formally: given G and a bound B, is there a strategy for P</a:t>
            </a:r>
            <a:r>
              <a:rPr lang="en-US" baseline="-25000" dirty="0"/>
              <a:t>2</a:t>
            </a:r>
            <a:r>
              <a:rPr lang="en-US" dirty="0"/>
              <a:t> that guarantees P</a:t>
            </a:r>
            <a:r>
              <a:rPr lang="en-US" baseline="-25000" dirty="0"/>
              <a:t>2</a:t>
            </a:r>
            <a:r>
              <a:rPr lang="en-US" dirty="0"/>
              <a:t> payoff ≥ B?</a:t>
            </a:r>
          </a:p>
          <a:p>
            <a:r>
              <a:rPr lang="en-US" dirty="0"/>
              <a:t>Can view as competition between businesses</a:t>
            </a:r>
          </a:p>
        </p:txBody>
      </p:sp>
    </p:spTree>
    <p:extLst>
      <p:ext uri="{BB962C8B-B14F-4D97-AF65-F5344CB8AC3E}">
        <p14:creationId xmlns:p14="http://schemas.microsoft.com/office/powerpoint/2010/main" val="23218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95C29-E0A2-4EED-8CA7-8047BC591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Games and QSAT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35BA7-1803-4DB1-9A41-D9C298B53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 panose="05050102010706020507" pitchFamily="18" charset="2"/>
              </a:rPr>
              <a:t>Similar algorithm as before solves competitive facility location in poly-space</a:t>
            </a:r>
          </a:p>
          <a:p>
            <a:r>
              <a:rPr lang="en-US" dirty="0"/>
              <a:t>Natural connection between games and QSAT</a:t>
            </a:r>
          </a:p>
          <a:p>
            <a:pPr lvl="1"/>
            <a:r>
              <a:rPr lang="en-US" dirty="0"/>
              <a:t>E.g., first player has a guaranteed win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 move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 move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player 1 wins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Any game (of the form we consider) can be reduced to QSAT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6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00ED-E0B8-478E-BBC3-57164C03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E4BC1-8A32-4F8C-A1E1-612152024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QSAT to competitive facility location</a:t>
            </a:r>
          </a:p>
          <a:p>
            <a:pPr lvl="1"/>
            <a:r>
              <a:rPr lang="en-US" dirty="0"/>
              <a:t>Assume (without loss of generality) an odd number of variables, and that no clause contains a variable and its negation</a:t>
            </a:r>
          </a:p>
          <a:p>
            <a:r>
              <a:rPr lang="en-US" dirty="0"/>
              <a:t>Intuition: players move by assigning values to variables; player 2 wins if some clause is unsatisfied</a:t>
            </a:r>
          </a:p>
          <a:p>
            <a:pPr lvl="1"/>
            <a:r>
              <a:rPr lang="en-US" dirty="0"/>
              <a:t>Want to design the game to force players to process variables in order </a:t>
            </a:r>
          </a:p>
        </p:txBody>
      </p:sp>
    </p:spTree>
    <p:extLst>
      <p:ext uri="{BB962C8B-B14F-4D97-AF65-F5344CB8AC3E}">
        <p14:creationId xmlns:p14="http://schemas.microsoft.com/office/powerpoint/2010/main" val="2825215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11B5C-143C-43E7-82D0-7B53E932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A2149-2585-4411-9AD1-D8CC8FB8C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</a:t>
            </a:r>
            <a:r>
              <a:rPr lang="en-US" dirty="0">
                <a:sym typeface="Symbol" panose="05050102010706020507" pitchFamily="18" charset="2"/>
              </a:rPr>
              <a:t>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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k clauses</a:t>
            </a:r>
          </a:p>
          <a:p>
            <a:r>
              <a:rPr lang="en-US" dirty="0">
                <a:sym typeface="Symbol" panose="05050102010706020507" pitchFamily="18" charset="2"/>
              </a:rPr>
              <a:t>Add vertices to G for 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and x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connected by an edge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Only one of these can be chosen</a:t>
            </a:r>
          </a:p>
          <a:p>
            <a:r>
              <a:rPr lang="en-US" dirty="0">
                <a:sym typeface="Symbol" panose="05050102010706020507" pitchFamily="18" charset="2"/>
              </a:rPr>
              <a:t>Assign value c</a:t>
            </a:r>
            <a:r>
              <a:rPr lang="en-US" baseline="30000" dirty="0">
                <a:sym typeface="Symbol" panose="05050102010706020507" pitchFamily="18" charset="2"/>
              </a:rPr>
              <a:t>n+1-i </a:t>
            </a:r>
            <a:r>
              <a:rPr lang="en-US" dirty="0">
                <a:sym typeface="Symbol" panose="05050102010706020507" pitchFamily="18" charset="2"/>
              </a:rPr>
              <a:t>to nodes 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and x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(c = k+2), and set B = c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+ c</a:t>
            </a:r>
            <a:r>
              <a:rPr lang="en-US" baseline="30000" dirty="0">
                <a:sym typeface="Symbol" panose="05050102010706020507" pitchFamily="18" charset="2"/>
              </a:rPr>
              <a:t>n-3</a:t>
            </a:r>
            <a:r>
              <a:rPr lang="en-US" dirty="0">
                <a:sym typeface="Symbol" panose="05050102010706020507" pitchFamily="18" charset="2"/>
              </a:rPr>
              <a:t> … + c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Players lose if they select nodes out of order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Values can be represented using poly-many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8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Beyond NP: PSPACE</a:t>
            </a:r>
          </a:p>
        </p:txBody>
      </p:sp>
    </p:spTree>
    <p:extLst>
      <p:ext uri="{BB962C8B-B14F-4D97-AF65-F5344CB8AC3E}">
        <p14:creationId xmlns:p14="http://schemas.microsoft.com/office/powerpoint/2010/main" val="55217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19AF-0D5D-4A33-B076-A75FB2849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A9196-9F3B-4ACE-B920-C3BB09140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player 2 can get value B-1</a:t>
            </a:r>
          </a:p>
          <a:p>
            <a:r>
              <a:rPr lang="en-US" dirty="0"/>
              <a:t>Add one node per clause, each with value 1</a:t>
            </a:r>
          </a:p>
          <a:p>
            <a:pPr lvl="1"/>
            <a:r>
              <a:rPr lang="en-US" dirty="0"/>
              <a:t>Connect each such node with the nodes corresponding to the literals in the clause</a:t>
            </a:r>
          </a:p>
          <a:p>
            <a:r>
              <a:rPr lang="en-US" dirty="0"/>
              <a:t>Player 2 wins </a:t>
            </a:r>
            <a:r>
              <a:rPr lang="en-US" dirty="0" err="1"/>
              <a:t>iff</a:t>
            </a:r>
            <a:r>
              <a:rPr lang="en-US" dirty="0"/>
              <a:t> there is a clause that is unsatisfied at the end</a:t>
            </a:r>
          </a:p>
        </p:txBody>
      </p:sp>
    </p:spTree>
    <p:extLst>
      <p:ext uri="{BB962C8B-B14F-4D97-AF65-F5344CB8AC3E}">
        <p14:creationId xmlns:p14="http://schemas.microsoft.com/office/powerpoint/2010/main" val="193308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33C01-0528-4B18-896D-30C34CC70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385F-7BDB-4C2A-B4DA-DCAABB72B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 – problems that can be solved efficiently (i.e., in polynomial time)</a:t>
            </a:r>
          </a:p>
          <a:p>
            <a:r>
              <a:rPr lang="en-US" dirty="0"/>
              <a:t>NP – problems where (existence of) a correct solution can be verified efficiently</a:t>
            </a:r>
          </a:p>
          <a:p>
            <a:pPr lvl="1"/>
            <a:r>
              <a:rPr lang="en-US" dirty="0" err="1"/>
              <a:t>coNP</a:t>
            </a:r>
            <a:r>
              <a:rPr lang="en-US" dirty="0"/>
              <a:t> – problems where non-existence of a solution can be verified efficiently</a:t>
            </a:r>
          </a:p>
          <a:p>
            <a:r>
              <a:rPr lang="en-US" dirty="0"/>
              <a:t>PSPACE – problems that can be solved using polynomial space</a:t>
            </a:r>
          </a:p>
          <a:p>
            <a:r>
              <a:rPr lang="en-US" dirty="0"/>
              <a:t>P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dirty="0"/>
              <a:t>NP </a:t>
            </a:r>
            <a:r>
              <a:rPr lang="en-US" dirty="0">
                <a:sym typeface="Symbol" panose="05050102010706020507" pitchFamily="18" charset="2"/>
              </a:rPr>
              <a:t> PSPACE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We believe all inclusions are strict (though we can’t prove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2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46E2-B2E3-4754-8A36-B0DB8184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</a:t>
            </a:r>
            <a:r>
              <a:rPr lang="en-US" dirty="0">
                <a:sym typeface="Symbol" panose="05050102010706020507" pitchFamily="18" charset="2"/>
              </a:rPr>
              <a:t> PSPACE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F9871-E3D2-4412-9382-8AECF040A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Proof: an algorithm that runs in polynomial time can use only polynomial space</a:t>
            </a:r>
          </a:p>
          <a:p>
            <a:r>
              <a:rPr lang="en-US" dirty="0"/>
              <a:t>Note: an algorithm that uses polynomial space might use </a:t>
            </a:r>
            <a:r>
              <a:rPr lang="en-US" i="1" dirty="0"/>
              <a:t>exponential</a:t>
            </a:r>
            <a:r>
              <a:rPr lang="en-US" dirty="0"/>
              <a:t> time (or even unbounded time)</a:t>
            </a:r>
          </a:p>
        </p:txBody>
      </p:sp>
    </p:spTree>
    <p:extLst>
      <p:ext uri="{BB962C8B-B14F-4D97-AF65-F5344CB8AC3E}">
        <p14:creationId xmlns:p14="http://schemas.microsoft.com/office/powerpoint/2010/main" val="349760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CFAB-21F7-4F2E-93DB-6932B264C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 </a:t>
            </a:r>
            <a:r>
              <a:rPr lang="en-US" dirty="0">
                <a:sym typeface="Symbol" panose="05050102010706020507" pitchFamily="18" charset="2"/>
              </a:rPr>
              <a:t> PSPACE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0AD95-E593-4230-B7AF-132B79BCF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some L </a:t>
            </a:r>
            <a:r>
              <a:rPr lang="en-US" dirty="0">
                <a:sym typeface="Symbol" panose="05050102010706020507" pitchFamily="18" charset="2"/>
              </a:rPr>
              <a:t> NP. We know there is a poly-time verifier V such that x  L  w V(x, w)=1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|w| = poly(|x|)</a:t>
            </a:r>
          </a:p>
          <a:p>
            <a:r>
              <a:rPr lang="en-US" dirty="0">
                <a:sym typeface="Symbol" panose="05050102010706020507" pitchFamily="18" charset="2"/>
              </a:rPr>
              <a:t>Define A(x): exhaustively search for w such that V(x, w)=1</a:t>
            </a:r>
          </a:p>
          <a:p>
            <a:r>
              <a:rPr lang="en-US" dirty="0">
                <a:sym typeface="Symbol" panose="05050102010706020507" pitchFamily="18" charset="2"/>
              </a:rPr>
              <a:t>A can be implemented using polynomial space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9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F55D-349E-44AA-B961-63CF718B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B14A6-5C7E-43CE-9C9F-35BF66760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still talk about reductions like before</a:t>
            </a:r>
          </a:p>
          <a:p>
            <a:r>
              <a:rPr lang="en-US" dirty="0"/>
              <a:t>L’ is (poly-time) reducible to L if there is a function f that can be computed in polynomial time such that x </a:t>
            </a:r>
            <a:r>
              <a:rPr lang="en-US" dirty="0">
                <a:sym typeface="Symbol" panose="05050102010706020507" pitchFamily="18" charset="2"/>
              </a:rPr>
              <a:t> L’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f(x)  L</a:t>
            </a:r>
          </a:p>
          <a:p>
            <a:r>
              <a:rPr lang="en-US" dirty="0">
                <a:sym typeface="Symbol" panose="05050102010706020507" pitchFamily="18" charset="2"/>
              </a:rPr>
              <a:t>If L’ is reducible to L and L  PSPACE then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L’  PSPACE</a:t>
            </a:r>
          </a:p>
        </p:txBody>
      </p:sp>
    </p:spTree>
    <p:extLst>
      <p:ext uri="{BB962C8B-B14F-4D97-AF65-F5344CB8AC3E}">
        <p14:creationId xmlns:p14="http://schemas.microsoft.com/office/powerpoint/2010/main" val="378247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2239-9595-4E7C-AA3D-FB8FE73F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D8E99-4445-49D6-9D38-66519E58A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hardest problems in PSPACE”</a:t>
            </a:r>
          </a:p>
          <a:p>
            <a:r>
              <a:rPr lang="en-US" dirty="0"/>
              <a:t>Defined analogously to NP-completeness</a:t>
            </a:r>
          </a:p>
          <a:p>
            <a:r>
              <a:rPr lang="en-US" dirty="0"/>
              <a:t>L is PSPACE-complete if L </a:t>
            </a:r>
            <a:r>
              <a:rPr lang="en-US" dirty="0">
                <a:sym typeface="Symbol" panose="05050102010706020507" pitchFamily="18" charset="2"/>
              </a:rPr>
              <a:t> PSPACE and every L’  PSPACE is reducible to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26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QSAT</a:t>
            </a:r>
          </a:p>
        </p:txBody>
      </p:sp>
    </p:spTree>
    <p:extLst>
      <p:ext uri="{BB962C8B-B14F-4D97-AF65-F5344CB8AC3E}">
        <p14:creationId xmlns:p14="http://schemas.microsoft.com/office/powerpoint/2010/main" val="320667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CFD9-7E88-446E-81D1-576D9765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9ED2-97C0-429C-B0D1-5231D626A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Boolean formula </a:t>
            </a:r>
            <a:r>
              <a:rPr lang="en-US" dirty="0">
                <a:sym typeface="Symbol" panose="05050102010706020507" pitchFamily="18" charset="2"/>
              </a:rPr>
              <a:t> on n variables, determine if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= 1</a:t>
            </a:r>
          </a:p>
          <a:p>
            <a:r>
              <a:rPr lang="en-US" dirty="0">
                <a:sym typeface="Symbol" panose="05050102010706020507" pitchFamily="18" charset="2"/>
              </a:rPr>
              <a:t>Note: SAT asks if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SAT is (trivially) reducible to QSAT</a:t>
            </a:r>
          </a:p>
          <a:p>
            <a:r>
              <a:rPr lang="en-US" dirty="0">
                <a:sym typeface="Symbol" panose="05050102010706020507" pitchFamily="18" charset="2"/>
              </a:rPr>
              <a:t>QSAT is not believed to be in NP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How would you verify that a QSAT formula is true?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332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52168</TotalTime>
  <Words>950</Words>
  <Application>Microsoft Office PowerPoint</Application>
  <PresentationFormat>On-screen Show (4:3)</PresentationFormat>
  <Paragraphs>85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Algorithms</vt:lpstr>
      <vt:lpstr>Beyond NP: PSPACE</vt:lpstr>
      <vt:lpstr>Complexity classes</vt:lpstr>
      <vt:lpstr>P  PSPACE</vt:lpstr>
      <vt:lpstr>NP  PSPACE</vt:lpstr>
      <vt:lpstr>Reductions</vt:lpstr>
      <vt:lpstr>PSPACE-completeness</vt:lpstr>
      <vt:lpstr>QSAT</vt:lpstr>
      <vt:lpstr>QSAT</vt:lpstr>
      <vt:lpstr>QSAT  PSPACE</vt:lpstr>
      <vt:lpstr>Analyzing the algorithm</vt:lpstr>
      <vt:lpstr>PSPACE-completeness</vt:lpstr>
      <vt:lpstr>Two-player games</vt:lpstr>
      <vt:lpstr>Two-player games</vt:lpstr>
      <vt:lpstr>Two-player games</vt:lpstr>
      <vt:lpstr>Competitive facility location</vt:lpstr>
      <vt:lpstr>Games and QSAT</vt:lpstr>
      <vt:lpstr>PSPACE-completeness</vt:lpstr>
      <vt:lpstr>PSPACE-completeness</vt:lpstr>
      <vt:lpstr>PSPACE-completeness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2654</cp:revision>
  <dcterms:created xsi:type="dcterms:W3CDTF">2014-06-02T02:25:30Z</dcterms:created>
  <dcterms:modified xsi:type="dcterms:W3CDTF">2020-11-17T15:53:38Z</dcterms:modified>
</cp:coreProperties>
</file>