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471" r:id="rId2"/>
    <p:sldId id="754" r:id="rId3"/>
    <p:sldId id="730" r:id="rId4"/>
    <p:sldId id="731" r:id="rId5"/>
    <p:sldId id="732" r:id="rId6"/>
    <p:sldId id="734" r:id="rId7"/>
    <p:sldId id="770" r:id="rId8"/>
    <p:sldId id="733" r:id="rId9"/>
    <p:sldId id="738" r:id="rId10"/>
    <p:sldId id="739" r:id="rId11"/>
    <p:sldId id="740" r:id="rId12"/>
    <p:sldId id="752" r:id="rId13"/>
    <p:sldId id="759" r:id="rId14"/>
    <p:sldId id="760" r:id="rId15"/>
    <p:sldId id="761" r:id="rId16"/>
    <p:sldId id="762" r:id="rId17"/>
    <p:sldId id="763" r:id="rId18"/>
    <p:sldId id="764" r:id="rId19"/>
    <p:sldId id="765" r:id="rId20"/>
    <p:sldId id="766" r:id="rId21"/>
    <p:sldId id="767" r:id="rId22"/>
    <p:sldId id="768" r:id="rId23"/>
    <p:sldId id="771" r:id="rId24"/>
    <p:sldId id="769" r:id="rId25"/>
    <p:sldId id="753" r:id="rId26"/>
    <p:sldId id="741" r:id="rId27"/>
    <p:sldId id="742" r:id="rId28"/>
    <p:sldId id="744" r:id="rId29"/>
    <p:sldId id="745" r:id="rId30"/>
    <p:sldId id="746" r:id="rId31"/>
    <p:sldId id="747" r:id="rId32"/>
    <p:sldId id="748" r:id="rId33"/>
    <p:sldId id="74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9" autoAdjust="0"/>
    <p:restoredTop sz="94660"/>
  </p:normalViewPr>
  <p:slideViewPr>
    <p:cSldViewPr>
      <p:cViewPr varScale="1">
        <p:scale>
          <a:sx n="78" d="100"/>
          <a:sy n="78" d="100"/>
        </p:scale>
        <p:origin x="23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24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A870A-D152-446C-A519-B08C44667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F106E-9742-4722-A22C-27023923B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that machine </a:t>
            </a:r>
            <a:r>
              <a:rPr lang="en-US" dirty="0" err="1"/>
              <a:t>i</a:t>
            </a:r>
            <a:r>
              <a:rPr lang="en-US" dirty="0"/>
              <a:t> does </a:t>
            </a:r>
            <a:r>
              <a:rPr lang="en-US" i="1" dirty="0"/>
              <a:t>not</a:t>
            </a:r>
            <a:r>
              <a:rPr lang="en-US" dirty="0"/>
              <a:t> succeed by round T?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Fail</a:t>
            </a:r>
            <a:r>
              <a:rPr lang="en-US" sz="2800" baseline="-25000" dirty="0" err="1">
                <a:sym typeface="Symbol" panose="05050102010706020507" pitchFamily="18" charset="2"/>
              </a:rPr>
              <a:t>i,T</a:t>
            </a:r>
            <a:r>
              <a:rPr lang="en-US" sz="2800" dirty="0">
                <a:sym typeface="Symbol" panose="05050102010706020507" pitchFamily="18" charset="2"/>
              </a:rPr>
              <a:t>] = (1 –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])</a:t>
            </a:r>
            <a:r>
              <a:rPr lang="en-US" sz="2800" baseline="30000" dirty="0">
                <a:sym typeface="Symbol" panose="05050102010706020507" pitchFamily="18" charset="2"/>
              </a:rPr>
              <a:t>T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≤</a:t>
            </a:r>
            <a:r>
              <a:rPr lang="en-US" sz="2800" dirty="0">
                <a:sym typeface="Symbol" panose="05050102010706020507" pitchFamily="18" charset="2"/>
              </a:rPr>
              <a:t> (1 – 1/</a:t>
            </a:r>
            <a:r>
              <a:rPr lang="en-US" sz="2800" dirty="0" err="1">
                <a:sym typeface="Symbol" panose="05050102010706020507" pitchFamily="18" charset="2"/>
              </a:rPr>
              <a:t>en</a:t>
            </a:r>
            <a:r>
              <a:rPr lang="en-US" sz="2800" dirty="0">
                <a:sym typeface="Symbol" panose="05050102010706020507" pitchFamily="18" charset="2"/>
              </a:rPr>
              <a:t>)</a:t>
            </a:r>
            <a:r>
              <a:rPr lang="en-US" sz="2800" baseline="30000" dirty="0">
                <a:sym typeface="Symbol" panose="05050102010706020507" pitchFamily="18" charset="2"/>
              </a:rPr>
              <a:t>T</a:t>
            </a:r>
            <a:endParaRPr lang="en-US" sz="2800" dirty="0"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en-US" dirty="0">
                <a:sym typeface="Symbol" panose="05050102010706020507" pitchFamily="18" charset="2"/>
              </a:rPr>
              <a:t>Taking T = </a:t>
            </a:r>
            <a:r>
              <a:rPr lang="en-US" dirty="0" err="1">
                <a:sym typeface="Symbol" panose="05050102010706020507" pitchFamily="18" charset="2"/>
              </a:rPr>
              <a:t>en</a:t>
            </a:r>
            <a:r>
              <a:rPr lang="en-US" dirty="0">
                <a:sym typeface="Symbol" panose="05050102010706020507" pitchFamily="18" charset="2"/>
              </a:rPr>
              <a:t>, we get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sz="3200" dirty="0">
                <a:sym typeface="Symbol" panose="05050102010706020507" pitchFamily="18" charset="2"/>
              </a:rPr>
              <a:t>(1 – 1/</a:t>
            </a:r>
            <a:r>
              <a:rPr lang="en-US" sz="3200" dirty="0" err="1">
                <a:sym typeface="Symbol" panose="05050102010706020507" pitchFamily="18" charset="2"/>
              </a:rPr>
              <a:t>en</a:t>
            </a:r>
            <a:r>
              <a:rPr lang="en-US" sz="3200" dirty="0">
                <a:sym typeface="Symbol" panose="05050102010706020507" pitchFamily="18" charset="2"/>
              </a:rPr>
              <a:t>)</a:t>
            </a:r>
            <a:r>
              <a:rPr lang="en-US" sz="3200" baseline="30000" dirty="0">
                <a:sym typeface="Symbol" panose="05050102010706020507" pitchFamily="18" charset="2"/>
              </a:rPr>
              <a:t>T</a:t>
            </a:r>
            <a:r>
              <a:rPr lang="en-US" sz="3200" dirty="0">
                <a:sym typeface="Symbol" panose="05050102010706020507" pitchFamily="18" charset="2"/>
              </a:rPr>
              <a:t> = ((1 – 1/</a:t>
            </a:r>
            <a:r>
              <a:rPr lang="en-US" sz="3200" dirty="0" err="1">
                <a:sym typeface="Symbol" panose="05050102010706020507" pitchFamily="18" charset="2"/>
              </a:rPr>
              <a:t>en</a:t>
            </a:r>
            <a:r>
              <a:rPr lang="en-US" sz="3200" dirty="0">
                <a:sym typeface="Symbol" panose="05050102010706020507" pitchFamily="18" charset="2"/>
              </a:rPr>
              <a:t>)</a:t>
            </a:r>
            <a:r>
              <a:rPr lang="en-US" baseline="30000" dirty="0" err="1">
                <a:sym typeface="Symbol" panose="05050102010706020507" pitchFamily="18" charset="2"/>
              </a:rPr>
              <a:t>en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</a:t>
            </a:r>
            <a:r>
              <a:rPr lang="en-US" sz="32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≤ 1/e</a:t>
            </a:r>
            <a:r>
              <a:rPr lang="en-US" baseline="30000" dirty="0">
                <a:sym typeface="Symbol" panose="05050102010706020507" pitchFamily="18" charset="2"/>
              </a:rPr>
              <a:t></a:t>
            </a:r>
            <a:endParaRPr lang="en-US" sz="32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62995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349A3-C2EE-4339-A9F1-A75CCE0D5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A556D-D49F-4FE1-B31A-4638CC11C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that there is </a:t>
            </a:r>
            <a:r>
              <a:rPr lang="en-US" i="1" dirty="0"/>
              <a:t>some</a:t>
            </a:r>
            <a:r>
              <a:rPr lang="en-US" dirty="0"/>
              <a:t> machine that does not succeed by round </a:t>
            </a:r>
            <a:br>
              <a:rPr lang="en-US" dirty="0"/>
            </a:br>
            <a:r>
              <a:rPr lang="en-US" dirty="0"/>
              <a:t>T</a:t>
            </a:r>
            <a:r>
              <a:rPr lang="en-US" dirty="0">
                <a:sym typeface="Symbol" panose="05050102010706020507" pitchFamily="18" charset="2"/>
              </a:rPr>
              <a:t> = </a:t>
            </a:r>
            <a:r>
              <a:rPr lang="en-US" dirty="0" err="1">
                <a:sym typeface="Symbol" panose="05050102010706020507" pitchFamily="18" charset="2"/>
              </a:rPr>
              <a:t>en</a:t>
            </a:r>
            <a:r>
              <a:rPr lang="en-US" dirty="0">
                <a:sym typeface="Symbol" panose="05050102010706020507" pitchFamily="18" charset="2"/>
              </a:rPr>
              <a:t></a:t>
            </a:r>
            <a:r>
              <a:rPr lang="en-US" dirty="0"/>
              <a:t>?</a:t>
            </a:r>
          </a:p>
          <a:p>
            <a:pPr marL="457200" lvl="1" indent="0">
              <a:buNone/>
            </a:pP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Fail</a:t>
            </a:r>
            <a:r>
              <a:rPr lang="en-US" baseline="-25000" dirty="0" err="1">
                <a:sym typeface="Symbol" panose="05050102010706020507" pitchFamily="18" charset="2"/>
              </a:rPr>
              <a:t>i,T</a:t>
            </a:r>
            <a:r>
              <a:rPr lang="en-US" dirty="0">
                <a:sym typeface="Symbol" panose="05050102010706020507" pitchFamily="18" charset="2"/>
              </a:rPr>
              <a:t>] ≤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>
                <a:sym typeface="Symbol" panose="05050102010706020507" pitchFamily="18" charset="2"/>
              </a:rPr>
              <a:t>Fail</a:t>
            </a:r>
            <a:r>
              <a:rPr lang="en-US" baseline="-25000" dirty="0" err="1">
                <a:sym typeface="Symbol" panose="05050102010706020507" pitchFamily="18" charset="2"/>
              </a:rPr>
              <a:t>i,T</a:t>
            </a:r>
            <a:r>
              <a:rPr lang="en-US" dirty="0">
                <a:sym typeface="Symbol" panose="05050102010706020507" pitchFamily="18" charset="2"/>
              </a:rPr>
              <a:t>] = n 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>
                <a:sym typeface="Symbol" panose="05050102010706020507" pitchFamily="18" charset="2"/>
              </a:rPr>
              <a:t>Fail</a:t>
            </a:r>
            <a:r>
              <a:rPr lang="en-US" baseline="-25000" dirty="0" err="1">
                <a:sym typeface="Symbol" panose="05050102010706020507" pitchFamily="18" charset="2"/>
              </a:rPr>
              <a:t>i,T</a:t>
            </a:r>
            <a:r>
              <a:rPr lang="en-US" dirty="0">
                <a:sym typeface="Symbol" panose="05050102010706020507" pitchFamily="18" charset="2"/>
              </a:rPr>
              <a:t>] ≤ n/e</a:t>
            </a:r>
            <a:r>
              <a:rPr lang="en-US" baseline="30000" dirty="0">
                <a:sym typeface="Symbol" panose="05050102010706020507" pitchFamily="18" charset="2"/>
              </a:rPr>
              <a:t></a:t>
            </a:r>
          </a:p>
          <a:p>
            <a:pPr marL="457200" lvl="1" indent="0">
              <a:buNone/>
            </a:pPr>
            <a:r>
              <a:rPr lang="en-US" dirty="0">
                <a:sym typeface="Symbol" panose="05050102010706020507" pitchFamily="18" charset="2"/>
              </a:rPr>
              <a:t>(union bound)</a:t>
            </a:r>
          </a:p>
          <a:p>
            <a:r>
              <a:rPr lang="en-US" dirty="0">
                <a:sym typeface="Symbol" panose="05050102010706020507" pitchFamily="18" charset="2"/>
              </a:rPr>
              <a:t>I.e., except with probability n/e</a:t>
            </a:r>
            <a:r>
              <a:rPr lang="en-US" baseline="30000" dirty="0">
                <a:sym typeface="Symbol" panose="05050102010706020507" pitchFamily="18" charset="2"/>
              </a:rPr>
              <a:t>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u="sng" dirty="0">
                <a:sym typeface="Symbol" panose="05050102010706020507" pitchFamily="18" charset="2"/>
              </a:rPr>
              <a:t>all</a:t>
            </a:r>
            <a:r>
              <a:rPr lang="en-US" dirty="0">
                <a:sym typeface="Symbol" panose="05050102010706020507" pitchFamily="18" charset="2"/>
              </a:rPr>
              <a:t> machines succeed by round 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2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5C96C-9E31-4040-B8EA-44515BAA9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C345A-FE88-4430-96FC-EE317BF9D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expected number of rounds N until a given machine succeeds?</a:t>
            </a:r>
          </a:p>
          <a:p>
            <a:r>
              <a:rPr lang="en-US" dirty="0"/>
              <a:t>Let q denote the probability that the machine succeeds in any particular round</a:t>
            </a:r>
          </a:p>
          <a:p>
            <a:r>
              <a:rPr lang="en-US" dirty="0"/>
              <a:t>Exp[N]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i 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[N =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 (1 – q)</a:t>
            </a:r>
            <a:r>
              <a:rPr lang="en-US" baseline="30000" dirty="0">
                <a:sym typeface="Symbol" panose="05050102010706020507" pitchFamily="18" charset="2"/>
              </a:rPr>
              <a:t>i-1</a:t>
            </a:r>
            <a:r>
              <a:rPr lang="en-US" dirty="0">
                <a:sym typeface="Symbol" panose="05050102010706020507" pitchFamily="18" charset="2"/>
              </a:rPr>
              <a:t>  q</a:t>
            </a:r>
          </a:p>
          <a:p>
            <a:r>
              <a:rPr lang="en-US" dirty="0">
                <a:sym typeface="Symbol" panose="05050102010706020507" pitchFamily="18" charset="2"/>
              </a:rPr>
              <a:t>Exp[N] – (1 – q)  Exp[N]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(1 – q)</a:t>
            </a:r>
            <a:r>
              <a:rPr lang="en-US" baseline="30000" dirty="0">
                <a:sym typeface="Symbol" panose="05050102010706020507" pitchFamily="18" charset="2"/>
              </a:rPr>
              <a:t>i-1</a:t>
            </a:r>
            <a:r>
              <a:rPr lang="en-US" dirty="0">
                <a:sym typeface="Symbol" panose="05050102010706020507" pitchFamily="18" charset="2"/>
              </a:rPr>
              <a:t>  q = 1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 Exp[N] = 1/q</a:t>
            </a:r>
          </a:p>
        </p:txBody>
      </p:sp>
    </p:spTree>
    <p:extLst>
      <p:ext uri="{BB962C8B-B14F-4D97-AF65-F5344CB8AC3E}">
        <p14:creationId xmlns:p14="http://schemas.microsoft.com/office/powerpoint/2010/main" val="45334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A real-world application:</a:t>
            </a:r>
            <a:br>
              <a:rPr lang="en-US" sz="5400" dirty="0"/>
            </a:br>
            <a:r>
              <a:rPr lang="en-US" sz="5400" dirty="0"/>
              <a:t>COVID testing</a:t>
            </a:r>
          </a:p>
        </p:txBody>
      </p:sp>
    </p:spTree>
    <p:extLst>
      <p:ext uri="{BB962C8B-B14F-4D97-AF65-F5344CB8AC3E}">
        <p14:creationId xmlns:p14="http://schemas.microsoft.com/office/powerpoint/2010/main" val="1403694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CDD41-EE73-4799-B99F-3C616B349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6D924-88DE-4370-A9F1-B078864F4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we have N students, each probability p of being positive</a:t>
            </a:r>
          </a:p>
          <a:p>
            <a:r>
              <a:rPr lang="en-US" dirty="0"/>
              <a:t>Want to find all positive cases</a:t>
            </a:r>
          </a:p>
          <a:p>
            <a:r>
              <a:rPr lang="en-US" dirty="0"/>
              <a:t>Clearly, we can do it using N tests</a:t>
            </a:r>
          </a:p>
          <a:p>
            <a:pPr lvl="1"/>
            <a:r>
              <a:rPr lang="en-US" dirty="0"/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391029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B5AA3-6391-48A8-9A16-53FFA6F00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A4F9F-8A09-4363-AB99-C8F943E53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well-studied problem in theory under the name “combinatorial group testing”</a:t>
            </a:r>
          </a:p>
          <a:p>
            <a:r>
              <a:rPr lang="en-US" dirty="0"/>
              <a:t>Real-life constraints sometimes mean that theoretical solutions don’t apply</a:t>
            </a:r>
          </a:p>
          <a:p>
            <a:r>
              <a:rPr lang="en-US" dirty="0"/>
              <a:t>A recent paper (April, 2020) gave a simple improvement to a widely used technique</a:t>
            </a:r>
          </a:p>
        </p:txBody>
      </p:sp>
    </p:spTree>
    <p:extLst>
      <p:ext uri="{BB962C8B-B14F-4D97-AF65-F5344CB8AC3E}">
        <p14:creationId xmlns:p14="http://schemas.microsoft.com/office/powerpoint/2010/main" val="50265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80CB0-8BDC-416C-A89D-24B870F04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AD921-C64A-4660-8317-8531D7B56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in 1943</a:t>
            </a:r>
          </a:p>
          <a:p>
            <a:r>
              <a:rPr lang="en-US" dirty="0"/>
              <a:t>Randomly assign students to groups of size s</a:t>
            </a:r>
          </a:p>
          <a:p>
            <a:pPr lvl="1"/>
            <a:r>
              <a:rPr lang="en-US" dirty="0"/>
              <a:t>Assume for simplicity that s divides N</a:t>
            </a:r>
          </a:p>
          <a:p>
            <a:r>
              <a:rPr lang="en-US" dirty="0"/>
              <a:t>[Round 1:] For each group, combine samples of all students and administer one test</a:t>
            </a:r>
          </a:p>
          <a:p>
            <a:pPr lvl="1"/>
            <a:r>
              <a:rPr lang="en-US" dirty="0"/>
              <a:t>If negative, everyone in the group is negative</a:t>
            </a:r>
          </a:p>
          <a:p>
            <a:pPr lvl="1"/>
            <a:r>
              <a:rPr lang="en-US" dirty="0"/>
              <a:t>[Round 2:] If positive, test everyone in the group</a:t>
            </a:r>
          </a:p>
        </p:txBody>
      </p:sp>
    </p:spTree>
    <p:extLst>
      <p:ext uri="{BB962C8B-B14F-4D97-AF65-F5344CB8AC3E}">
        <p14:creationId xmlns:p14="http://schemas.microsoft.com/office/powerpoint/2010/main" val="261505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0F11B-BC73-4FE0-9364-847E75A87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B17D7-64C8-4A50-AD8A-2A2FDEB0C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is the expected number of tests?</a:t>
            </a:r>
          </a:p>
          <a:p>
            <a:r>
              <a:rPr lang="en-US" dirty="0"/>
              <a:t>N/s tests administered in round 1</a:t>
            </a:r>
          </a:p>
          <a:p>
            <a:r>
              <a:rPr lang="en-US" dirty="0"/>
              <a:t>Let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 be the indicator random variable that is 1 </a:t>
            </a:r>
            <a:r>
              <a:rPr lang="en-US" dirty="0" err="1"/>
              <a:t>iff</a:t>
            </a:r>
            <a:r>
              <a:rPr lang="en-US" dirty="0"/>
              <a:t> student </a:t>
            </a:r>
            <a:r>
              <a:rPr lang="en-US" dirty="0" err="1"/>
              <a:t>i</a:t>
            </a:r>
            <a:r>
              <a:rPr lang="en-US" dirty="0"/>
              <a:t> is tested in round 2</a:t>
            </a:r>
          </a:p>
          <a:p>
            <a:r>
              <a:rPr lang="en-US" dirty="0"/>
              <a:t>Two cases:</a:t>
            </a:r>
          </a:p>
          <a:p>
            <a:pPr lvl="1"/>
            <a:r>
              <a:rPr lang="en-US" dirty="0"/>
              <a:t>If student </a:t>
            </a:r>
            <a:r>
              <a:rPr lang="en-US" dirty="0" err="1"/>
              <a:t>i</a:t>
            </a:r>
            <a:r>
              <a:rPr lang="en-US" dirty="0"/>
              <a:t> is positive, they are definitely tested</a:t>
            </a:r>
          </a:p>
          <a:p>
            <a:pPr lvl="2"/>
            <a:r>
              <a:rPr lang="en-US" dirty="0"/>
              <a:t>Exp[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] = 1</a:t>
            </a:r>
          </a:p>
          <a:p>
            <a:pPr lvl="1"/>
            <a:r>
              <a:rPr lang="en-US" dirty="0"/>
              <a:t>If student </a:t>
            </a:r>
            <a:r>
              <a:rPr lang="en-US" dirty="0" err="1"/>
              <a:t>i</a:t>
            </a:r>
            <a:r>
              <a:rPr lang="en-US" dirty="0"/>
              <a:t> is negative, they are tested </a:t>
            </a:r>
            <a:r>
              <a:rPr lang="en-US" dirty="0" err="1"/>
              <a:t>iff</a:t>
            </a:r>
            <a:r>
              <a:rPr lang="en-US" dirty="0"/>
              <a:t> they are put in a group with someone who is positive</a:t>
            </a:r>
          </a:p>
          <a:p>
            <a:pPr lvl="2"/>
            <a:r>
              <a:rPr lang="en-US" dirty="0"/>
              <a:t>Exp[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] = 1 – (1 – p)</a:t>
            </a:r>
            <a:r>
              <a:rPr lang="en-US" baseline="30000" dirty="0"/>
              <a:t>s-1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3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2397C-97FD-4BA3-91F2-C0AEC5EBC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79309-6FF1-4D58-B29B-6BEFF92AC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Overall, Exp[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] = p </a:t>
            </a:r>
            <a:r>
              <a:rPr lang="en-US" dirty="0">
                <a:sym typeface="Symbol" panose="05050102010706020507" pitchFamily="18" charset="2"/>
              </a:rPr>
              <a:t> 1 + (1 – p)  (</a:t>
            </a:r>
            <a:r>
              <a:rPr lang="en-US" dirty="0"/>
              <a:t>1 – (1 – p)</a:t>
            </a:r>
            <a:r>
              <a:rPr lang="en-US" baseline="30000" dirty="0"/>
              <a:t>s-1</a:t>
            </a:r>
            <a:r>
              <a:rPr lang="en-US" dirty="0"/>
              <a:t>)</a:t>
            </a:r>
          </a:p>
          <a:p>
            <a:r>
              <a:rPr lang="en-US" dirty="0">
                <a:sym typeface="Symbol" panose="05050102010706020507" pitchFamily="18" charset="2"/>
              </a:rPr>
              <a:t>So the expected number of tests is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N/s + N  {p + (1 – p)  (</a:t>
            </a:r>
            <a:r>
              <a:rPr lang="en-US" dirty="0"/>
              <a:t>1 – (1 – p)</a:t>
            </a:r>
            <a:r>
              <a:rPr lang="en-US" baseline="30000" dirty="0"/>
              <a:t>s-1</a:t>
            </a:r>
            <a:r>
              <a:rPr lang="en-US" dirty="0"/>
              <a:t>)}</a:t>
            </a:r>
          </a:p>
          <a:p>
            <a:r>
              <a:rPr lang="en-US" dirty="0"/>
              <a:t>If we know p, we can use calculus to solve for the optimal 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91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2FE87-291D-4A64-B023-16E621701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pooling (2020)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234D-F270-4C1F-942F-3553A9409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Randomly partition students into groups of size s, </a:t>
            </a:r>
            <a:r>
              <a:rPr lang="en-US" i="1" dirty="0"/>
              <a:t>twice</a:t>
            </a:r>
            <a:endParaRPr lang="en-US" dirty="0"/>
          </a:p>
          <a:p>
            <a:r>
              <a:rPr lang="en-US" dirty="0"/>
              <a:t>[Round 1:] For each group, combine samples of all students and administer one test</a:t>
            </a:r>
          </a:p>
          <a:p>
            <a:pPr lvl="1"/>
            <a:r>
              <a:rPr lang="en-US" dirty="0"/>
              <a:t>[Round 2:] Test any student if both of the groups he/she were in tested positive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8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Contention resolution</a:t>
            </a:r>
          </a:p>
        </p:txBody>
      </p:sp>
    </p:spTree>
    <p:extLst>
      <p:ext uri="{BB962C8B-B14F-4D97-AF65-F5344CB8AC3E}">
        <p14:creationId xmlns:p14="http://schemas.microsoft.com/office/powerpoint/2010/main" val="2494843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0F11B-BC73-4FE0-9364-847E75A87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pooling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B17D7-64C8-4A50-AD8A-2A2FDEB0C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is the expected number of tests?</a:t>
            </a:r>
          </a:p>
          <a:p>
            <a:r>
              <a:rPr lang="en-US" dirty="0"/>
              <a:t>2N/s tests administered in round 1</a:t>
            </a:r>
          </a:p>
          <a:p>
            <a:r>
              <a:rPr lang="en-US" dirty="0"/>
              <a:t>Let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 be an indicator random variable that is 1 </a:t>
            </a:r>
            <a:r>
              <a:rPr lang="en-US" dirty="0" err="1"/>
              <a:t>iff</a:t>
            </a:r>
            <a:r>
              <a:rPr lang="en-US" dirty="0"/>
              <a:t> student </a:t>
            </a:r>
            <a:r>
              <a:rPr lang="en-US" dirty="0" err="1"/>
              <a:t>i</a:t>
            </a:r>
            <a:r>
              <a:rPr lang="en-US" dirty="0"/>
              <a:t> is tested in round 2</a:t>
            </a:r>
          </a:p>
          <a:p>
            <a:r>
              <a:rPr lang="en-US" dirty="0"/>
              <a:t>Two cases:</a:t>
            </a:r>
          </a:p>
          <a:p>
            <a:pPr lvl="1"/>
            <a:r>
              <a:rPr lang="en-US" dirty="0"/>
              <a:t>If student </a:t>
            </a:r>
            <a:r>
              <a:rPr lang="en-US" dirty="0" err="1"/>
              <a:t>i</a:t>
            </a:r>
            <a:r>
              <a:rPr lang="en-US" dirty="0"/>
              <a:t> is positive, they are definitely tested</a:t>
            </a:r>
          </a:p>
          <a:p>
            <a:pPr lvl="2"/>
            <a:r>
              <a:rPr lang="en-US" dirty="0"/>
              <a:t>Exp[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] = 1</a:t>
            </a:r>
          </a:p>
          <a:p>
            <a:pPr lvl="1"/>
            <a:r>
              <a:rPr lang="en-US" dirty="0"/>
              <a:t>If student </a:t>
            </a:r>
            <a:r>
              <a:rPr lang="en-US" dirty="0" err="1"/>
              <a:t>i</a:t>
            </a:r>
            <a:r>
              <a:rPr lang="en-US" dirty="0"/>
              <a:t> is negative, they are tested </a:t>
            </a:r>
            <a:r>
              <a:rPr lang="en-US" dirty="0" err="1"/>
              <a:t>iff</a:t>
            </a:r>
            <a:r>
              <a:rPr lang="en-US" dirty="0"/>
              <a:t> they are put </a:t>
            </a:r>
            <a:r>
              <a:rPr lang="en-US" i="1" dirty="0"/>
              <a:t>twice</a:t>
            </a:r>
            <a:r>
              <a:rPr lang="en-US" dirty="0"/>
              <a:t> in a group with someone who is positive</a:t>
            </a:r>
          </a:p>
          <a:p>
            <a:pPr lvl="2"/>
            <a:r>
              <a:rPr lang="en-US" dirty="0"/>
              <a:t>Exp[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] = (1 – (1 – p)</a:t>
            </a:r>
            <a:r>
              <a:rPr lang="en-US" baseline="30000" dirty="0"/>
              <a:t>s-1</a:t>
            </a:r>
            <a:r>
              <a:rPr lang="en-US" dirty="0"/>
              <a:t>)</a:t>
            </a:r>
            <a:r>
              <a:rPr lang="en-US" baseline="30000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7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2397C-97FD-4BA3-91F2-C0AEC5EBC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pooling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79309-6FF1-4D58-B29B-6BEFF92AC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Overall, Exp[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] = p </a:t>
            </a:r>
            <a:r>
              <a:rPr lang="en-US" dirty="0">
                <a:sym typeface="Symbol" panose="05050102010706020507" pitchFamily="18" charset="2"/>
              </a:rPr>
              <a:t> 1 + (1 – p)  (</a:t>
            </a:r>
            <a:r>
              <a:rPr lang="en-US" dirty="0"/>
              <a:t>1 – (1 – p)</a:t>
            </a:r>
            <a:r>
              <a:rPr lang="en-US" baseline="30000" dirty="0"/>
              <a:t>s-1</a:t>
            </a:r>
            <a:r>
              <a:rPr lang="en-US" dirty="0"/>
              <a:t>)</a:t>
            </a:r>
            <a:r>
              <a:rPr lang="en-US" baseline="30000" dirty="0"/>
              <a:t>2</a:t>
            </a:r>
            <a:endParaRPr lang="en-US" dirty="0"/>
          </a:p>
          <a:p>
            <a:r>
              <a:rPr lang="en-US" dirty="0">
                <a:sym typeface="Symbol" panose="05050102010706020507" pitchFamily="18" charset="2"/>
              </a:rPr>
              <a:t>So the expected number of tests (normalized by the number of students) is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2N/s + N  {p + (1 – p)  (</a:t>
            </a:r>
            <a:r>
              <a:rPr lang="en-US" dirty="0"/>
              <a:t>1 – (1 – p)</a:t>
            </a:r>
            <a:r>
              <a:rPr lang="en-US" baseline="30000" dirty="0"/>
              <a:t>s-1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}</a:t>
            </a:r>
          </a:p>
          <a:p>
            <a:r>
              <a:rPr lang="en-US" dirty="0"/>
              <a:t>If we know p, we can use calculus to solve for the optimal 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91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B5098-9A0F-4E94-B664-D1C4A59CC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168" y="1094362"/>
            <a:ext cx="6096000" cy="47730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53FA2D-A137-4E5C-98D6-8155EFD2D9EE}"/>
              </a:ext>
            </a:extLst>
          </p:cNvPr>
          <p:cNvSpPr txBox="1"/>
          <p:nvPr/>
        </p:nvSpPr>
        <p:spPr>
          <a:xfrm>
            <a:off x="1752600" y="6248400"/>
            <a:ext cx="569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From: Broder and Kumar, “A Note on Double Pooling Tests”</a:t>
            </a:r>
          </a:p>
        </p:txBody>
      </p:sp>
    </p:spTree>
    <p:extLst>
      <p:ext uri="{BB962C8B-B14F-4D97-AF65-F5344CB8AC3E}">
        <p14:creationId xmlns:p14="http://schemas.microsoft.com/office/powerpoint/2010/main" val="600654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Vaccine effectiveness</a:t>
            </a:r>
          </a:p>
        </p:txBody>
      </p:sp>
    </p:spTree>
    <p:extLst>
      <p:ext uri="{BB962C8B-B14F-4D97-AF65-F5344CB8AC3E}">
        <p14:creationId xmlns:p14="http://schemas.microsoft.com/office/powerpoint/2010/main" val="2348172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9A5EF-6F94-4717-A1D8-01DBE2673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Bayes’s</a:t>
            </a:r>
            <a:r>
              <a:rPr lang="en-US" dirty="0"/>
              <a:t>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EAF9C-08C6-4DD6-8FB1-98239449D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latest vaccine studies showed that</a:t>
            </a:r>
            <a:br>
              <a:rPr lang="en-US" dirty="0"/>
            </a:br>
            <a:r>
              <a:rPr lang="en-US" dirty="0" err="1"/>
              <a:t>Pr</a:t>
            </a:r>
            <a:r>
              <a:rPr lang="en-US" dirty="0"/>
              <a:t>[no vaccine administered | sick] = 0.9</a:t>
            </a:r>
          </a:p>
          <a:p>
            <a:pPr lvl="1"/>
            <a:r>
              <a:rPr lang="en-US" dirty="0"/>
              <a:t>What we care about is </a:t>
            </a:r>
            <a:br>
              <a:rPr lang="en-US" dirty="0"/>
            </a:br>
            <a:r>
              <a:rPr lang="en-US" dirty="0" err="1"/>
              <a:t>Pr</a:t>
            </a:r>
            <a:r>
              <a:rPr lang="en-US" dirty="0"/>
              <a:t>[sick | vaccine administered]</a:t>
            </a:r>
          </a:p>
          <a:p>
            <a:r>
              <a:rPr lang="en-US" dirty="0"/>
              <a:t>We can use </a:t>
            </a:r>
            <a:r>
              <a:rPr lang="en-US" dirty="0" err="1"/>
              <a:t>Bayes’s</a:t>
            </a:r>
            <a:r>
              <a:rPr lang="en-US" dirty="0"/>
              <a:t> law to compute this!</a:t>
            </a:r>
          </a:p>
          <a:p>
            <a:r>
              <a:rPr lang="en-US" dirty="0" err="1"/>
              <a:t>Pr</a:t>
            </a:r>
            <a:r>
              <a:rPr lang="en-US" dirty="0"/>
              <a:t>[sick | vaccine] </a:t>
            </a:r>
            <a:br>
              <a:rPr lang="en-US" dirty="0"/>
            </a:br>
            <a:r>
              <a:rPr lang="en-US" dirty="0"/>
              <a:t>= </a:t>
            </a:r>
            <a:r>
              <a:rPr lang="en-US" dirty="0" err="1"/>
              <a:t>Pr</a:t>
            </a:r>
            <a:r>
              <a:rPr lang="en-US" dirty="0"/>
              <a:t>[vaccine | sick] </a:t>
            </a:r>
            <a:r>
              <a:rPr lang="en-US" dirty="0" err="1"/>
              <a:t>Pr</a:t>
            </a:r>
            <a:r>
              <a:rPr lang="en-US" dirty="0"/>
              <a:t>[sick]/</a:t>
            </a:r>
            <a:r>
              <a:rPr lang="en-US" dirty="0" err="1"/>
              <a:t>Pr</a:t>
            </a:r>
            <a:r>
              <a:rPr lang="en-US" dirty="0"/>
              <a:t>[vaccine] </a:t>
            </a:r>
            <a:br>
              <a:rPr lang="en-US" dirty="0"/>
            </a:br>
            <a:r>
              <a:rPr lang="en-US" dirty="0"/>
              <a:t>= 0.1 </a:t>
            </a:r>
            <a:r>
              <a:rPr lang="en-US" dirty="0" err="1"/>
              <a:t>Pr</a:t>
            </a:r>
            <a:r>
              <a:rPr lang="en-US" dirty="0"/>
              <a:t>[sick] / 0.5 = </a:t>
            </a:r>
            <a:r>
              <a:rPr lang="en-US" dirty="0" err="1"/>
              <a:t>Pr</a:t>
            </a:r>
            <a:r>
              <a:rPr lang="en-US" dirty="0"/>
              <a:t>[sick]/5</a:t>
            </a:r>
          </a:p>
          <a:p>
            <a:r>
              <a:rPr lang="en-US" dirty="0"/>
              <a:t>I.e., taking the vaccine reduces the probability of getting sick by a factor of 5</a:t>
            </a:r>
          </a:p>
        </p:txBody>
      </p:sp>
    </p:spTree>
    <p:extLst>
      <p:ext uri="{BB962C8B-B14F-4D97-AF65-F5344CB8AC3E}">
        <p14:creationId xmlns:p14="http://schemas.microsoft.com/office/powerpoint/2010/main" val="422920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Minimum cut</a:t>
            </a:r>
          </a:p>
        </p:txBody>
      </p:sp>
    </p:spTree>
    <p:extLst>
      <p:ext uri="{BB962C8B-B14F-4D97-AF65-F5344CB8AC3E}">
        <p14:creationId xmlns:p14="http://schemas.microsoft.com/office/powerpoint/2010/main" val="2690191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58FA7-1F58-4267-9457-7F0926C77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8603F-FCDB-4A10-8784-C9D4927B0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Recall that a </a:t>
            </a:r>
            <a:r>
              <a:rPr lang="en-US" i="1" dirty="0"/>
              <a:t>cut</a:t>
            </a:r>
            <a:r>
              <a:rPr lang="en-US" dirty="0"/>
              <a:t> in a graph is a partition of its vertices into two non-empty subsets A, B</a:t>
            </a:r>
          </a:p>
          <a:p>
            <a:r>
              <a:rPr lang="en-US" dirty="0"/>
              <a:t>The </a:t>
            </a:r>
            <a:r>
              <a:rPr lang="en-US" i="1" dirty="0"/>
              <a:t>size</a:t>
            </a:r>
            <a:r>
              <a:rPr lang="en-US" dirty="0"/>
              <a:t> of a cut is the number of edges from vertices in A to vertices in B</a:t>
            </a:r>
          </a:p>
          <a:p>
            <a:pPr lvl="1"/>
            <a:r>
              <a:rPr lang="en-US" dirty="0"/>
              <a:t>I.e., the number of edges </a:t>
            </a:r>
            <a:r>
              <a:rPr lang="en-US" i="1" dirty="0"/>
              <a:t>crossing</a:t>
            </a:r>
            <a:r>
              <a:rPr lang="en-US" dirty="0"/>
              <a:t> the cut</a:t>
            </a:r>
          </a:p>
          <a:p>
            <a:r>
              <a:rPr lang="en-US" dirty="0"/>
              <a:t>Min-cut problem: Given a graph G, find a minimum cut</a:t>
            </a:r>
          </a:p>
          <a:p>
            <a:r>
              <a:rPr lang="en-US" dirty="0"/>
              <a:t>Note: previously we looked at finding a minimum s-t cut</a:t>
            </a:r>
          </a:p>
        </p:txBody>
      </p:sp>
    </p:spTree>
    <p:extLst>
      <p:ext uri="{BB962C8B-B14F-4D97-AF65-F5344CB8AC3E}">
        <p14:creationId xmlns:p14="http://schemas.microsoft.com/office/powerpoint/2010/main" val="144543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4CE8E-FDA7-447E-9AE8-0561667E7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B5769-CD35-402D-93CA-9552DE4A0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to find the (global) min-cut by finding the minimum s-t cut for some s and all t</a:t>
            </a:r>
          </a:p>
          <a:p>
            <a:pPr lvl="1"/>
            <a:r>
              <a:rPr lang="en-US" dirty="0"/>
              <a:t>…but randomized algorithms are simpler; can be more efficient</a:t>
            </a:r>
          </a:p>
          <a:p>
            <a:pPr lvl="1"/>
            <a:r>
              <a:rPr lang="en-US" dirty="0"/>
              <a:t>The algorithm we show can be optimized</a:t>
            </a:r>
          </a:p>
        </p:txBody>
      </p:sp>
    </p:spTree>
    <p:extLst>
      <p:ext uri="{BB962C8B-B14F-4D97-AF65-F5344CB8AC3E}">
        <p14:creationId xmlns:p14="http://schemas.microsoft.com/office/powerpoint/2010/main" val="33579355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BAC81-D1E8-45FB-A531-FA92F5590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Bounding the min-cut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DE4CC-32D4-4C8C-A080-EFED8CBF8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Fix a connected graph G</a:t>
            </a:r>
          </a:p>
          <a:p>
            <a:r>
              <a:rPr lang="en-US" dirty="0"/>
              <a:t>Consider putting each vertex uniformly in either A or B</a:t>
            </a:r>
          </a:p>
          <a:p>
            <a:pPr lvl="1"/>
            <a:r>
              <a:rPr lang="en-US" dirty="0"/>
              <a:t>What is the expected size S of the resulting cut?</a:t>
            </a:r>
          </a:p>
          <a:p>
            <a:r>
              <a:rPr lang="en-US" dirty="0"/>
              <a:t>Let </a:t>
            </a:r>
            <a:r>
              <a:rPr lang="en-US" dirty="0" err="1"/>
              <a:t>I</a:t>
            </a:r>
            <a:r>
              <a:rPr lang="en-US" baseline="-25000" dirty="0" err="1"/>
              <a:t>e</a:t>
            </a:r>
            <a:r>
              <a:rPr lang="en-US" dirty="0"/>
              <a:t> be an indicator random variable that is 1 if edge e is in the cut, and 0 otherwise</a:t>
            </a:r>
          </a:p>
          <a:p>
            <a:r>
              <a:rPr lang="en-US" dirty="0"/>
              <a:t>Exp[S] = Exp[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Exp[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½ = |E|/2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In particular, there must be a cut of size ≥|E|/2</a:t>
            </a:r>
          </a:p>
          <a:p>
            <a:r>
              <a:rPr lang="en-US" dirty="0">
                <a:sym typeface="Symbol" panose="05050102010706020507" pitchFamily="18" charset="2"/>
              </a:rPr>
              <a:t>Exp[S] = </a:t>
            </a:r>
            <a:r>
              <a:rPr lang="en-US" baseline="-25000" dirty="0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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[S=s] ≥ </a:t>
            </a:r>
            <a:r>
              <a:rPr lang="en-US" baseline="-25000" dirty="0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min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[S &gt; 0]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    =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min</a:t>
            </a:r>
            <a:r>
              <a:rPr lang="en-US" dirty="0">
                <a:sym typeface="Symbol" panose="05050102010706020507" pitchFamily="18" charset="2"/>
              </a:rPr>
              <a:t> (1 – 2</a:t>
            </a:r>
            <a:r>
              <a:rPr lang="en-US" baseline="30000" dirty="0">
                <a:sym typeface="Symbol" panose="05050102010706020507" pitchFamily="18" charset="2"/>
              </a:rPr>
              <a:t>-|V|+1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There must be a cut of size at most (roughly) |E|/2</a:t>
            </a:r>
          </a:p>
        </p:txBody>
      </p:sp>
    </p:spTree>
    <p:extLst>
      <p:ext uri="{BB962C8B-B14F-4D97-AF65-F5344CB8AC3E}">
        <p14:creationId xmlns:p14="http://schemas.microsoft.com/office/powerpoint/2010/main" val="59511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7BB7A-EE57-4D55-9334-3855BA49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min-cut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C75EA9-64C3-4639-A757-C4F15E6B4A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Continually pick a uniform edge in the (multi)graph and contract it, until there are two vertices left; return the resulting edges in the original graph as the cut</a:t>
                </a:r>
              </a:p>
              <a:p>
                <a:r>
                  <a:rPr lang="en-US" dirty="0"/>
                  <a:t>Theorem: this returns a min-cut with probability at least 1/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, where n is the number of vertices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C75EA9-64C3-4639-A757-C4F15E6B4A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67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91BB-2033-433D-9A72-6DCF60EF7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04F51-A400-4EA5-8407-91A5AFE75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n identical machines trying to access some resource</a:t>
            </a:r>
          </a:p>
          <a:p>
            <a:pPr lvl="1"/>
            <a:r>
              <a:rPr lang="en-US" dirty="0"/>
              <a:t>In each time step (round), each machine can attempt to access the resource or not</a:t>
            </a:r>
          </a:p>
          <a:p>
            <a:pPr lvl="1"/>
            <a:r>
              <a:rPr lang="en-US" dirty="0"/>
              <a:t>A machine succeeds in some round </a:t>
            </a:r>
            <a:r>
              <a:rPr lang="en-US" dirty="0" err="1"/>
              <a:t>iff</a:t>
            </a:r>
            <a:r>
              <a:rPr lang="en-US" dirty="0"/>
              <a:t> it is the </a:t>
            </a:r>
            <a:r>
              <a:rPr lang="en-US" i="1" dirty="0"/>
              <a:t>only one</a:t>
            </a:r>
            <a:r>
              <a:rPr lang="en-US" dirty="0"/>
              <a:t> to attempt access in that round</a:t>
            </a:r>
          </a:p>
          <a:p>
            <a:r>
              <a:rPr lang="en-US" dirty="0"/>
              <a:t>No deterministic algorithm is possible here!</a:t>
            </a:r>
          </a:p>
        </p:txBody>
      </p:sp>
    </p:spTree>
    <p:extLst>
      <p:ext uri="{BB962C8B-B14F-4D97-AF65-F5344CB8AC3E}">
        <p14:creationId xmlns:p14="http://schemas.microsoft.com/office/powerpoint/2010/main" val="139314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5B9D2-28B4-454D-9955-4A0479948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min-cut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100D6-15BD-4727-A561-A7DFE2392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Fix some min-cut C of size k; we show that C is returned with at least the claimed probability</a:t>
            </a:r>
          </a:p>
          <a:p>
            <a:r>
              <a:rPr lang="en-US" dirty="0"/>
              <a:t>C will be returned unless some edge in C is contracted</a:t>
            </a:r>
          </a:p>
          <a:p>
            <a:pPr lvl="1"/>
            <a:r>
              <a:rPr lang="en-US" dirty="0"/>
              <a:t>What is the probability that no edge in C is ever contracted?</a:t>
            </a:r>
          </a:p>
          <a:p>
            <a:r>
              <a:rPr lang="en-US" dirty="0"/>
              <a:t>Let Bad</a:t>
            </a:r>
            <a:r>
              <a:rPr lang="en-US" baseline="-25000" dirty="0"/>
              <a:t>i</a:t>
            </a:r>
            <a:r>
              <a:rPr lang="en-US" dirty="0"/>
              <a:t> be the event that an edge of C is contracted in step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/>
              <a:t>Let </a:t>
            </a:r>
            <a:r>
              <a:rPr lang="en-US" dirty="0" err="1"/>
              <a:t>Good</a:t>
            </a:r>
            <a:r>
              <a:rPr lang="en-US" baseline="-25000" dirty="0" err="1"/>
              <a:t>i</a:t>
            </a:r>
            <a:r>
              <a:rPr lang="en-US" dirty="0"/>
              <a:t> be the complement of Bad</a:t>
            </a:r>
            <a:r>
              <a:rPr lang="en-US" baseline="-25000" dirty="0"/>
              <a:t>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158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B300D-C64A-40B0-9006-513309138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min-cut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2C659-A3BF-4E42-99C0-884D99ECA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first step</a:t>
            </a:r>
          </a:p>
          <a:p>
            <a:r>
              <a:rPr lang="en-US" dirty="0"/>
              <a:t>G has at least k n/2 edges</a:t>
            </a:r>
          </a:p>
          <a:p>
            <a:pPr lvl="1"/>
            <a:r>
              <a:rPr lang="en-US" dirty="0"/>
              <a:t>Each vertex has degree at least k, or else C would not be a min-cut</a:t>
            </a:r>
          </a:p>
          <a:p>
            <a:r>
              <a:rPr lang="en-US" dirty="0" err="1"/>
              <a:t>Pr</a:t>
            </a:r>
            <a:r>
              <a:rPr lang="en-US" dirty="0"/>
              <a:t>[Bad</a:t>
            </a:r>
            <a:r>
              <a:rPr lang="en-US" baseline="-25000" dirty="0"/>
              <a:t>1</a:t>
            </a:r>
            <a:r>
              <a:rPr lang="en-US" dirty="0"/>
              <a:t>] ≤ k/(</a:t>
            </a:r>
            <a:r>
              <a:rPr lang="en-US" dirty="0" err="1"/>
              <a:t>kn</a:t>
            </a:r>
            <a:r>
              <a:rPr lang="en-US" dirty="0"/>
              <a:t>/2) = 2/n</a:t>
            </a:r>
          </a:p>
          <a:p>
            <a:r>
              <a:rPr lang="en-US" dirty="0" err="1"/>
              <a:t>Pr</a:t>
            </a:r>
            <a:r>
              <a:rPr lang="en-US" dirty="0"/>
              <a:t>[Good</a:t>
            </a:r>
            <a:r>
              <a:rPr lang="en-US" baseline="-25000" dirty="0"/>
              <a:t>1</a:t>
            </a:r>
            <a:r>
              <a:rPr lang="en-US" dirty="0"/>
              <a:t>] ≥ 1 – 2/n</a:t>
            </a:r>
          </a:p>
        </p:txBody>
      </p:sp>
    </p:spTree>
    <p:extLst>
      <p:ext uri="{BB962C8B-B14F-4D97-AF65-F5344CB8AC3E}">
        <p14:creationId xmlns:p14="http://schemas.microsoft.com/office/powerpoint/2010/main" val="234743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8F260-5DE8-44A2-8BA9-9138B471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min-cut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92302-676C-4065-9006-0ED0FA036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second step, assuming Bad</a:t>
            </a:r>
            <a:r>
              <a:rPr lang="en-US" baseline="-25000" dirty="0"/>
              <a:t>1</a:t>
            </a:r>
            <a:r>
              <a:rPr lang="en-US" dirty="0"/>
              <a:t> did not occur</a:t>
            </a:r>
          </a:p>
          <a:p>
            <a:r>
              <a:rPr lang="en-US" dirty="0"/>
              <a:t>As before, each vertex has degree at least k; now there are n-1 vertices</a:t>
            </a:r>
          </a:p>
          <a:p>
            <a:r>
              <a:rPr lang="en-US" dirty="0" err="1"/>
              <a:t>Pr</a:t>
            </a:r>
            <a:r>
              <a:rPr lang="en-US" dirty="0"/>
              <a:t>[Bad</a:t>
            </a:r>
            <a:r>
              <a:rPr lang="en-US" baseline="-25000" dirty="0"/>
              <a:t>2</a:t>
            </a:r>
            <a:r>
              <a:rPr lang="en-US" dirty="0"/>
              <a:t> | Good</a:t>
            </a:r>
            <a:r>
              <a:rPr lang="en-US" baseline="-25000" dirty="0"/>
              <a:t>1</a:t>
            </a:r>
            <a:r>
              <a:rPr lang="en-US" dirty="0"/>
              <a:t>] ≤ k/(k(n-1)/2) = 2/(n-1)</a:t>
            </a:r>
          </a:p>
          <a:p>
            <a:pPr lvl="1"/>
            <a:r>
              <a:rPr lang="en-US" dirty="0" err="1"/>
              <a:t>Pr</a:t>
            </a:r>
            <a:r>
              <a:rPr lang="en-US" dirty="0"/>
              <a:t>[Good</a:t>
            </a:r>
            <a:r>
              <a:rPr lang="en-US" baseline="-25000" dirty="0"/>
              <a:t>2</a:t>
            </a:r>
            <a:r>
              <a:rPr lang="en-US" dirty="0"/>
              <a:t> | Good</a:t>
            </a:r>
            <a:r>
              <a:rPr lang="en-US" baseline="-25000" dirty="0"/>
              <a:t>1</a:t>
            </a:r>
            <a:r>
              <a:rPr lang="en-US" dirty="0"/>
              <a:t>] ≥ 1 – 2/(n-1)</a:t>
            </a:r>
          </a:p>
          <a:p>
            <a:r>
              <a:rPr lang="en-US" sz="2800" dirty="0" err="1"/>
              <a:t>Pr</a:t>
            </a:r>
            <a:r>
              <a:rPr lang="en-US" sz="2800" dirty="0"/>
              <a:t>[Good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en-US" sz="2800" dirty="0">
                <a:sym typeface="Symbol" panose="05050102010706020507" pitchFamily="18" charset="2"/>
              </a:rPr>
              <a:t> Good</a:t>
            </a:r>
            <a:r>
              <a:rPr lang="en-US" sz="2800" baseline="-25000" dirty="0">
                <a:sym typeface="Symbol" panose="05050102010706020507" pitchFamily="18" charset="2"/>
              </a:rPr>
              <a:t>1</a:t>
            </a:r>
            <a:r>
              <a:rPr lang="en-US" sz="2800" dirty="0">
                <a:sym typeface="Symbol" panose="05050102010706020507" pitchFamily="18" charset="2"/>
              </a:rPr>
              <a:t>] =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[Good</a:t>
            </a:r>
            <a:r>
              <a:rPr lang="en-US" sz="2800" baseline="-25000" dirty="0">
                <a:sym typeface="Symbol" panose="05050102010706020507" pitchFamily="18" charset="2"/>
              </a:rPr>
              <a:t>1</a:t>
            </a:r>
            <a:r>
              <a:rPr lang="en-US" sz="2800" dirty="0">
                <a:sym typeface="Symbol" panose="05050102010706020507" pitchFamily="18" charset="2"/>
              </a:rPr>
              <a:t>] 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[Good</a:t>
            </a:r>
            <a:r>
              <a:rPr lang="en-US" sz="2800" baseline="-25000" dirty="0">
                <a:sym typeface="Symbol" panose="05050102010706020507" pitchFamily="18" charset="2"/>
              </a:rPr>
              <a:t>2</a:t>
            </a:r>
            <a:r>
              <a:rPr lang="en-US" sz="2800" dirty="0">
                <a:sym typeface="Symbol" panose="05050102010706020507" pitchFamily="18" charset="2"/>
              </a:rPr>
              <a:t> | Good</a:t>
            </a:r>
            <a:r>
              <a:rPr lang="en-US" sz="2800" baseline="-25000" dirty="0">
                <a:sym typeface="Symbol" panose="05050102010706020507" pitchFamily="18" charset="2"/>
              </a:rPr>
              <a:t>1</a:t>
            </a:r>
            <a:r>
              <a:rPr lang="en-US" sz="2800" dirty="0">
                <a:sym typeface="Symbol" panose="05050102010706020507" pitchFamily="18" charset="2"/>
              </a:rPr>
              <a:t>]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                                   </a:t>
            </a:r>
            <a:r>
              <a:rPr lang="en-US" sz="2800" dirty="0"/>
              <a:t>≥ (1 – 2/n) </a:t>
            </a:r>
            <a:r>
              <a:rPr lang="en-US" sz="2800" dirty="0">
                <a:sym typeface="Symbol" panose="05050102010706020507" pitchFamily="18" charset="2"/>
              </a:rPr>
              <a:t> (1 – 2/(n-1))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99458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39982-032B-4406-8DFB-13A7BF2BE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min-cut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AA7587-DDA6-4327-9847-A890E6BB7F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Continuing in this way, we get</a:t>
                </a:r>
                <a:br>
                  <a:rPr lang="en-US" dirty="0"/>
                </a:br>
                <a:r>
                  <a:rPr lang="en-US" dirty="0" err="1"/>
                  <a:t>Pr</a:t>
                </a:r>
                <a:r>
                  <a:rPr lang="en-US" dirty="0"/>
                  <a:t>[</a:t>
                </a:r>
                <a:r>
                  <a:rPr lang="en-US" dirty="0">
                    <a:sym typeface="Symbol" panose="05050102010706020507" pitchFamily="18" charset="2"/>
                  </a:rPr>
                  <a:t></a:t>
                </a:r>
                <a:r>
                  <a:rPr lang="en-US" baseline="-25000" dirty="0" err="1">
                    <a:sym typeface="Symbol" panose="05050102010706020507" pitchFamily="18" charset="2"/>
                  </a:rPr>
                  <a:t>i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Good</a:t>
                </a:r>
                <a:r>
                  <a:rPr lang="en-US" baseline="-25000" dirty="0" err="1">
                    <a:sym typeface="Symbol" panose="05050102010706020507" pitchFamily="18" charset="2"/>
                  </a:rPr>
                  <a:t>i</a:t>
                </a:r>
                <a:r>
                  <a:rPr lang="en-US">
                    <a:sym typeface="Symbol" panose="05050102010706020507" pitchFamily="18" charset="2"/>
                  </a:rPr>
                  <a:t>] ≥ </a:t>
                </a:r>
                <a:r>
                  <a:rPr lang="en-US" dirty="0">
                    <a:sym typeface="Symbol" panose="05050102010706020507" pitchFamily="18" charset="2"/>
                  </a:rPr>
                  <a:t>(1 – 2/n)(1 – 2/(n-1)) … (1 – 2/3)</a:t>
                </a:r>
                <a:br>
                  <a:rPr lang="en-US" dirty="0">
                    <a:sym typeface="Symbol" panose="05050102010706020507" pitchFamily="18" charset="2"/>
                  </a:rPr>
                </a:br>
                <a:r>
                  <a:rPr lang="en-US" dirty="0">
                    <a:sym typeface="Symbol" panose="05050102010706020507" pitchFamily="18" charset="2"/>
                  </a:rPr>
                  <a:t>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dirty="0"/>
                  <a:t>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br>
                  <a:rPr lang="en-US" dirty="0"/>
                </a:br>
                <a:r>
                  <a:rPr lang="en-US" dirty="0"/>
                  <a:t>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dirty="0"/>
                  <a:t> = 1/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AA7587-DDA6-4327-9847-A890E6BB7F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479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C4ABA-70C8-45E9-90C0-B3039EEC6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F98D6-7EF5-4185-A0FF-99FBB5660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in each round, each machine tries to access the resource with probability p</a:t>
            </a:r>
          </a:p>
          <a:p>
            <a:r>
              <a:rPr lang="en-US" dirty="0"/>
              <a:t>Let 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 be the event that machine </a:t>
            </a:r>
            <a:r>
              <a:rPr lang="en-US" dirty="0" err="1"/>
              <a:t>i</a:t>
            </a:r>
            <a:r>
              <a:rPr lang="en-US" dirty="0"/>
              <a:t> attempts to access the resource in round j</a:t>
            </a:r>
          </a:p>
          <a:p>
            <a:pPr lvl="1"/>
            <a:r>
              <a:rPr lang="en-US" dirty="0"/>
              <a:t>So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] = p for all </a:t>
            </a:r>
            <a:r>
              <a:rPr lang="en-US" dirty="0" err="1"/>
              <a:t>i</a:t>
            </a:r>
            <a:r>
              <a:rPr lang="en-US" dirty="0"/>
              <a:t>, j</a:t>
            </a:r>
          </a:p>
          <a:p>
            <a:pPr lvl="1"/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</a:t>
            </a:r>
            <a:r>
              <a:rPr lang="en-US" dirty="0"/>
              <a:t>= 1 – p </a:t>
            </a:r>
          </a:p>
          <a:p>
            <a:pPr lvl="1"/>
            <a:r>
              <a:rPr lang="en-US" dirty="0"/>
              <a:t>All {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} are independent</a:t>
            </a:r>
          </a:p>
        </p:txBody>
      </p:sp>
    </p:spTree>
    <p:extLst>
      <p:ext uri="{BB962C8B-B14F-4D97-AF65-F5344CB8AC3E}">
        <p14:creationId xmlns:p14="http://schemas.microsoft.com/office/powerpoint/2010/main" val="150644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40F06-3E86-4F08-86DC-277B224F8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E82FD-7605-4126-81FE-911A8643F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dirty="0" err="1"/>
              <a:t>Unique</a:t>
            </a:r>
            <a:r>
              <a:rPr lang="en-US" baseline="-25000" dirty="0" err="1"/>
              <a:t>i,j</a:t>
            </a:r>
            <a:r>
              <a:rPr lang="en-US" dirty="0"/>
              <a:t> be the event that </a:t>
            </a:r>
            <a:r>
              <a:rPr lang="en-US" i="1" dirty="0"/>
              <a:t>only</a:t>
            </a:r>
            <a:r>
              <a:rPr lang="en-US" dirty="0"/>
              <a:t> machine </a:t>
            </a:r>
            <a:r>
              <a:rPr lang="en-US" dirty="0" err="1"/>
              <a:t>i</a:t>
            </a:r>
            <a:r>
              <a:rPr lang="en-US" dirty="0"/>
              <a:t> attempts to access the resource in round j</a:t>
            </a:r>
          </a:p>
          <a:p>
            <a:r>
              <a:rPr lang="en-US" dirty="0"/>
              <a:t>What is the probability that machine </a:t>
            </a:r>
            <a:r>
              <a:rPr lang="en-US" dirty="0" err="1"/>
              <a:t>i</a:t>
            </a:r>
            <a:r>
              <a:rPr lang="en-US" dirty="0"/>
              <a:t> succeeds in round j?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Unique</a:t>
            </a:r>
            <a:r>
              <a:rPr lang="en-US" baseline="-25000" dirty="0" err="1"/>
              <a:t>i,j</a:t>
            </a:r>
            <a:r>
              <a:rPr lang="en-US" dirty="0"/>
              <a:t>] =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 (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’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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i’,j</a:t>
            </a:r>
            <a:r>
              <a:rPr lang="en-US" dirty="0">
                <a:sym typeface="Symbol" panose="05050102010706020507" pitchFamily="18" charset="2"/>
              </a:rPr>
              <a:t>)]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=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 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’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[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i’,j</a:t>
            </a:r>
            <a:r>
              <a:rPr lang="en-US" dirty="0">
                <a:sym typeface="Symbol" panose="05050102010706020507" pitchFamily="18" charset="2"/>
              </a:rPr>
              <a:t>]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= p  (1-p)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(using independence)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7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F94AF-F8FE-4F16-9268-11E55C79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208E5-1C15-46FF-B8B9-4C4EF7C84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fixed n, we can take the derivative of this expression with respect to p to find the optimal value of p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>
                <a:sym typeface="Symbol" panose="05050102010706020507" pitchFamily="18" charset="2"/>
              </a:rPr>
              <a:t> p = 1/n</a:t>
            </a:r>
          </a:p>
          <a:p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Unique</a:t>
            </a:r>
            <a:r>
              <a:rPr lang="en-US" baseline="-25000" dirty="0" err="1"/>
              <a:t>i,j</a:t>
            </a:r>
            <a:r>
              <a:rPr lang="en-US" dirty="0"/>
              <a:t>] = </a:t>
            </a:r>
            <a:r>
              <a:rPr lang="en-US" dirty="0">
                <a:sym typeface="Symbol" panose="05050102010706020507" pitchFamily="18" charset="2"/>
              </a:rPr>
              <a:t>1/n  (1 – 1/n)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r>
              <a:rPr lang="en-US" dirty="0">
                <a:sym typeface="Symbol" panose="05050102010706020507" pitchFamily="18" charset="2"/>
              </a:rPr>
              <a:t>  1/ne</a:t>
            </a:r>
          </a:p>
          <a:p>
            <a:r>
              <a:rPr lang="en-US" dirty="0">
                <a:sym typeface="Symbol" panose="05050102010706020507" pitchFamily="18" charset="2"/>
              </a:rPr>
              <a:t>Note: 1/2e ≤ (1 – 1/n)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≤ 1/e for n ≥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7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4593A-505F-4444-B54F-27B5448C8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50D9C-6E92-4EC8-B657-CC19B7537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What is the expected number of machines N that attempt to access the resource in a given round?</a:t>
            </a:r>
          </a:p>
          <a:p>
            <a:r>
              <a:rPr lang="en-US" dirty="0"/>
              <a:t>Let N</a:t>
            </a:r>
            <a:r>
              <a:rPr lang="en-US" baseline="-25000" dirty="0"/>
              <a:t>i</a:t>
            </a:r>
            <a:r>
              <a:rPr lang="en-US" dirty="0"/>
              <a:t> be the </a:t>
            </a:r>
            <a:r>
              <a:rPr lang="en-US" i="1" dirty="0"/>
              <a:t>indicator random variable</a:t>
            </a:r>
            <a:r>
              <a:rPr lang="en-US" dirty="0"/>
              <a:t> that </a:t>
            </a:r>
            <a:br>
              <a:rPr lang="en-US" dirty="0"/>
            </a:br>
            <a:r>
              <a:rPr lang="en-US" dirty="0"/>
              <a:t>is 1 </a:t>
            </a:r>
            <a:r>
              <a:rPr lang="en-US" dirty="0" err="1"/>
              <a:t>iff</a:t>
            </a:r>
            <a:r>
              <a:rPr lang="en-US" dirty="0"/>
              <a:t> machine </a:t>
            </a:r>
            <a:r>
              <a:rPr lang="en-US" dirty="0" err="1"/>
              <a:t>i</a:t>
            </a:r>
            <a:r>
              <a:rPr lang="en-US" dirty="0"/>
              <a:t> attempts to access the resource in that round</a:t>
            </a:r>
          </a:p>
          <a:p>
            <a:pPr lvl="1"/>
            <a:r>
              <a:rPr lang="en-US" dirty="0"/>
              <a:t>Note N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N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and Exp[N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p</a:t>
            </a:r>
          </a:p>
          <a:p>
            <a:r>
              <a:rPr lang="en-US" dirty="0">
                <a:sym typeface="Symbol" panose="05050102010706020507" pitchFamily="18" charset="2"/>
              </a:rPr>
              <a:t>Exp[N] = Exp[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N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Exp[N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p = np (linearity of expectation)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When p = 1/n, then Exp[N] =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32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97A99-7222-4101-8AC7-E6D6B80D0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709D4-7F9F-4025-9F42-E93021D84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What is the probability that </a:t>
            </a:r>
            <a:r>
              <a:rPr lang="en-US" i="1" dirty="0">
                <a:sym typeface="Symbol" panose="05050102010706020507" pitchFamily="18" charset="2"/>
              </a:rPr>
              <a:t>some</a:t>
            </a:r>
            <a:r>
              <a:rPr lang="en-US" dirty="0">
                <a:sym typeface="Symbol" panose="05050102010706020507" pitchFamily="18" charset="2"/>
              </a:rPr>
              <a:t> machine succeeds in round j?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[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Unique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Unique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= n  p  (1 – p)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r>
              <a:rPr lang="en-US" dirty="0">
                <a:sym typeface="Symbol" panose="05050102010706020507" pitchFamily="18" charset="2"/>
              </a:rPr>
              <a:t>  1/e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(since mutually exclusive)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0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97A99-7222-4101-8AC7-E6D6B80D0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709D4-7F9F-4025-9F42-E93021D84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is the probability that machine </a:t>
            </a:r>
            <a:r>
              <a:rPr lang="en-US" dirty="0" err="1"/>
              <a:t>i</a:t>
            </a:r>
            <a:r>
              <a:rPr lang="en-US" dirty="0"/>
              <a:t> succeeds by round T?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Succ</a:t>
            </a:r>
            <a:r>
              <a:rPr lang="en-US" sz="2800" baseline="-25000" dirty="0" err="1">
                <a:sym typeface="Symbol" panose="05050102010706020507" pitchFamily="18" charset="2"/>
              </a:rPr>
              <a:t>i,T</a:t>
            </a:r>
            <a:r>
              <a:rPr lang="en-US" sz="2800" dirty="0">
                <a:sym typeface="Symbol" panose="05050102010706020507" pitchFamily="18" charset="2"/>
              </a:rPr>
              <a:t>] =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[</a:t>
            </a:r>
            <a:r>
              <a:rPr lang="en-US" baseline="30000" dirty="0" err="1">
                <a:sym typeface="Symbol" panose="05050102010706020507" pitchFamily="18" charset="2"/>
              </a:rPr>
              <a:t>T</a:t>
            </a:r>
            <a:r>
              <a:rPr lang="en-US" sz="2800" baseline="-25000" dirty="0" err="1">
                <a:sym typeface="Symbol" panose="05050102010706020507" pitchFamily="18" charset="2"/>
              </a:rPr>
              <a:t>j</a:t>
            </a:r>
            <a:r>
              <a:rPr lang="en-US" sz="2800" baseline="-25000" dirty="0">
                <a:sym typeface="Symbol" panose="05050102010706020507" pitchFamily="18" charset="2"/>
              </a:rPr>
              <a:t>=1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                  = 1 – </a:t>
            </a:r>
            <a:r>
              <a:rPr lang="en-US" sz="2800" dirty="0" err="1"/>
              <a:t>Pr</a:t>
            </a:r>
            <a:r>
              <a:rPr lang="en-US" sz="2800" dirty="0"/>
              <a:t>[</a:t>
            </a:r>
            <a:r>
              <a:rPr lang="en-US" sz="2800" dirty="0">
                <a:sym typeface="Symbol" panose="05050102010706020507" pitchFamily="18" charset="2"/>
              </a:rPr>
              <a:t> 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                  = 1 – 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[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                  = 1 –  (1 –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])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                  = 1 – (1 –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])</a:t>
            </a:r>
            <a:r>
              <a:rPr lang="en-US" baseline="30000" dirty="0">
                <a:sym typeface="Symbol" panose="05050102010706020507" pitchFamily="18" charset="2"/>
              </a:rPr>
              <a:t>T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({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} independent, but not mutually exclusive!)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18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54569</TotalTime>
  <Words>2038</Words>
  <Application>Microsoft Office PowerPoint</Application>
  <PresentationFormat>On-screen Show (4:3)</PresentationFormat>
  <Paragraphs>147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Cambria Math</vt:lpstr>
      <vt:lpstr>Symbol</vt:lpstr>
      <vt:lpstr>Office Theme</vt:lpstr>
      <vt:lpstr>Algorithms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A real-world application: COVID testing</vt:lpstr>
      <vt:lpstr>COVID testing</vt:lpstr>
      <vt:lpstr>Remark</vt:lpstr>
      <vt:lpstr>Pooling</vt:lpstr>
      <vt:lpstr>Pooling</vt:lpstr>
      <vt:lpstr>Pooling</vt:lpstr>
      <vt:lpstr>Double pooling (2020)</vt:lpstr>
      <vt:lpstr>Double pooling</vt:lpstr>
      <vt:lpstr>Double pooling</vt:lpstr>
      <vt:lpstr>PowerPoint Presentation</vt:lpstr>
      <vt:lpstr>Vaccine effectiveness</vt:lpstr>
      <vt:lpstr>Using Bayes’s law</vt:lpstr>
      <vt:lpstr>Minimum cut</vt:lpstr>
      <vt:lpstr>Minimum cut</vt:lpstr>
      <vt:lpstr>Minimum cut</vt:lpstr>
      <vt:lpstr>Bounding the min-cut size</vt:lpstr>
      <vt:lpstr>Finding a min-cut</vt:lpstr>
      <vt:lpstr>Finding a min-cut</vt:lpstr>
      <vt:lpstr>Finding a min-cut</vt:lpstr>
      <vt:lpstr>Finding a min-cut</vt:lpstr>
      <vt:lpstr>Finding a min-cut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2815</cp:revision>
  <dcterms:created xsi:type="dcterms:W3CDTF">2014-06-02T02:25:30Z</dcterms:created>
  <dcterms:modified xsi:type="dcterms:W3CDTF">2020-12-01T15:30:38Z</dcterms:modified>
</cp:coreProperties>
</file>