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71" r:id="rId2"/>
    <p:sldId id="774" r:id="rId3"/>
    <p:sldId id="825" r:id="rId4"/>
    <p:sldId id="775" r:id="rId5"/>
    <p:sldId id="776" r:id="rId6"/>
    <p:sldId id="777" r:id="rId7"/>
    <p:sldId id="778" r:id="rId8"/>
    <p:sldId id="779" r:id="rId9"/>
    <p:sldId id="780" r:id="rId10"/>
    <p:sldId id="781" r:id="rId11"/>
    <p:sldId id="782" r:id="rId12"/>
    <p:sldId id="783" r:id="rId13"/>
    <p:sldId id="785" r:id="rId14"/>
    <p:sldId id="784" r:id="rId15"/>
    <p:sldId id="786" r:id="rId16"/>
    <p:sldId id="788" r:id="rId17"/>
    <p:sldId id="787" r:id="rId18"/>
    <p:sldId id="789" r:id="rId19"/>
    <p:sldId id="79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9" autoAdjust="0"/>
    <p:restoredTop sz="94660"/>
  </p:normalViewPr>
  <p:slideViewPr>
    <p:cSldViewPr>
      <p:cViewPr varScale="1">
        <p:scale>
          <a:sx n="78" d="100"/>
          <a:sy n="78" d="100"/>
        </p:scale>
        <p:origin x="23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26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3D2E-F016-4DCF-80C6-ACB9093C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DBF1-79B0-468E-8483-F79295C36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Alternate approach (more formal; applies to original algorithm)</a:t>
            </a:r>
          </a:p>
          <a:p>
            <a:r>
              <a:rPr lang="en-US" dirty="0"/>
              <a:t>Let 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 be the elements of A in sorted order</a:t>
            </a:r>
          </a:p>
          <a:p>
            <a:r>
              <a:rPr lang="en-US" dirty="0"/>
              <a:t>Let </a:t>
            </a:r>
            <a:r>
              <a:rPr lang="en-US" dirty="0" err="1"/>
              <a:t>X</a:t>
            </a:r>
            <a:r>
              <a:rPr lang="en-US" baseline="-25000" dirty="0" err="1"/>
              <a:t>i,j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a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are compared</a:t>
            </a:r>
          </a:p>
          <a:p>
            <a:r>
              <a:rPr lang="en-US" dirty="0"/>
              <a:t>Work of quicksort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&lt;j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So the expected work of quicksort is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&lt;j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 = 1]</a:t>
            </a:r>
          </a:p>
        </p:txBody>
      </p:sp>
    </p:spTree>
    <p:extLst>
      <p:ext uri="{BB962C8B-B14F-4D97-AF65-F5344CB8AC3E}">
        <p14:creationId xmlns:p14="http://schemas.microsoft.com/office/powerpoint/2010/main" val="362201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01E7E-8FDA-4036-A6AA-DFDD3C38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55424-1E79-4DAB-A6B5-0510E4E5C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a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are compared only if the first pivot chosen in the range a</a:t>
            </a:r>
            <a:r>
              <a:rPr lang="en-US" baseline="-25000" dirty="0"/>
              <a:t>i</a:t>
            </a:r>
            <a:r>
              <a:rPr lang="en-US" dirty="0"/>
              <a:t>, …,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is a</a:t>
            </a:r>
            <a:r>
              <a:rPr lang="en-US" baseline="-25000" dirty="0"/>
              <a:t>i</a:t>
            </a:r>
            <a:r>
              <a:rPr lang="en-US" dirty="0"/>
              <a:t> or 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So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X</a:t>
            </a:r>
            <a:r>
              <a:rPr lang="en-US" baseline="-25000" dirty="0" err="1"/>
              <a:t>i,j</a:t>
            </a:r>
            <a:r>
              <a:rPr lang="en-US" dirty="0"/>
              <a:t> = 1] = 2/(j – </a:t>
            </a:r>
            <a:r>
              <a:rPr lang="en-US" dirty="0" err="1"/>
              <a:t>i</a:t>
            </a:r>
            <a:r>
              <a:rPr lang="en-US" dirty="0"/>
              <a:t> + 1)</a:t>
            </a:r>
          </a:p>
          <a:p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&lt;j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 = 1]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</a:t>
            </a:r>
            <a:r>
              <a:rPr lang="en-US" baseline="-25000" dirty="0">
                <a:sym typeface="Symbol" panose="05050102010706020507" pitchFamily="18" charset="2"/>
              </a:rPr>
              <a:t>j&gt;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2/(j –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+ 1)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&lt;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</a:t>
            </a:r>
            <a:r>
              <a:rPr lang="en-US" baseline="-25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2/k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O(log n)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= O(n log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46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A3315-65EF-48DB-B068-0020B03D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EC7B2-8B12-4BB5-9B37-3C14ABF44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Besides analyzing the expected running time, it is also possible to show that quicksort has good running time with high probability </a:t>
            </a:r>
          </a:p>
        </p:txBody>
      </p:sp>
    </p:spTree>
    <p:extLst>
      <p:ext uri="{BB962C8B-B14F-4D97-AF65-F5344CB8AC3E}">
        <p14:creationId xmlns:p14="http://schemas.microsoft.com/office/powerpoint/2010/main" val="224793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Hash tables/</a:t>
            </a:r>
            <a:br>
              <a:rPr lang="en-US" sz="5400" dirty="0"/>
            </a:br>
            <a:r>
              <a:rPr lang="en-US" sz="5400" dirty="0"/>
              <a:t>load balancing</a:t>
            </a:r>
          </a:p>
        </p:txBody>
      </p:sp>
    </p:spTree>
    <p:extLst>
      <p:ext uri="{BB962C8B-B14F-4D97-AF65-F5344CB8AC3E}">
        <p14:creationId xmlns:p14="http://schemas.microsoft.com/office/powerpoint/2010/main" val="3025766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9E9CD-1AB1-4BAF-9867-FD836343C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5D5D-07C0-4B93-8189-080FFB2DF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Want to maintain a set S = {x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} </a:t>
            </a:r>
            <a:r>
              <a:rPr lang="en-US" dirty="0">
                <a:sym typeface="Symbol" panose="05050102010706020507" pitchFamily="18" charset="2"/>
              </a:rPr>
              <a:t> U of size m = |S| using space &lt;&lt; |U|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Support the following operations: insert, lookup</a:t>
            </a:r>
          </a:p>
          <a:p>
            <a:r>
              <a:rPr lang="en-US" dirty="0">
                <a:sym typeface="Symbol" panose="05050102010706020507" pitchFamily="18" charset="2"/>
              </a:rPr>
              <a:t>Idea: use an array of n linked lists, where an item x  S is stored at position H(x) for some </a:t>
            </a:r>
            <a:r>
              <a:rPr lang="en-US" i="1" dirty="0">
                <a:sym typeface="Symbol" panose="05050102010706020507" pitchFamily="18" charset="2"/>
              </a:rPr>
              <a:t>hash function </a:t>
            </a:r>
            <a:r>
              <a:rPr lang="en-US" dirty="0">
                <a:sym typeface="Symbol" panose="05050102010706020507" pitchFamily="18" charset="2"/>
              </a:rPr>
              <a:t>H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Insert/lookup involve computing H and traversing  a linked list</a:t>
            </a:r>
          </a:p>
          <a:p>
            <a:r>
              <a:rPr lang="en-US" dirty="0">
                <a:sym typeface="Symbol" panose="05050102010706020507" pitchFamily="18" charset="2"/>
              </a:rPr>
              <a:t>Want to bound the maximum length of any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53D7B-757D-453D-AB2C-751E777C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A143A-234F-4907-A496-374698306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will model H as a truly random function</a:t>
            </a:r>
          </a:p>
          <a:p>
            <a:pPr lvl="1"/>
            <a:r>
              <a:rPr lang="en-US" dirty="0"/>
              <a:t>Note: this is </a:t>
            </a:r>
            <a:r>
              <a:rPr lang="en-US" i="1" dirty="0"/>
              <a:t>not</a:t>
            </a:r>
            <a:r>
              <a:rPr lang="en-US" dirty="0"/>
              <a:t> correct; it is just a (heuristic) approximation</a:t>
            </a:r>
          </a:p>
          <a:p>
            <a:pPr lvl="1"/>
            <a:r>
              <a:rPr lang="en-US" dirty="0"/>
              <a:t>Can analyze specific hash function families, but this is outside our scope</a:t>
            </a:r>
          </a:p>
          <a:p>
            <a:r>
              <a:rPr lang="en-US" dirty="0"/>
              <a:t>A </a:t>
            </a:r>
            <a:r>
              <a:rPr lang="en-US" i="1" dirty="0"/>
              <a:t>collision</a:t>
            </a:r>
            <a:r>
              <a:rPr lang="en-US" dirty="0"/>
              <a:t> is distinct x, x’ with H(x) = H(x’)</a:t>
            </a:r>
          </a:p>
          <a:p>
            <a:r>
              <a:rPr lang="en-US" dirty="0"/>
              <a:t>What is the probability that x and x’ collide?</a:t>
            </a:r>
          </a:p>
          <a:p>
            <a:r>
              <a:rPr lang="en-US" dirty="0"/>
              <a:t>What is the expected number of collisions?</a:t>
            </a:r>
          </a:p>
          <a:p>
            <a:r>
              <a:rPr lang="en-US" dirty="0"/>
              <a:t>What is the expected number of elements that get mapped to position </a:t>
            </a:r>
            <a:r>
              <a:rPr lang="en-US" dirty="0" err="1"/>
              <a:t>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5622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A8F1D-62FC-46B2-9EB9-7C12E0038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CC441-294D-45DF-B39E-C342FB992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problem: map m jobs to n processors by assigning each job to a uniform processor</a:t>
            </a:r>
          </a:p>
          <a:p>
            <a:pPr lvl="1"/>
            <a:r>
              <a:rPr lang="en-US" dirty="0"/>
              <a:t>Note: here the assignments </a:t>
            </a:r>
            <a:r>
              <a:rPr lang="en-US" u="sng" dirty="0"/>
              <a:t>can</a:t>
            </a:r>
            <a:r>
              <a:rPr lang="en-US" dirty="0"/>
              <a:t> be truly uniform</a:t>
            </a:r>
          </a:p>
          <a:p>
            <a:r>
              <a:rPr lang="en-US" dirty="0"/>
              <a:t>Interested in the maximum </a:t>
            </a:r>
            <a:r>
              <a:rPr lang="en-US" i="1" dirty="0"/>
              <a:t>load</a:t>
            </a:r>
            <a:r>
              <a:rPr lang="en-US" dirty="0"/>
              <a:t> on any processor</a:t>
            </a:r>
          </a:p>
        </p:txBody>
      </p:sp>
    </p:spTree>
    <p:extLst>
      <p:ext uri="{BB962C8B-B14F-4D97-AF65-F5344CB8AC3E}">
        <p14:creationId xmlns:p14="http://schemas.microsoft.com/office/powerpoint/2010/main" val="4123641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36F3C-1873-4C57-AF0C-337CF4490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96D34-D0E0-4F14-A479-B47DF6032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Y</a:t>
            </a:r>
            <a:r>
              <a:rPr lang="en-US" baseline="-25000" dirty="0"/>
              <a:t>i</a:t>
            </a:r>
            <a:r>
              <a:rPr lang="en-US" dirty="0"/>
              <a:t> be the number of elements mapped to position/processor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r>
              <a:rPr lang="en-US" dirty="0"/>
              <a:t>Exp[Y</a:t>
            </a:r>
            <a:r>
              <a:rPr lang="en-US" baseline="-25000" dirty="0"/>
              <a:t>i</a:t>
            </a:r>
            <a:r>
              <a:rPr lang="en-US" dirty="0"/>
              <a:t>] = m/n</a:t>
            </a:r>
          </a:p>
          <a:p>
            <a:r>
              <a:rPr lang="en-US" dirty="0"/>
              <a:t>What is </a:t>
            </a:r>
            <a:r>
              <a:rPr lang="en-US" dirty="0" err="1"/>
              <a:t>Pr</a:t>
            </a:r>
            <a:r>
              <a:rPr lang="en-US" dirty="0"/>
              <a:t>[Y</a:t>
            </a:r>
            <a:r>
              <a:rPr lang="en-US" baseline="-25000" dirty="0"/>
              <a:t>i</a:t>
            </a:r>
            <a:r>
              <a:rPr lang="en-US" dirty="0"/>
              <a:t> ≥ c]?</a:t>
            </a:r>
          </a:p>
          <a:p>
            <a:r>
              <a:rPr lang="en-US" dirty="0"/>
              <a:t>Recall Markov’s inequality: </a:t>
            </a:r>
            <a:r>
              <a:rPr lang="en-US" dirty="0" err="1"/>
              <a:t>Pr</a:t>
            </a:r>
            <a:r>
              <a:rPr lang="en-US" dirty="0"/>
              <a:t>[X ≥ t] ≤ Exp[X]/t</a:t>
            </a:r>
          </a:p>
          <a:p>
            <a:r>
              <a:rPr lang="en-US" dirty="0"/>
              <a:t>So </a:t>
            </a:r>
            <a:r>
              <a:rPr lang="en-US" dirty="0" err="1"/>
              <a:t>Pr</a:t>
            </a:r>
            <a:r>
              <a:rPr lang="en-US" dirty="0"/>
              <a:t>[Y</a:t>
            </a:r>
            <a:r>
              <a:rPr lang="en-US" baseline="-25000" dirty="0"/>
              <a:t>i</a:t>
            </a:r>
            <a:r>
              <a:rPr lang="en-US" dirty="0"/>
              <a:t> ≥ c] ≤ m/</a:t>
            </a:r>
            <a:r>
              <a:rPr lang="en-US" dirty="0" err="1"/>
              <a:t>cn</a:t>
            </a:r>
            <a:endParaRPr lang="en-US" dirty="0"/>
          </a:p>
          <a:p>
            <a:pPr lvl="1"/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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: Y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≥ c] ≤ m/c</a:t>
            </a:r>
          </a:p>
          <a:p>
            <a:r>
              <a:rPr lang="en-US" dirty="0"/>
              <a:t>This bound is not very useful!</a:t>
            </a:r>
          </a:p>
        </p:txBody>
      </p:sp>
    </p:spTree>
    <p:extLst>
      <p:ext uri="{BB962C8B-B14F-4D97-AF65-F5344CB8AC3E}">
        <p14:creationId xmlns:p14="http://schemas.microsoft.com/office/powerpoint/2010/main" val="152913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7A20-C453-4791-9757-39086A78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Chernoff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2266-A926-49D1-BC9D-6547E503E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 be </a:t>
            </a:r>
            <a:r>
              <a:rPr lang="en-US" i="1" dirty="0"/>
              <a:t>independent</a:t>
            </a:r>
            <a:r>
              <a:rPr lang="en-US" dirty="0"/>
              <a:t>, 0/1 random variables</a:t>
            </a:r>
          </a:p>
          <a:p>
            <a:pPr lvl="1"/>
            <a:r>
              <a:rPr lang="en-US" dirty="0"/>
              <a:t>Assume for simplicity that </a:t>
            </a:r>
            <a:r>
              <a:rPr lang="en-US" dirty="0" err="1"/>
              <a:t>Pr</a:t>
            </a:r>
            <a:r>
              <a:rPr lang="en-US" dirty="0"/>
              <a:t>[X</a:t>
            </a:r>
            <a:r>
              <a:rPr lang="en-US" baseline="-25000" dirty="0"/>
              <a:t>i</a:t>
            </a:r>
            <a:r>
              <a:rPr lang="en-US" dirty="0"/>
              <a:t> = 1] = p for all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Let X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X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So  = Exp[X] = p  m</a:t>
            </a:r>
          </a:p>
          <a:p>
            <a:r>
              <a:rPr lang="en-US" dirty="0">
                <a:sym typeface="Symbol" panose="05050102010706020507" pitchFamily="18" charset="2"/>
              </a:rPr>
              <a:t>Chernoff bound: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[X &gt; (1+)] &lt; [e</a:t>
            </a:r>
            <a:r>
              <a:rPr lang="en-US" baseline="30000" dirty="0">
                <a:sym typeface="Symbol" panose="05050102010706020507" pitchFamily="18" charset="2"/>
              </a:rPr>
              <a:t></a:t>
            </a:r>
            <a:r>
              <a:rPr lang="en-US" dirty="0">
                <a:sym typeface="Symbol" panose="05050102010706020507" pitchFamily="18" charset="2"/>
              </a:rPr>
              <a:t>/(1+)</a:t>
            </a:r>
            <a:r>
              <a:rPr lang="en-US" baseline="30000" dirty="0">
                <a:sym typeface="Symbol" panose="05050102010706020507" pitchFamily="18" charset="2"/>
              </a:rPr>
              <a:t>(1+)</a:t>
            </a:r>
            <a:r>
              <a:rPr lang="en-US" dirty="0">
                <a:sym typeface="Symbol" panose="05050102010706020507" pitchFamily="18" charset="2"/>
              </a:rPr>
              <a:t>]</a:t>
            </a:r>
            <a:r>
              <a:rPr lang="en-US" baseline="30000" dirty="0">
                <a:sym typeface="Symbol" panose="05050102010706020507" pitchFamily="18" charset="2"/>
              </a:rPr>
              <a:t>pm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[X &lt; (1 – )] &lt; e</a:t>
            </a:r>
            <a:r>
              <a:rPr lang="en-US" baseline="30000" dirty="0">
                <a:sym typeface="Symbol" panose="05050102010706020507" pitchFamily="18" charset="2"/>
              </a:rPr>
              <a:t>-pm</a:t>
            </a:r>
            <a:r>
              <a:rPr lang="en-US" sz="2400" baseline="60000" dirty="0">
                <a:sym typeface="Symbol" panose="05050102010706020507" pitchFamily="18" charset="2"/>
              </a:rPr>
              <a:t>2</a:t>
            </a:r>
            <a:r>
              <a:rPr lang="en-US" baseline="30000" dirty="0">
                <a:sym typeface="Symbol" panose="05050102010706020507" pitchFamily="18" charset="2"/>
              </a:rPr>
              <a:t>/2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I.e., with high probability, X is close to its mean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Probability of deviating decays exponentially in m</a:t>
            </a:r>
          </a:p>
        </p:txBody>
      </p:sp>
    </p:spTree>
    <p:extLst>
      <p:ext uri="{BB962C8B-B14F-4D97-AF65-F5344CB8AC3E}">
        <p14:creationId xmlns:p14="http://schemas.microsoft.com/office/powerpoint/2010/main" val="33133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EAAF8-BA87-4F89-93A9-668A6EED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7DE51-BABB-48ED-8DEB-F2317A82B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Y</a:t>
            </a:r>
            <a:r>
              <a:rPr lang="en-US" baseline="-25000" dirty="0"/>
              <a:t>i</a:t>
            </a:r>
            <a:r>
              <a:rPr lang="en-US" dirty="0"/>
              <a:t> be the number of elements mapped to position/processor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r>
              <a:rPr lang="en-US" dirty="0"/>
              <a:t>Let </a:t>
            </a:r>
            <a:r>
              <a:rPr lang="en-US" dirty="0" err="1"/>
              <a:t>X</a:t>
            </a:r>
            <a:r>
              <a:rPr lang="en-US" baseline="-25000" dirty="0" err="1"/>
              <a:t>i,j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dirty="0"/>
              <a:t> is mapped to position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So Y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= 1/n</a:t>
            </a:r>
          </a:p>
          <a:p>
            <a:r>
              <a:rPr lang="en-US" dirty="0">
                <a:sym typeface="Symbol" panose="05050102010706020507" pitchFamily="18" charset="2"/>
              </a:rPr>
              <a:t>If m=n, Chernoff bound gives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[Y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&gt; c] &lt; (e/c)</a:t>
            </a:r>
            <a:r>
              <a:rPr lang="en-US" baseline="30000" dirty="0">
                <a:sym typeface="Symbol" panose="05050102010706020507" pitchFamily="18" charset="2"/>
              </a:rPr>
              <a:t>c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Setting c = O(log n/log </a:t>
            </a:r>
            <a:r>
              <a:rPr lang="en-US" dirty="0" err="1">
                <a:sym typeface="Symbol" panose="05050102010706020507" pitchFamily="18" charset="2"/>
              </a:rPr>
              <a:t>log</a:t>
            </a:r>
            <a:r>
              <a:rPr lang="en-US" dirty="0">
                <a:sym typeface="Symbol" panose="05050102010706020507" pitchFamily="18" charset="2"/>
              </a:rPr>
              <a:t> n) gives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[Y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&gt; c] &lt; 1/n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, and so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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: Y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&gt;</a:t>
            </a:r>
            <a:r>
              <a:rPr lang="en-US" dirty="0"/>
              <a:t> c] &lt; 1/n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0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Quicksort</a:t>
            </a:r>
          </a:p>
        </p:txBody>
      </p:sp>
    </p:spTree>
    <p:extLst>
      <p:ext uri="{BB962C8B-B14F-4D97-AF65-F5344CB8AC3E}">
        <p14:creationId xmlns:p14="http://schemas.microsoft.com/office/powerpoint/2010/main" val="261759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D8AC0-E92D-4D00-ABA0-2CBC4A33B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DA7B9-6E54-41AD-97FC-484BDB5BA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now, we were (mostly) looking at randomized algorithms that have some fixed running time, but fail with some probability</a:t>
            </a:r>
          </a:p>
          <a:p>
            <a:pPr lvl="1"/>
            <a:r>
              <a:rPr lang="en-US" dirty="0"/>
              <a:t>We were interested in the failure probability</a:t>
            </a:r>
          </a:p>
          <a:p>
            <a:r>
              <a:rPr lang="en-US" dirty="0"/>
              <a:t>Here we look at a randomized algorithm that always succeeds, but whose running time varies</a:t>
            </a:r>
          </a:p>
          <a:p>
            <a:pPr lvl="1"/>
            <a:r>
              <a:rPr lang="en-US" dirty="0"/>
              <a:t>We are interested in the expected running time</a:t>
            </a:r>
          </a:p>
        </p:txBody>
      </p:sp>
    </p:spTree>
    <p:extLst>
      <p:ext uri="{BB962C8B-B14F-4D97-AF65-F5344CB8AC3E}">
        <p14:creationId xmlns:p14="http://schemas.microsoft.com/office/powerpoint/2010/main" val="125094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17A9E-4513-4235-96CA-024B481D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85EC2-5242-4CCB-85F4-420035F5D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quick, </a:t>
            </a:r>
            <a:r>
              <a:rPr lang="en-US" i="1" dirty="0"/>
              <a:t>randomized</a:t>
            </a:r>
            <a:r>
              <a:rPr lang="en-US" dirty="0"/>
              <a:t> sorting algorithm</a:t>
            </a:r>
          </a:p>
          <a:p>
            <a:r>
              <a:rPr lang="en-US" dirty="0"/>
              <a:t>The algorithm has a O(n</a:t>
            </a:r>
            <a:r>
              <a:rPr lang="en-US" baseline="30000" dirty="0"/>
              <a:t>2</a:t>
            </a:r>
            <a:r>
              <a:rPr lang="en-US" dirty="0"/>
              <a:t>) worst-case running time, but O(n log n) expected running time</a:t>
            </a:r>
          </a:p>
        </p:txBody>
      </p:sp>
    </p:spTree>
    <p:extLst>
      <p:ext uri="{BB962C8B-B14F-4D97-AF65-F5344CB8AC3E}">
        <p14:creationId xmlns:p14="http://schemas.microsoft.com/office/powerpoint/2010/main" val="3090230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0AAD-0A8E-4914-A527-F24370758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17ED6-3C25-4351-8716-083AF781E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Quicksort(A)</a:t>
            </a:r>
            <a:br>
              <a:rPr lang="en-US" dirty="0"/>
            </a:br>
            <a:r>
              <a:rPr lang="en-US" dirty="0"/>
              <a:t>   If |A| &lt; 4 then sort A directly</a:t>
            </a:r>
            <a:br>
              <a:rPr lang="en-US" dirty="0"/>
            </a:br>
            <a:r>
              <a:rPr lang="en-US" dirty="0"/>
              <a:t>   Else</a:t>
            </a:r>
            <a:br>
              <a:rPr lang="en-US" dirty="0"/>
            </a:br>
            <a:r>
              <a:rPr lang="en-US" dirty="0"/>
              <a:t>      Choose a uniform element </a:t>
            </a:r>
            <a:r>
              <a:rPr lang="en-US" i="1" dirty="0"/>
              <a:t>a</a:t>
            </a:r>
            <a:r>
              <a:rPr lang="en-US" dirty="0"/>
              <a:t> of A</a:t>
            </a:r>
            <a:br>
              <a:rPr lang="en-US" dirty="0"/>
            </a:br>
            <a:r>
              <a:rPr lang="en-US" dirty="0"/>
              <a:t>      A</a:t>
            </a:r>
            <a:r>
              <a:rPr lang="en-US" baseline="-25000" dirty="0"/>
              <a:t>1</a:t>
            </a:r>
            <a:r>
              <a:rPr lang="en-US" dirty="0"/>
              <a:t> = elements of A smaller than </a:t>
            </a:r>
            <a:r>
              <a:rPr lang="en-US" i="1" dirty="0"/>
              <a:t>a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      A</a:t>
            </a:r>
            <a:r>
              <a:rPr lang="en-US" baseline="-25000" dirty="0"/>
              <a:t>2</a:t>
            </a:r>
            <a:r>
              <a:rPr lang="en-US" dirty="0"/>
              <a:t> = elements of A larger than </a:t>
            </a:r>
            <a:r>
              <a:rPr lang="en-US" i="1" dirty="0"/>
              <a:t>a</a:t>
            </a:r>
            <a:br>
              <a:rPr lang="en-US" dirty="0"/>
            </a:br>
            <a:r>
              <a:rPr lang="en-US" dirty="0"/>
              <a:t>      A’</a:t>
            </a:r>
            <a:r>
              <a:rPr lang="en-US" baseline="-25000" dirty="0"/>
              <a:t>1</a:t>
            </a:r>
            <a:r>
              <a:rPr lang="en-US" dirty="0"/>
              <a:t> = Quicksort(A</a:t>
            </a:r>
            <a:r>
              <a:rPr lang="en-US" baseline="-25000" dirty="0"/>
              <a:t>1</a:t>
            </a:r>
            <a:r>
              <a:rPr lang="en-US" dirty="0"/>
              <a:t>), A’</a:t>
            </a:r>
            <a:r>
              <a:rPr lang="en-US" baseline="-25000" dirty="0"/>
              <a:t>2</a:t>
            </a:r>
            <a:r>
              <a:rPr lang="en-US" dirty="0"/>
              <a:t> = Quicksort(A</a:t>
            </a:r>
            <a:r>
              <a:rPr lang="en-US" baseline="-25000" dirty="0"/>
              <a:t>2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output A’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, A’</a:t>
            </a:r>
            <a:r>
              <a:rPr lang="en-US" baseline="-25000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03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9D374-DE93-4DEC-AF78-DAFF86716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6D71D-C43A-4BA4-A328-2E0EEC143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</a:t>
            </a:r>
            <a:r>
              <a:rPr lang="en-US" i="1" dirty="0"/>
              <a:t>a</a:t>
            </a:r>
            <a:r>
              <a:rPr lang="en-US" dirty="0"/>
              <a:t> the </a:t>
            </a:r>
            <a:r>
              <a:rPr lang="en-US" i="1" dirty="0"/>
              <a:t>pivot</a:t>
            </a:r>
            <a:endParaRPr lang="en-US" dirty="0"/>
          </a:p>
          <a:p>
            <a:r>
              <a:rPr lang="en-US" dirty="0"/>
              <a:t>In the worst case, </a:t>
            </a:r>
            <a:r>
              <a:rPr lang="en-US" i="1" dirty="0"/>
              <a:t>a</a:t>
            </a:r>
            <a:r>
              <a:rPr lang="en-US" dirty="0"/>
              <a:t> might always be the smallest element of A</a:t>
            </a:r>
          </a:p>
          <a:p>
            <a:pPr lvl="1"/>
            <a:r>
              <a:rPr lang="en-US" dirty="0"/>
              <a:t>Then T(n) = T(n-1) + O(n) =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However, this is extremely unlikely!</a:t>
            </a:r>
          </a:p>
        </p:txBody>
      </p:sp>
    </p:spTree>
    <p:extLst>
      <p:ext uri="{BB962C8B-B14F-4D97-AF65-F5344CB8AC3E}">
        <p14:creationId xmlns:p14="http://schemas.microsoft.com/office/powerpoint/2010/main" val="21643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049A3-E35D-4402-AF00-DBA3CBB3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35495-704A-4B1C-8426-5A2BA441C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</a:t>
            </a:r>
            <a:r>
              <a:rPr lang="en-US" i="1" dirty="0"/>
              <a:t>a</a:t>
            </a:r>
            <a:r>
              <a:rPr lang="en-US" dirty="0"/>
              <a:t> is </a:t>
            </a:r>
            <a:r>
              <a:rPr lang="en-US" i="1" dirty="0"/>
              <a:t>good</a:t>
            </a:r>
            <a:r>
              <a:rPr lang="en-US" dirty="0"/>
              <a:t> if the rank of </a:t>
            </a:r>
            <a:r>
              <a:rPr lang="en-US" i="1" dirty="0"/>
              <a:t>a</a:t>
            </a:r>
            <a:r>
              <a:rPr lang="en-US" dirty="0"/>
              <a:t> is in the 25-75% range</a:t>
            </a:r>
          </a:p>
          <a:p>
            <a:pPr lvl="1"/>
            <a:r>
              <a:rPr lang="en-US" dirty="0"/>
              <a:t>In this case, quicksort partitions A into two sub-problems of roughly equal size</a:t>
            </a:r>
          </a:p>
          <a:p>
            <a:pPr lvl="1"/>
            <a:r>
              <a:rPr lang="en-US" dirty="0"/>
              <a:t>In particular, if this happens every time then</a:t>
            </a:r>
            <a:br>
              <a:rPr lang="en-US" dirty="0"/>
            </a:br>
            <a:r>
              <a:rPr lang="en-US" dirty="0"/>
              <a:t>T(n) ≤ 2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T(3n/4) + O(n) = O(n log n)</a:t>
            </a:r>
          </a:p>
          <a:p>
            <a:r>
              <a:rPr lang="en-US" dirty="0"/>
              <a:t>Note that </a:t>
            </a:r>
            <a:r>
              <a:rPr lang="en-US" i="1" dirty="0"/>
              <a:t>a</a:t>
            </a:r>
            <a:r>
              <a:rPr lang="en-US" dirty="0"/>
              <a:t> is good with probability ½ </a:t>
            </a:r>
          </a:p>
        </p:txBody>
      </p:sp>
    </p:spTree>
    <p:extLst>
      <p:ext uri="{BB962C8B-B14F-4D97-AF65-F5344CB8AC3E}">
        <p14:creationId xmlns:p14="http://schemas.microsoft.com/office/powerpoint/2010/main" val="426951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F324-7B6C-4B4A-8A1D-F65497D1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721EE-825F-487A-AA04-E3AB74125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modified version of quicksort that chooses another </a:t>
            </a:r>
            <a:r>
              <a:rPr lang="en-US" i="1" dirty="0"/>
              <a:t>a</a:t>
            </a:r>
            <a:r>
              <a:rPr lang="en-US" dirty="0"/>
              <a:t> if it is not good</a:t>
            </a:r>
          </a:p>
          <a:p>
            <a:r>
              <a:rPr lang="en-US" dirty="0"/>
              <a:t>The expected number of times </a:t>
            </a:r>
            <a:r>
              <a:rPr lang="en-US" i="1" dirty="0"/>
              <a:t>a</a:t>
            </a:r>
            <a:r>
              <a:rPr lang="en-US" dirty="0"/>
              <a:t> is chosen is 2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The expected work done (not including the recursive calls) on an array of length n is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5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D7677-C4A7-4E95-AC77-46E8CE1B2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7DFF1-9B7F-4363-A281-1F0656EAE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modified algorithm, the recursive calls form a (possibly incomplete) binary tree with at </a:t>
            </a:r>
            <a:r>
              <a:rPr lang="en-US"/>
              <a:t>most O(log n) </a:t>
            </a:r>
            <a:r>
              <a:rPr lang="en-US" dirty="0"/>
              <a:t>levels</a:t>
            </a:r>
          </a:p>
          <a:p>
            <a:pPr lvl="1"/>
            <a:r>
              <a:rPr lang="en-US" dirty="0"/>
              <a:t>The expected work done at each level is O(n)</a:t>
            </a:r>
          </a:p>
          <a:p>
            <a:r>
              <a:rPr lang="en-US" dirty="0"/>
              <a:t>By linearity of expectation, the expected work done overall is O(n log n)</a:t>
            </a:r>
          </a:p>
        </p:txBody>
      </p:sp>
    </p:spTree>
    <p:extLst>
      <p:ext uri="{BB962C8B-B14F-4D97-AF65-F5344CB8AC3E}">
        <p14:creationId xmlns:p14="http://schemas.microsoft.com/office/powerpoint/2010/main" val="174084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57708</TotalTime>
  <Words>1085</Words>
  <Application>Microsoft Office PowerPoint</Application>
  <PresentationFormat>On-screen Show (4:3)</PresentationFormat>
  <Paragraphs>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Algorithms</vt:lpstr>
      <vt:lpstr>Quicksort</vt:lpstr>
      <vt:lpstr>Quicksort</vt:lpstr>
      <vt:lpstr>Quicksort</vt:lpstr>
      <vt:lpstr>Quicksort</vt:lpstr>
      <vt:lpstr>Analysis</vt:lpstr>
      <vt:lpstr>Analysis</vt:lpstr>
      <vt:lpstr>Analysis</vt:lpstr>
      <vt:lpstr>Analysis</vt:lpstr>
      <vt:lpstr>Analysis</vt:lpstr>
      <vt:lpstr>Analysis</vt:lpstr>
      <vt:lpstr>Analysis</vt:lpstr>
      <vt:lpstr>Hash tables/ load balancing</vt:lpstr>
      <vt:lpstr>Hash tables</vt:lpstr>
      <vt:lpstr>Hash tables</vt:lpstr>
      <vt:lpstr>Load balancing</vt:lpstr>
      <vt:lpstr>Analysis</vt:lpstr>
      <vt:lpstr>Chernoff bound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2956</cp:revision>
  <dcterms:created xsi:type="dcterms:W3CDTF">2014-06-02T02:25:30Z</dcterms:created>
  <dcterms:modified xsi:type="dcterms:W3CDTF">2020-12-03T15:57:18Z</dcterms:modified>
</cp:coreProperties>
</file>