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1" r:id="rId2"/>
    <p:sldId id="791" r:id="rId3"/>
    <p:sldId id="792" r:id="rId4"/>
    <p:sldId id="753" r:id="rId5"/>
    <p:sldId id="770" r:id="rId6"/>
    <p:sldId id="771" r:id="rId7"/>
    <p:sldId id="772" r:id="rId8"/>
    <p:sldId id="773" r:id="rId9"/>
    <p:sldId id="793" r:id="rId10"/>
    <p:sldId id="794" r:id="rId11"/>
    <p:sldId id="795" r:id="rId12"/>
    <p:sldId id="796" r:id="rId13"/>
    <p:sldId id="797" r:id="rId14"/>
    <p:sldId id="798" r:id="rId15"/>
    <p:sldId id="799" r:id="rId16"/>
    <p:sldId id="800" r:id="rId17"/>
    <p:sldId id="801" r:id="rId18"/>
    <p:sldId id="802" r:id="rId19"/>
    <p:sldId id="803" r:id="rId20"/>
    <p:sldId id="80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8" d="100"/>
          <a:sy n="78" d="100"/>
        </p:scale>
        <p:origin x="23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3B58-CF90-4219-BA8B-C939AA58C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9F829-8E12-4F2E-98F0-0CBC7EC2F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An algorithm using work W and time T with infinitely many processors can be implemented with p processors using O(W) work and O(T + W/p) time</a:t>
            </a:r>
          </a:p>
        </p:txBody>
      </p:sp>
    </p:spTree>
    <p:extLst>
      <p:ext uri="{BB962C8B-B14F-4D97-AF65-F5344CB8AC3E}">
        <p14:creationId xmlns:p14="http://schemas.microsoft.com/office/powerpoint/2010/main" val="376425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31736-28CE-47DE-8447-859C86A8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D9D48-482F-4F31-B9B6-68A20528C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 = problems that can be solved using poly-many processors in polylog time</a:t>
            </a:r>
          </a:p>
          <a:p>
            <a:pPr lvl="1"/>
            <a:r>
              <a:rPr lang="en-US" dirty="0"/>
              <a:t>Can also characterize in terms of Boolean circuits with polylog depth</a:t>
            </a:r>
          </a:p>
          <a:p>
            <a:r>
              <a:rPr lang="en-US" dirty="0"/>
              <a:t>NC </a:t>
            </a:r>
            <a:r>
              <a:rPr lang="en-US" dirty="0">
                <a:sym typeface="Symbol" panose="05050102010706020507" pitchFamily="18" charset="2"/>
              </a:rPr>
              <a:t> P, inclusion believed to be strict</a:t>
            </a:r>
          </a:p>
          <a:p>
            <a:r>
              <a:rPr lang="en-US" dirty="0">
                <a:sym typeface="Symbol" panose="05050102010706020507" pitchFamily="18" charset="2"/>
              </a:rPr>
              <a:t>Can define notion of P-completeness; such problems are “the hardest problems in P to parallelize”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4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Summation and prefix-sum</a:t>
            </a:r>
          </a:p>
        </p:txBody>
      </p:sp>
    </p:spTree>
    <p:extLst>
      <p:ext uri="{BB962C8B-B14F-4D97-AF65-F5344CB8AC3E}">
        <p14:creationId xmlns:p14="http://schemas.microsoft.com/office/powerpoint/2010/main" val="926212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5CB01-1A08-4749-8F73-0AAECF8FB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7F658-C854-4FBB-89C7-98C0909F6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Goal: compute the sum of n numbers</a:t>
            </a:r>
          </a:p>
          <a:p>
            <a:r>
              <a:rPr lang="en-US" dirty="0"/>
              <a:t>Recursive algorithm:</a:t>
            </a:r>
            <a:br>
              <a:rPr lang="en-US" dirty="0"/>
            </a:br>
            <a:r>
              <a:rPr lang="en-US" sz="2800" dirty="0"/>
              <a:t>Sum(A[1…n])</a:t>
            </a:r>
            <a:br>
              <a:rPr lang="en-US" sz="2800" dirty="0"/>
            </a:br>
            <a:r>
              <a:rPr lang="en-US" sz="2800" dirty="0"/>
              <a:t>  if n=1, return A[1]</a:t>
            </a:r>
            <a:br>
              <a:rPr lang="en-US" sz="2800" dirty="0"/>
            </a:br>
            <a:r>
              <a:rPr lang="en-US" sz="2800" dirty="0"/>
              <a:t>  else </a:t>
            </a:r>
            <a:br>
              <a:rPr lang="en-US" sz="2800" dirty="0"/>
            </a:br>
            <a:r>
              <a:rPr lang="en-US" sz="2800" dirty="0"/>
              <a:t>  in parallel do: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1</a:t>
            </a:r>
            <a:r>
              <a:rPr lang="en-US" sz="2800" dirty="0"/>
              <a:t> = Sum(A[1…n/2])</a:t>
            </a:r>
            <a:br>
              <a:rPr lang="en-US" sz="2800" dirty="0"/>
            </a:br>
            <a:r>
              <a:rPr lang="en-US" sz="2800" dirty="0"/>
              <a:t>    s</a:t>
            </a:r>
            <a:r>
              <a:rPr lang="en-US" sz="2800" baseline="-25000" dirty="0"/>
              <a:t>2</a:t>
            </a:r>
            <a:r>
              <a:rPr lang="en-US" sz="2800" dirty="0"/>
              <a:t> = Sum(S[n/2+1…n])</a:t>
            </a:r>
            <a:br>
              <a:rPr lang="en-US" sz="2800" dirty="0"/>
            </a:br>
            <a:r>
              <a:rPr lang="en-US" sz="2800" dirty="0"/>
              <a:t>  return s</a:t>
            </a:r>
            <a:r>
              <a:rPr lang="en-US" sz="2800" baseline="-25000" dirty="0"/>
              <a:t>1</a:t>
            </a:r>
            <a:r>
              <a:rPr lang="en-US" sz="2800" dirty="0"/>
              <a:t> + s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981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3B397-A063-40D6-9CF5-2D06BEE3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EFD01-2E0F-49E4-A965-A54EFDDD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W(n) = 2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W(n/2) + O(1) </a:t>
            </a:r>
            <a:r>
              <a:rPr lang="en-US" dirty="0">
                <a:sym typeface="Symbol" panose="05050102010706020507" pitchFamily="18" charset="2"/>
              </a:rPr>
              <a:t> W(n) = O(n)</a:t>
            </a:r>
          </a:p>
          <a:p>
            <a:r>
              <a:rPr lang="en-US" dirty="0">
                <a:sym typeface="Symbol" panose="05050102010706020507" pitchFamily="18" charset="2"/>
              </a:rPr>
              <a:t>T(n) = T(n/2) + O(1)  T(n) = O(log 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02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C8C5-FED6-42F3-8EB0-5485B7A77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4C06C-0759-4DFD-9F30-CBD76B75D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view: maintain a binary tree in memory, where each node holds the sum of the values in the leaves of its subtree</a:t>
            </a:r>
          </a:p>
          <a:p>
            <a:r>
              <a:rPr lang="en-US" dirty="0"/>
              <a:t>Algorithm: fill in values at all nodes, working from leaves up to the root</a:t>
            </a:r>
          </a:p>
          <a:p>
            <a:pPr lvl="1"/>
            <a:r>
              <a:rPr lang="en-US" dirty="0"/>
              <a:t>All nodes at the same level can be handled in parallel!</a:t>
            </a:r>
          </a:p>
        </p:txBody>
      </p:sp>
    </p:spTree>
    <p:extLst>
      <p:ext uri="{BB962C8B-B14F-4D97-AF65-F5344CB8AC3E}">
        <p14:creationId xmlns:p14="http://schemas.microsoft.com/office/powerpoint/2010/main" val="92753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AA61F-7B25-4AE5-8D09-8547B5542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98D3-5A92-4188-A238-73191F26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, let S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j≤i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a</a:t>
            </a:r>
            <a:r>
              <a:rPr lang="en-US" baseline="-25000" dirty="0" err="1">
                <a:sym typeface="Symbol" panose="05050102010706020507" pitchFamily="18" charset="2"/>
              </a:rPr>
              <a:t>j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Goal: compute S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S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, …, S</a:t>
            </a:r>
            <a:r>
              <a:rPr lang="en-US" baseline="-25000" dirty="0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Idea 1: apply summation algorithm n times in parallel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W(n) = n  W’(n) = O(n</a:t>
            </a:r>
            <a:r>
              <a:rPr lang="en-US" baseline="30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T(n) = T’(n) = O(log n)</a:t>
            </a:r>
          </a:p>
          <a:p>
            <a:r>
              <a:rPr lang="en-US" dirty="0">
                <a:sym typeface="Symbol" panose="05050102010706020507" pitchFamily="18" charset="2"/>
              </a:rPr>
              <a:t>Idea 2: sequentially compute S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, …, S</a:t>
            </a:r>
            <a:r>
              <a:rPr lang="en-US" baseline="-25000" dirty="0">
                <a:sym typeface="Symbol" panose="05050102010706020507" pitchFamily="18" charset="2"/>
              </a:rPr>
              <a:t>n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W(n) = O(n)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T(n) = O(n)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4762F-027B-4850-A76F-35A2EC03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7F027-A58C-470F-95AE-6751B4F32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binary tree as before</a:t>
            </a:r>
          </a:p>
          <a:p>
            <a:r>
              <a:rPr lang="en-US" dirty="0"/>
              <a:t>Apply summation algorithm so each node v holds the sum B[v] of the values in its subtree</a:t>
            </a:r>
          </a:p>
          <a:p>
            <a:r>
              <a:rPr lang="en-US" dirty="0"/>
              <a:t>Then fill in values so each node v holds C[v]=S</a:t>
            </a:r>
            <a:r>
              <a:rPr lang="en-US" baseline="-25000" dirty="0"/>
              <a:t>i</a:t>
            </a:r>
            <a:r>
              <a:rPr lang="en-US" dirty="0"/>
              <a:t>, where </a:t>
            </a:r>
            <a:r>
              <a:rPr lang="en-US" dirty="0" err="1"/>
              <a:t>i</a:t>
            </a:r>
            <a:r>
              <a:rPr lang="en-US" dirty="0"/>
              <a:t> is the right-most leaf in its subtree</a:t>
            </a:r>
          </a:p>
          <a:p>
            <a:pPr lvl="1"/>
            <a:r>
              <a:rPr lang="en-US" dirty="0"/>
              <a:t>Do this from the root to the leaves</a:t>
            </a:r>
          </a:p>
          <a:p>
            <a:pPr lvl="2"/>
            <a:r>
              <a:rPr lang="en-US" dirty="0"/>
              <a:t>C[right child of v] = C[v]</a:t>
            </a:r>
          </a:p>
          <a:p>
            <a:pPr lvl="2"/>
            <a:r>
              <a:rPr lang="en-US" dirty="0"/>
              <a:t>C[left child of v] = C[v] – B[right child of v]</a:t>
            </a:r>
          </a:p>
          <a:p>
            <a:pPr lvl="1"/>
            <a:r>
              <a:rPr lang="en-US" dirty="0"/>
              <a:t>Process all nodes at each level in parallel</a:t>
            </a:r>
          </a:p>
          <a:p>
            <a:r>
              <a:rPr lang="en-US" dirty="0"/>
              <a:t>W(n) = O(n), T(n) = O(log n) </a:t>
            </a:r>
          </a:p>
        </p:txBody>
      </p:sp>
    </p:spTree>
    <p:extLst>
      <p:ext uri="{BB962C8B-B14F-4D97-AF65-F5344CB8AC3E}">
        <p14:creationId xmlns:p14="http://schemas.microsoft.com/office/powerpoint/2010/main" val="60592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549D6-65EC-465D-9D61-6462247C1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99257-BE08-4907-93F7-3582A6151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Recursive formulation (assume n=2</a:t>
            </a:r>
            <a:r>
              <a:rPr lang="en-US" baseline="30000" dirty="0"/>
              <a:t>r</a:t>
            </a:r>
            <a:r>
              <a:rPr lang="en-US" dirty="0"/>
              <a:t>):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prefix-sum(a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n/2 in parallel do:</a:t>
            </a:r>
            <a:br>
              <a:rPr lang="en-US" dirty="0"/>
            </a:br>
            <a:r>
              <a:rPr lang="en-US" dirty="0"/>
              <a:t>      </a:t>
            </a:r>
            <a:r>
              <a:rPr lang="en-US" dirty="0" err="1"/>
              <a:t>a’</a:t>
            </a:r>
            <a:r>
              <a:rPr lang="en-US" baseline="-25000" dirty="0" err="1"/>
              <a:t>i</a:t>
            </a:r>
            <a:r>
              <a:rPr lang="en-US" dirty="0"/>
              <a:t> = a</a:t>
            </a:r>
            <a:r>
              <a:rPr lang="en-US" baseline="-25000" dirty="0"/>
              <a:t>2i-1</a:t>
            </a:r>
            <a:r>
              <a:rPr lang="en-US" dirty="0"/>
              <a:t> + a</a:t>
            </a:r>
            <a:r>
              <a:rPr lang="en-US" baseline="-25000" dirty="0"/>
              <a:t>2i</a:t>
            </a:r>
            <a:br>
              <a:rPr lang="en-US" dirty="0"/>
            </a:br>
            <a:r>
              <a:rPr lang="en-US" dirty="0"/>
              <a:t>   (S’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S’</a:t>
            </a:r>
            <a:r>
              <a:rPr lang="en-US" baseline="-25000" dirty="0" err="1"/>
              <a:t>n</a:t>
            </a:r>
            <a:r>
              <a:rPr lang="en-US" baseline="-25000" dirty="0"/>
              <a:t>/2</a:t>
            </a:r>
            <a:r>
              <a:rPr lang="en-US" dirty="0"/>
              <a:t>) = prefix-sum(a’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a’</a:t>
            </a:r>
            <a:r>
              <a:rPr lang="en-US" baseline="-25000" dirty="0" err="1"/>
              <a:t>n</a:t>
            </a:r>
            <a:r>
              <a:rPr lang="en-US" baseline="-25000" dirty="0"/>
              <a:t>/2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S’</a:t>
            </a:r>
            <a:r>
              <a:rPr lang="en-US" baseline="-25000" dirty="0"/>
              <a:t>0</a:t>
            </a:r>
            <a:r>
              <a:rPr lang="en-US" dirty="0"/>
              <a:t> = 0</a:t>
            </a:r>
            <a:br>
              <a:rPr lang="en-US" dirty="0"/>
            </a:br>
            <a:r>
              <a:rPr lang="en-US" dirty="0"/>
              <a:t>   for </a:t>
            </a:r>
            <a:r>
              <a:rPr lang="en-US" dirty="0" err="1"/>
              <a:t>i</a:t>
            </a:r>
            <a:r>
              <a:rPr lang="en-US" dirty="0"/>
              <a:t>=1, …, n/2 in parallel do:</a:t>
            </a:r>
            <a:br>
              <a:rPr lang="en-US" dirty="0"/>
            </a:br>
            <a:r>
              <a:rPr lang="en-US" dirty="0"/>
              <a:t>      S</a:t>
            </a:r>
            <a:r>
              <a:rPr lang="en-US" baseline="-25000" dirty="0"/>
              <a:t>2i-1</a:t>
            </a:r>
            <a:r>
              <a:rPr lang="en-US" dirty="0"/>
              <a:t> = S’</a:t>
            </a:r>
            <a:r>
              <a:rPr lang="en-US" baseline="-25000" dirty="0"/>
              <a:t>i-1</a:t>
            </a:r>
            <a:r>
              <a:rPr lang="en-US" dirty="0"/>
              <a:t> + a</a:t>
            </a:r>
            <a:r>
              <a:rPr lang="en-US" baseline="-25000" dirty="0"/>
              <a:t>2i-1</a:t>
            </a:r>
            <a:br>
              <a:rPr lang="en-US" dirty="0"/>
            </a:br>
            <a:r>
              <a:rPr lang="en-US" dirty="0"/>
              <a:t>      S</a:t>
            </a:r>
            <a:r>
              <a:rPr lang="en-US" baseline="-25000" dirty="0"/>
              <a:t>2i</a:t>
            </a:r>
            <a:r>
              <a:rPr lang="en-US" dirty="0"/>
              <a:t> = </a:t>
            </a:r>
            <a:r>
              <a:rPr lang="en-US" dirty="0" err="1"/>
              <a:t>S’</a:t>
            </a:r>
            <a:r>
              <a:rPr lang="en-US" baseline="-25000" dirty="0" err="1"/>
              <a:t>i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079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429D5-78DE-48FC-8F3F-ADCD71B01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Prefix-sum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CA303-530D-404D-B11C-551A00E96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Prefix-sum has many applications</a:t>
            </a:r>
          </a:p>
          <a:p>
            <a:pPr lvl="1"/>
            <a:r>
              <a:rPr lang="en-US" dirty="0"/>
              <a:t>Note it generalizes to any associative operation</a:t>
            </a:r>
          </a:p>
          <a:p>
            <a:r>
              <a:rPr lang="en-US" dirty="0"/>
              <a:t>Nice example: compaction</a:t>
            </a:r>
          </a:p>
          <a:p>
            <a:pPr lvl="1"/>
            <a:r>
              <a:rPr lang="en-US" dirty="0"/>
              <a:t>Compact(A[1…n], P) = array with elements of A that satisfy predicate P</a:t>
            </a:r>
          </a:p>
        </p:txBody>
      </p:sp>
    </p:spTree>
    <p:extLst>
      <p:ext uri="{BB962C8B-B14F-4D97-AF65-F5344CB8AC3E}">
        <p14:creationId xmlns:p14="http://schemas.microsoft.com/office/powerpoint/2010/main" val="42036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Advanced topics</a:t>
            </a:r>
          </a:p>
        </p:txBody>
      </p:sp>
    </p:spTree>
    <p:extLst>
      <p:ext uri="{BB962C8B-B14F-4D97-AF65-F5344CB8AC3E}">
        <p14:creationId xmlns:p14="http://schemas.microsoft.com/office/powerpoint/2010/main" val="608278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745F-6084-4931-9C18-78CB32DB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Compaction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0FFE6F1-D740-4899-BF99-B8C35DCB370F}"/>
              </a:ext>
            </a:extLst>
          </p:cNvPr>
          <p:cNvGrpSpPr/>
          <p:nvPr/>
        </p:nvGrpSpPr>
        <p:grpSpPr>
          <a:xfrm>
            <a:off x="457200" y="4419600"/>
            <a:ext cx="8229600" cy="685800"/>
            <a:chOff x="457200" y="4419600"/>
            <a:chExt cx="8229600" cy="6858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6F2F714-DDB0-4360-826D-26B54AD4CF08}"/>
                </a:ext>
              </a:extLst>
            </p:cNvPr>
            <p:cNvSpPr/>
            <p:nvPr/>
          </p:nvSpPr>
          <p:spPr>
            <a:xfrm>
              <a:off x="457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A[1]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3351E5-B977-4BAB-9C5C-D73438DA23CD}"/>
                </a:ext>
              </a:extLst>
            </p:cNvPr>
            <p:cNvSpPr/>
            <p:nvPr/>
          </p:nvSpPr>
          <p:spPr>
            <a:xfrm>
              <a:off x="1143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A[3]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2C25709-3F57-4A6C-BA7E-39BD1F349D79}"/>
                </a:ext>
              </a:extLst>
            </p:cNvPr>
            <p:cNvSpPr/>
            <p:nvPr/>
          </p:nvSpPr>
          <p:spPr>
            <a:xfrm>
              <a:off x="18288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A[7]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BE2A795-F7F7-4225-B326-FFAB1EC673BE}"/>
                </a:ext>
              </a:extLst>
            </p:cNvPr>
            <p:cNvSpPr/>
            <p:nvPr/>
          </p:nvSpPr>
          <p:spPr>
            <a:xfrm>
              <a:off x="25146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A[8]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D2B5ED8-1279-4A16-B272-83C1198353F4}"/>
                </a:ext>
              </a:extLst>
            </p:cNvPr>
            <p:cNvSpPr/>
            <p:nvPr/>
          </p:nvSpPr>
          <p:spPr>
            <a:xfrm>
              <a:off x="32004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DD44A4E-75E7-4363-85BF-09A4E8BF640A}"/>
                </a:ext>
              </a:extLst>
            </p:cNvPr>
            <p:cNvSpPr/>
            <p:nvPr/>
          </p:nvSpPr>
          <p:spPr>
            <a:xfrm>
              <a:off x="3886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99581-8ADB-447C-8F07-67018AF3EF26}"/>
                </a:ext>
              </a:extLst>
            </p:cNvPr>
            <p:cNvSpPr/>
            <p:nvPr/>
          </p:nvSpPr>
          <p:spPr>
            <a:xfrm>
              <a:off x="4572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D94CE01-52D0-4120-B4CD-BE2507EE02AE}"/>
                </a:ext>
              </a:extLst>
            </p:cNvPr>
            <p:cNvSpPr/>
            <p:nvPr/>
          </p:nvSpPr>
          <p:spPr>
            <a:xfrm>
              <a:off x="52578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9336921-37F8-49FA-818A-5A9002FC1DB8}"/>
                </a:ext>
              </a:extLst>
            </p:cNvPr>
            <p:cNvSpPr/>
            <p:nvPr/>
          </p:nvSpPr>
          <p:spPr>
            <a:xfrm>
              <a:off x="59436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493E501-DFE1-4183-8691-9B4CA1791C77}"/>
                </a:ext>
              </a:extLst>
            </p:cNvPr>
            <p:cNvSpPr/>
            <p:nvPr/>
          </p:nvSpPr>
          <p:spPr>
            <a:xfrm>
              <a:off x="66294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2DDA540-A002-4D9E-9613-2D15F76232B5}"/>
                </a:ext>
              </a:extLst>
            </p:cNvPr>
            <p:cNvSpPr/>
            <p:nvPr/>
          </p:nvSpPr>
          <p:spPr>
            <a:xfrm>
              <a:off x="73152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A55220A-052F-4FC5-87C8-930F8F1A1560}"/>
                </a:ext>
              </a:extLst>
            </p:cNvPr>
            <p:cNvSpPr/>
            <p:nvPr/>
          </p:nvSpPr>
          <p:spPr>
            <a:xfrm>
              <a:off x="8001000" y="44196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9C4F92D-0826-4324-8150-78795FE8759A}"/>
              </a:ext>
            </a:extLst>
          </p:cNvPr>
          <p:cNvGrpSpPr/>
          <p:nvPr/>
        </p:nvGrpSpPr>
        <p:grpSpPr>
          <a:xfrm>
            <a:off x="457200" y="3505200"/>
            <a:ext cx="8229600" cy="685800"/>
            <a:chOff x="457200" y="3505200"/>
            <a:chExt cx="8229600" cy="6858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BBB3F5-C996-40E2-8809-0AAA0088E9A5}"/>
                </a:ext>
              </a:extLst>
            </p:cNvPr>
            <p:cNvSpPr/>
            <p:nvPr/>
          </p:nvSpPr>
          <p:spPr>
            <a:xfrm>
              <a:off x="457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E262826-F15C-4DB0-BA1B-E680605DE1D0}"/>
                </a:ext>
              </a:extLst>
            </p:cNvPr>
            <p:cNvSpPr/>
            <p:nvPr/>
          </p:nvSpPr>
          <p:spPr>
            <a:xfrm>
              <a:off x="1143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1965B7C-39F6-4A41-9112-2C502D7CA0CA}"/>
                </a:ext>
              </a:extLst>
            </p:cNvPr>
            <p:cNvSpPr/>
            <p:nvPr/>
          </p:nvSpPr>
          <p:spPr>
            <a:xfrm>
              <a:off x="18288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D7194C-013A-45B3-A73B-162D4D141C91}"/>
                </a:ext>
              </a:extLst>
            </p:cNvPr>
            <p:cNvSpPr/>
            <p:nvPr/>
          </p:nvSpPr>
          <p:spPr>
            <a:xfrm>
              <a:off x="25146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FA1E3C3-38EF-4A34-A4B3-FF2375317F67}"/>
                </a:ext>
              </a:extLst>
            </p:cNvPr>
            <p:cNvSpPr/>
            <p:nvPr/>
          </p:nvSpPr>
          <p:spPr>
            <a:xfrm>
              <a:off x="32004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5E866D0A-3516-4CD0-BEE7-099E644F74C7}"/>
                </a:ext>
              </a:extLst>
            </p:cNvPr>
            <p:cNvSpPr/>
            <p:nvPr/>
          </p:nvSpPr>
          <p:spPr>
            <a:xfrm>
              <a:off x="3886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FD01AB3-D867-48AB-B2AA-B3ABA2092D51}"/>
                </a:ext>
              </a:extLst>
            </p:cNvPr>
            <p:cNvSpPr/>
            <p:nvPr/>
          </p:nvSpPr>
          <p:spPr>
            <a:xfrm>
              <a:off x="4572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D56FAC1-D62D-4ABB-A595-ED1379262E63}"/>
                </a:ext>
              </a:extLst>
            </p:cNvPr>
            <p:cNvSpPr/>
            <p:nvPr/>
          </p:nvSpPr>
          <p:spPr>
            <a:xfrm>
              <a:off x="52578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97B1630-F324-46DD-9EE4-73DD5D1EBC3C}"/>
                </a:ext>
              </a:extLst>
            </p:cNvPr>
            <p:cNvSpPr/>
            <p:nvPr/>
          </p:nvSpPr>
          <p:spPr>
            <a:xfrm>
              <a:off x="59436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5CA6C58-1AD3-476B-929B-12FC26CD6230}"/>
                </a:ext>
              </a:extLst>
            </p:cNvPr>
            <p:cNvSpPr/>
            <p:nvPr/>
          </p:nvSpPr>
          <p:spPr>
            <a:xfrm>
              <a:off x="66294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BB6E896-AEC7-4F2F-8A62-160FF9473499}"/>
                </a:ext>
              </a:extLst>
            </p:cNvPr>
            <p:cNvSpPr/>
            <p:nvPr/>
          </p:nvSpPr>
          <p:spPr>
            <a:xfrm>
              <a:off x="73152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4FD51F1-01A0-4B84-94CE-0166C410432D}"/>
                </a:ext>
              </a:extLst>
            </p:cNvPr>
            <p:cNvSpPr/>
            <p:nvPr/>
          </p:nvSpPr>
          <p:spPr>
            <a:xfrm>
              <a:off x="8001000" y="35052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9C58161-647C-4817-A5A3-9D07F5538F00}"/>
              </a:ext>
            </a:extLst>
          </p:cNvPr>
          <p:cNvGrpSpPr/>
          <p:nvPr/>
        </p:nvGrpSpPr>
        <p:grpSpPr>
          <a:xfrm>
            <a:off x="457200" y="2590800"/>
            <a:ext cx="8229600" cy="685800"/>
            <a:chOff x="457200" y="3200400"/>
            <a:chExt cx="8229600" cy="6858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C2F95535-DE44-4769-B56C-3A9A51F11F3E}"/>
                </a:ext>
              </a:extLst>
            </p:cNvPr>
            <p:cNvSpPr/>
            <p:nvPr/>
          </p:nvSpPr>
          <p:spPr>
            <a:xfrm>
              <a:off x="457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9AC76FD-EBB5-454E-A993-C20A1B207A71}"/>
                </a:ext>
              </a:extLst>
            </p:cNvPr>
            <p:cNvSpPr/>
            <p:nvPr/>
          </p:nvSpPr>
          <p:spPr>
            <a:xfrm>
              <a:off x="1143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46A170B-8782-4C43-A500-FE6BB9578AB6}"/>
                </a:ext>
              </a:extLst>
            </p:cNvPr>
            <p:cNvSpPr/>
            <p:nvPr/>
          </p:nvSpPr>
          <p:spPr>
            <a:xfrm>
              <a:off x="18288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28C7102-DADD-4FA4-AFC9-6DB29A3B3559}"/>
                </a:ext>
              </a:extLst>
            </p:cNvPr>
            <p:cNvSpPr/>
            <p:nvPr/>
          </p:nvSpPr>
          <p:spPr>
            <a:xfrm>
              <a:off x="25146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C99251A-A426-4117-91C2-96D4F1CBEBF8}"/>
                </a:ext>
              </a:extLst>
            </p:cNvPr>
            <p:cNvSpPr/>
            <p:nvPr/>
          </p:nvSpPr>
          <p:spPr>
            <a:xfrm>
              <a:off x="32004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7FF80EB-E684-448F-948B-580B723E6B9B}"/>
                </a:ext>
              </a:extLst>
            </p:cNvPr>
            <p:cNvSpPr/>
            <p:nvPr/>
          </p:nvSpPr>
          <p:spPr>
            <a:xfrm>
              <a:off x="3886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A1C85DC-9120-4AA1-AE78-3EE49FBF09B7}"/>
                </a:ext>
              </a:extLst>
            </p:cNvPr>
            <p:cNvSpPr/>
            <p:nvPr/>
          </p:nvSpPr>
          <p:spPr>
            <a:xfrm>
              <a:off x="4572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C530F311-CC31-4CD7-813E-2A415905F175}"/>
                </a:ext>
              </a:extLst>
            </p:cNvPr>
            <p:cNvSpPr/>
            <p:nvPr/>
          </p:nvSpPr>
          <p:spPr>
            <a:xfrm>
              <a:off x="52578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45A0EF8-DF1C-42AE-AC68-18776F0E826E}"/>
                </a:ext>
              </a:extLst>
            </p:cNvPr>
            <p:cNvSpPr/>
            <p:nvPr/>
          </p:nvSpPr>
          <p:spPr>
            <a:xfrm>
              <a:off x="59436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63E740B-E78C-443C-BC1F-3EB6D0A961B4}"/>
                </a:ext>
              </a:extLst>
            </p:cNvPr>
            <p:cNvSpPr/>
            <p:nvPr/>
          </p:nvSpPr>
          <p:spPr>
            <a:xfrm>
              <a:off x="66294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73A2F81-036B-4B4E-8EA0-0FC63434D61A}"/>
                </a:ext>
              </a:extLst>
            </p:cNvPr>
            <p:cNvSpPr/>
            <p:nvPr/>
          </p:nvSpPr>
          <p:spPr>
            <a:xfrm>
              <a:off x="73152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B9BEBC5C-F8E2-4661-B540-2CFC617A443A}"/>
                </a:ext>
              </a:extLst>
            </p:cNvPr>
            <p:cNvSpPr/>
            <p:nvPr/>
          </p:nvSpPr>
          <p:spPr>
            <a:xfrm>
              <a:off x="8001000" y="3200400"/>
              <a:ext cx="6858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</a:t>
              </a: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F41A8A5D-4CAB-4EFE-94EC-D88B891EBE0D}"/>
              </a:ext>
            </a:extLst>
          </p:cNvPr>
          <p:cNvSpPr/>
          <p:nvPr/>
        </p:nvSpPr>
        <p:spPr>
          <a:xfrm>
            <a:off x="457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A[1]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D1725C-113A-481E-ACB6-F041C9262A47}"/>
              </a:ext>
            </a:extLst>
          </p:cNvPr>
          <p:cNvSpPr/>
          <p:nvPr/>
        </p:nvSpPr>
        <p:spPr>
          <a:xfrm>
            <a:off x="1143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A[2]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0BA5E69-C272-4AC8-83C1-9F54A818971E}"/>
              </a:ext>
            </a:extLst>
          </p:cNvPr>
          <p:cNvSpPr/>
          <p:nvPr/>
        </p:nvSpPr>
        <p:spPr>
          <a:xfrm>
            <a:off x="18288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A[3]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54ADB59-E48D-43D8-9FC1-44F728830DEA}"/>
              </a:ext>
            </a:extLst>
          </p:cNvPr>
          <p:cNvSpPr/>
          <p:nvPr/>
        </p:nvSpPr>
        <p:spPr>
          <a:xfrm>
            <a:off x="25146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A[4]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A941689-ED3F-4D20-81B9-AEAFCB5038C6}"/>
              </a:ext>
            </a:extLst>
          </p:cNvPr>
          <p:cNvSpPr/>
          <p:nvPr/>
        </p:nvSpPr>
        <p:spPr>
          <a:xfrm>
            <a:off x="32004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B32017-D1AE-4406-9D50-D3EC203D30F7}"/>
              </a:ext>
            </a:extLst>
          </p:cNvPr>
          <p:cNvSpPr/>
          <p:nvPr/>
        </p:nvSpPr>
        <p:spPr>
          <a:xfrm>
            <a:off x="3886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371522-7747-4CD0-9D23-4A5AE294D5C0}"/>
              </a:ext>
            </a:extLst>
          </p:cNvPr>
          <p:cNvSpPr/>
          <p:nvPr/>
        </p:nvSpPr>
        <p:spPr>
          <a:xfrm>
            <a:off x="4572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F450B7-B43A-417A-A4C3-CD6EE4C070A9}"/>
              </a:ext>
            </a:extLst>
          </p:cNvPr>
          <p:cNvSpPr/>
          <p:nvPr/>
        </p:nvSpPr>
        <p:spPr>
          <a:xfrm>
            <a:off x="52578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71DD4FA-266F-49F6-A072-02A5C16FF314}"/>
              </a:ext>
            </a:extLst>
          </p:cNvPr>
          <p:cNvSpPr/>
          <p:nvPr/>
        </p:nvSpPr>
        <p:spPr>
          <a:xfrm>
            <a:off x="59436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40F4891-7455-476C-AEBA-C3096549E483}"/>
              </a:ext>
            </a:extLst>
          </p:cNvPr>
          <p:cNvSpPr/>
          <p:nvPr/>
        </p:nvSpPr>
        <p:spPr>
          <a:xfrm>
            <a:off x="66294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E3BD3A-A338-4BEA-BD77-5E0523C5A9D3}"/>
              </a:ext>
            </a:extLst>
          </p:cNvPr>
          <p:cNvSpPr/>
          <p:nvPr/>
        </p:nvSpPr>
        <p:spPr>
          <a:xfrm>
            <a:off x="73152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20C5F95-E712-4321-AE61-F5CE2F390FBB}"/>
              </a:ext>
            </a:extLst>
          </p:cNvPr>
          <p:cNvSpPr/>
          <p:nvPr/>
        </p:nvSpPr>
        <p:spPr>
          <a:xfrm>
            <a:off x="8001000" y="16764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A[n]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AC57E2B-7327-49CE-9718-B2C7C5FF94A6}"/>
              </a:ext>
            </a:extLst>
          </p:cNvPr>
          <p:cNvSpPr txBox="1"/>
          <p:nvPr/>
        </p:nvSpPr>
        <p:spPr>
          <a:xfrm>
            <a:off x="457200" y="5486400"/>
            <a:ext cx="8147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Check whether each element of A satisfies the predicate: Time = O(1), Work = O(n)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DF1FEC4-F3D4-439F-A6BA-D2592EBA0C2F}"/>
              </a:ext>
            </a:extLst>
          </p:cNvPr>
          <p:cNvSpPr txBox="1"/>
          <p:nvPr/>
        </p:nvSpPr>
        <p:spPr>
          <a:xfrm>
            <a:off x="457200" y="5911334"/>
            <a:ext cx="421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Prefix-sum: Time = O(log n), Work = O(n)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0804E2-03C7-41CF-B6E4-E725DF15D8C4}"/>
              </a:ext>
            </a:extLst>
          </p:cNvPr>
          <p:cNvSpPr txBox="1"/>
          <p:nvPr/>
        </p:nvSpPr>
        <p:spPr>
          <a:xfrm>
            <a:off x="457200" y="6336268"/>
            <a:ext cx="791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Place items satisfying the predicate into the right </a:t>
            </a:r>
            <a:r>
              <a:rPr lang="en-US"/>
              <a:t>spot: Time </a:t>
            </a:r>
            <a:r>
              <a:rPr lang="en-US" dirty="0"/>
              <a:t>= O(1), Work = O(n)</a:t>
            </a:r>
          </a:p>
        </p:txBody>
      </p:sp>
    </p:spTree>
    <p:extLst>
      <p:ext uri="{BB962C8B-B14F-4D97-AF65-F5344CB8AC3E}">
        <p14:creationId xmlns:p14="http://schemas.microsoft.com/office/powerpoint/2010/main" val="374782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2DDDD-615B-4448-867A-C1848BAB6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BA55B-4BA2-4CBC-A691-A4D9F5341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Meant to give you a taste for the breadth of the field; research directions to pursue</a:t>
            </a:r>
          </a:p>
          <a:p>
            <a:r>
              <a:rPr lang="en-US" dirty="0"/>
              <a:t>Will only scratch the surface – you can take entire courses on these topics!</a:t>
            </a:r>
          </a:p>
          <a:p>
            <a:r>
              <a:rPr lang="en-US" dirty="0"/>
              <a:t>You are responsible for the material on parallel/distributed algorithms</a:t>
            </a:r>
          </a:p>
          <a:p>
            <a:pPr lvl="1"/>
            <a:r>
              <a:rPr lang="en-US" dirty="0"/>
              <a:t>The material on linear programming is optional – will not be on the final</a:t>
            </a:r>
          </a:p>
        </p:txBody>
      </p:sp>
    </p:spTree>
    <p:extLst>
      <p:ext uri="{BB962C8B-B14F-4D97-AF65-F5344CB8AC3E}">
        <p14:creationId xmlns:p14="http://schemas.microsoft.com/office/powerpoint/2010/main" val="354774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Parallel/distributed algorithms</a:t>
            </a:r>
          </a:p>
        </p:txBody>
      </p:sp>
    </p:spTree>
    <p:extLst>
      <p:ext uri="{BB962C8B-B14F-4D97-AF65-F5344CB8AC3E}">
        <p14:creationId xmlns:p14="http://schemas.microsoft.com/office/powerpoint/2010/main" val="269019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1A9A1-EE7E-4EEC-AB0E-45D646A5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Parallel/distributed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982A7-25ED-48C4-918E-EFA34E051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Until now, our mental model of a computer has involved a single processor</a:t>
            </a:r>
          </a:p>
          <a:p>
            <a:pPr lvl="1"/>
            <a:r>
              <a:rPr lang="en-US" dirty="0"/>
              <a:t>Inherently </a:t>
            </a:r>
            <a:r>
              <a:rPr lang="en-US" i="1" dirty="0"/>
              <a:t>sequential</a:t>
            </a:r>
            <a:endParaRPr lang="en-US" dirty="0"/>
          </a:p>
          <a:p>
            <a:r>
              <a:rPr lang="en-US" dirty="0"/>
              <a:t>Many reasons to consider using multiple processors working in </a:t>
            </a:r>
            <a:r>
              <a:rPr lang="en-US" i="1" dirty="0"/>
              <a:t>parallel</a:t>
            </a:r>
          </a:p>
          <a:p>
            <a:pPr lvl="1"/>
            <a:r>
              <a:rPr lang="en-US" dirty="0"/>
              <a:t>End of Moore’s law?</a:t>
            </a:r>
          </a:p>
          <a:p>
            <a:pPr lvl="1"/>
            <a:r>
              <a:rPr lang="en-US" dirty="0"/>
              <a:t>Faster end-to-end time</a:t>
            </a:r>
          </a:p>
          <a:p>
            <a:pPr lvl="1"/>
            <a:r>
              <a:rPr lang="en-US" dirty="0"/>
              <a:t>Multiprocessor architectures widely available</a:t>
            </a:r>
          </a:p>
          <a:p>
            <a:pPr lvl="1"/>
            <a:r>
              <a:rPr lang="en-US" dirty="0"/>
              <a:t>Large data centers/cloud computing more common</a:t>
            </a:r>
          </a:p>
          <a:p>
            <a:pPr lvl="1"/>
            <a:r>
              <a:rPr lang="en-US" dirty="0"/>
              <a:t>Better scalability (buy more machines)</a:t>
            </a:r>
          </a:p>
        </p:txBody>
      </p:sp>
    </p:spTree>
    <p:extLst>
      <p:ext uri="{BB962C8B-B14F-4D97-AF65-F5344CB8AC3E}">
        <p14:creationId xmlns:p14="http://schemas.microsoft.com/office/powerpoint/2010/main" val="58190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10C8A-84E3-47DE-93AB-75BA7936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Parallel/distributed computing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59B54-283A-463B-9A9C-6786C81FB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Parallel and distributed computing share many features, and some algorithms can be used in both settings</a:t>
            </a:r>
          </a:p>
          <a:p>
            <a:r>
              <a:rPr lang="en-US" dirty="0"/>
              <a:t>For our purposes:</a:t>
            </a:r>
          </a:p>
          <a:p>
            <a:pPr lvl="1"/>
            <a:r>
              <a:rPr lang="en-US" dirty="0"/>
              <a:t>Parallel computing: many processors with access to shared memory (think: many cores, single chip)</a:t>
            </a:r>
          </a:p>
          <a:p>
            <a:pPr lvl="1"/>
            <a:r>
              <a:rPr lang="en-US" dirty="0"/>
              <a:t>Distributed computing: multiple machines that can communicate with each other</a:t>
            </a:r>
          </a:p>
          <a:p>
            <a:pPr lvl="2"/>
            <a:r>
              <a:rPr lang="en-US" dirty="0"/>
              <a:t>Often want to minimize communication</a:t>
            </a:r>
          </a:p>
          <a:p>
            <a:pPr lvl="2"/>
            <a:r>
              <a:rPr lang="en-US" dirty="0"/>
              <a:t>Often need to deal with asynchrony</a:t>
            </a:r>
          </a:p>
          <a:p>
            <a:pPr lvl="2"/>
            <a:r>
              <a:rPr lang="en-US" dirty="0"/>
              <a:t>Often concerned with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344591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35576-0DB7-4B3E-B0F4-C83775D2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computing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4A6379-380C-4580-8673-32A042F2C3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62764"/>
            <a:ext cx="1908728" cy="152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737E54-6B1E-4742-A83A-B51652F496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962764"/>
            <a:ext cx="1908728" cy="152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6767AE-8FD7-42B8-A4C9-C5CB9AE99B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962764"/>
            <a:ext cx="1908728" cy="1524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017EE31-9014-491C-853E-1B6BA280F61F}"/>
              </a:ext>
            </a:extLst>
          </p:cNvPr>
          <p:cNvSpPr/>
          <p:nvPr/>
        </p:nvSpPr>
        <p:spPr>
          <a:xfrm>
            <a:off x="457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85132A-8B75-481D-9340-96F11E576362}"/>
              </a:ext>
            </a:extLst>
          </p:cNvPr>
          <p:cNvSpPr/>
          <p:nvPr/>
        </p:nvSpPr>
        <p:spPr>
          <a:xfrm>
            <a:off x="1143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048775-3FA3-45C6-BD4B-EB29F35FC926}"/>
              </a:ext>
            </a:extLst>
          </p:cNvPr>
          <p:cNvSpPr/>
          <p:nvPr/>
        </p:nvSpPr>
        <p:spPr>
          <a:xfrm>
            <a:off x="18288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8073FAA-2914-455A-93B8-A76E03F98656}"/>
              </a:ext>
            </a:extLst>
          </p:cNvPr>
          <p:cNvSpPr/>
          <p:nvPr/>
        </p:nvSpPr>
        <p:spPr>
          <a:xfrm>
            <a:off x="25146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4FCCED-80D8-46E5-9204-CE7D495AC781}"/>
              </a:ext>
            </a:extLst>
          </p:cNvPr>
          <p:cNvSpPr/>
          <p:nvPr/>
        </p:nvSpPr>
        <p:spPr>
          <a:xfrm>
            <a:off x="32004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B40203-99CA-4C92-97CC-42DCEC6BDEB4}"/>
              </a:ext>
            </a:extLst>
          </p:cNvPr>
          <p:cNvSpPr/>
          <p:nvPr/>
        </p:nvSpPr>
        <p:spPr>
          <a:xfrm>
            <a:off x="3886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487466-3834-4DCB-A00E-3736662B2B90}"/>
              </a:ext>
            </a:extLst>
          </p:cNvPr>
          <p:cNvSpPr/>
          <p:nvPr/>
        </p:nvSpPr>
        <p:spPr>
          <a:xfrm>
            <a:off x="4572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97D801-35A7-4D77-91A6-13F1E7405E84}"/>
              </a:ext>
            </a:extLst>
          </p:cNvPr>
          <p:cNvSpPr/>
          <p:nvPr/>
        </p:nvSpPr>
        <p:spPr>
          <a:xfrm>
            <a:off x="52578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EF76333-D47F-4FA3-94D5-C79AC3BD33F0}"/>
              </a:ext>
            </a:extLst>
          </p:cNvPr>
          <p:cNvSpPr/>
          <p:nvPr/>
        </p:nvSpPr>
        <p:spPr>
          <a:xfrm>
            <a:off x="59436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194243-0F9C-4BA4-A119-32CD051C1AA1}"/>
              </a:ext>
            </a:extLst>
          </p:cNvPr>
          <p:cNvSpPr/>
          <p:nvPr/>
        </p:nvSpPr>
        <p:spPr>
          <a:xfrm>
            <a:off x="66294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28B2D4B-1875-4BD5-B2E3-033C1A6C9C70}"/>
              </a:ext>
            </a:extLst>
          </p:cNvPr>
          <p:cNvSpPr/>
          <p:nvPr/>
        </p:nvSpPr>
        <p:spPr>
          <a:xfrm>
            <a:off x="73152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A47213-7208-4465-94D2-9EC3D7485161}"/>
              </a:ext>
            </a:extLst>
          </p:cNvPr>
          <p:cNvSpPr/>
          <p:nvPr/>
        </p:nvSpPr>
        <p:spPr>
          <a:xfrm>
            <a:off x="8001000" y="5029200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F2D7C22-B20B-4BF2-8D37-EAA44CB5BDE0}"/>
              </a:ext>
            </a:extLst>
          </p:cNvPr>
          <p:cNvCxnSpPr>
            <a:stCxn id="5" idx="2"/>
            <a:endCxn id="14" idx="0"/>
          </p:cNvCxnSpPr>
          <p:nvPr/>
        </p:nvCxnSpPr>
        <p:spPr>
          <a:xfrm>
            <a:off x="1716364" y="3486764"/>
            <a:ext cx="1826936" cy="1542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DD81E90-18F7-4F3C-B66D-B015A5F6F9D6}"/>
              </a:ext>
            </a:extLst>
          </p:cNvPr>
          <p:cNvCxnSpPr>
            <a:stCxn id="8" idx="2"/>
            <a:endCxn id="12" idx="0"/>
          </p:cNvCxnSpPr>
          <p:nvPr/>
        </p:nvCxnSpPr>
        <p:spPr>
          <a:xfrm flipH="1">
            <a:off x="2171700" y="3486764"/>
            <a:ext cx="2135464" cy="15424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CE7EEF-2484-4C7B-88A2-BFCE004312B0}"/>
              </a:ext>
            </a:extLst>
          </p:cNvPr>
          <p:cNvCxnSpPr>
            <a:stCxn id="9" idx="2"/>
          </p:cNvCxnSpPr>
          <p:nvPr/>
        </p:nvCxnSpPr>
        <p:spPr>
          <a:xfrm flipH="1">
            <a:off x="3543300" y="3486764"/>
            <a:ext cx="3354664" cy="1524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11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B747A-F2F4-434F-A251-705798C0A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F0146-657C-43B8-9507-AAF9DCB3A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resolve potential memory conflicts</a:t>
            </a:r>
          </a:p>
          <a:p>
            <a:pPr lvl="1"/>
            <a:r>
              <a:rPr lang="en-US" dirty="0"/>
              <a:t>Exclusive read, exclusive write (EREW): only one processor is allowed to access a given position in memory at each step</a:t>
            </a:r>
          </a:p>
          <a:p>
            <a:pPr lvl="1"/>
            <a:r>
              <a:rPr lang="en-US" dirty="0"/>
              <a:t>Concurrent read, exclusive write (CREW): multiple processors may read a given position in memory at each step</a:t>
            </a:r>
          </a:p>
          <a:p>
            <a:pPr lvl="1"/>
            <a:r>
              <a:rPr lang="en-US" dirty="0"/>
              <a:t>Concurrent read, concurrent write (CRCW): at each step, reads precede all writes; lowest-indexed write to a location succeeds </a:t>
            </a:r>
          </a:p>
        </p:txBody>
      </p:sp>
    </p:spTree>
    <p:extLst>
      <p:ext uri="{BB962C8B-B14F-4D97-AF65-F5344CB8AC3E}">
        <p14:creationId xmlns:p14="http://schemas.microsoft.com/office/powerpoint/2010/main" val="150023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3813-E5E1-4232-BD73-7589335C3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6C0F3-C89B-43B1-90CF-95F0FADEA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Interested in two measures:</a:t>
            </a:r>
          </a:p>
          <a:p>
            <a:pPr lvl="1"/>
            <a:r>
              <a:rPr lang="en-US" dirty="0"/>
              <a:t>Total work W (across all processors)</a:t>
            </a:r>
          </a:p>
          <a:p>
            <a:pPr lvl="1"/>
            <a:r>
              <a:rPr lang="en-US" dirty="0"/>
              <a:t>Time T (“depth”)</a:t>
            </a:r>
          </a:p>
          <a:p>
            <a:r>
              <a:rPr lang="en-US" dirty="0"/>
              <a:t>W = O(T * number of processors)</a:t>
            </a:r>
          </a:p>
          <a:p>
            <a:r>
              <a:rPr lang="en-US" dirty="0"/>
              <a:t>When determining complexity, we allow poly-many processors (i.e., the number of processors grows with the problem size)</a:t>
            </a:r>
          </a:p>
          <a:p>
            <a:pPr lvl="1"/>
            <a:r>
              <a:rPr lang="en-US" dirty="0"/>
              <a:t>Understand “inherent parallelism” of problem</a:t>
            </a:r>
          </a:p>
          <a:p>
            <a:pPr lvl="1"/>
            <a:r>
              <a:rPr lang="en-US" dirty="0"/>
              <a:t>Can buy more machines if needed</a:t>
            </a:r>
          </a:p>
          <a:p>
            <a:pPr lvl="1"/>
            <a:r>
              <a:rPr lang="en-US" dirty="0"/>
              <a:t>Can scale results for fixed # of processors</a:t>
            </a:r>
          </a:p>
        </p:txBody>
      </p:sp>
    </p:spTree>
    <p:extLst>
      <p:ext uri="{BB962C8B-B14F-4D97-AF65-F5344CB8AC3E}">
        <p14:creationId xmlns:p14="http://schemas.microsoft.com/office/powerpoint/2010/main" val="300994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58180</TotalTime>
  <Words>1092</Words>
  <Application>Microsoft Office PowerPoint</Application>
  <PresentationFormat>On-screen Show (4:3)</PresentationFormat>
  <Paragraphs>122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Algorithms</vt:lpstr>
      <vt:lpstr>Advanced topics</vt:lpstr>
      <vt:lpstr>Advanced topics</vt:lpstr>
      <vt:lpstr>Parallel/distributed algorithms</vt:lpstr>
      <vt:lpstr>Parallel/distributed algorithms</vt:lpstr>
      <vt:lpstr>Parallel/distributed computing</vt:lpstr>
      <vt:lpstr>Parallel computing</vt:lpstr>
      <vt:lpstr>Shared memory</vt:lpstr>
      <vt:lpstr>Complexity measures</vt:lpstr>
      <vt:lpstr>Complexity measures</vt:lpstr>
      <vt:lpstr>Complexity classes</vt:lpstr>
      <vt:lpstr>Summation and prefix-sum</vt:lpstr>
      <vt:lpstr>Summation</vt:lpstr>
      <vt:lpstr>Summation complexity</vt:lpstr>
      <vt:lpstr>Summation</vt:lpstr>
      <vt:lpstr>Prefix-sum</vt:lpstr>
      <vt:lpstr>Prefix-sum</vt:lpstr>
      <vt:lpstr>Prefix-sum</vt:lpstr>
      <vt:lpstr>Prefix-sum</vt:lpstr>
      <vt:lpstr>Compaction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3121</cp:revision>
  <dcterms:created xsi:type="dcterms:W3CDTF">2014-06-02T02:25:30Z</dcterms:created>
  <dcterms:modified xsi:type="dcterms:W3CDTF">2020-12-08T15:52:29Z</dcterms:modified>
</cp:coreProperties>
</file>