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471" r:id="rId2"/>
    <p:sldId id="423" r:id="rId3"/>
    <p:sldId id="424" r:id="rId4"/>
    <p:sldId id="425" r:id="rId5"/>
    <p:sldId id="481" r:id="rId6"/>
    <p:sldId id="426" r:id="rId7"/>
    <p:sldId id="427" r:id="rId8"/>
    <p:sldId id="428" r:id="rId9"/>
    <p:sldId id="430" r:id="rId10"/>
    <p:sldId id="431" r:id="rId11"/>
    <p:sldId id="432" r:id="rId12"/>
    <p:sldId id="483" r:id="rId13"/>
    <p:sldId id="433" r:id="rId14"/>
    <p:sldId id="435" r:id="rId15"/>
    <p:sldId id="436" r:id="rId16"/>
    <p:sldId id="437" r:id="rId17"/>
    <p:sldId id="439" r:id="rId18"/>
    <p:sldId id="440" r:id="rId19"/>
    <p:sldId id="441" r:id="rId20"/>
    <p:sldId id="458" r:id="rId21"/>
    <p:sldId id="434" r:id="rId22"/>
    <p:sldId id="445" r:id="rId23"/>
    <p:sldId id="438" r:id="rId24"/>
    <p:sldId id="482" r:id="rId25"/>
    <p:sldId id="446" r:id="rId26"/>
    <p:sldId id="443" r:id="rId27"/>
    <p:sldId id="447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53" y="6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BF7E19-5E58-4A0D-942E-F728F20487D2}" type="datetimeFigureOut">
              <a:rPr lang="en-US" smtClean="0"/>
              <a:t>9/8/2020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A42AE6-878C-46A5-A432-87C112332D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7675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9/8/2020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018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9/8/2020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38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9/8/2020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120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9/8/2020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126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9/8/2020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711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9/8/2020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466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9/8/2020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155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9/8/2020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576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9/8/2020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207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9/8/2020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582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9/8/2020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04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2898CC-5660-44C1-B068-F179A9DC2F99}" type="datetimeFigureOut">
              <a:rPr lang="en-US" smtClean="0"/>
              <a:t>9/8/2020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517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Algorithms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i="1" dirty="0">
                <a:solidFill>
                  <a:schemeClr val="tx1"/>
                </a:solidFill>
              </a:rPr>
              <a:t>Lecture 3</a:t>
            </a:r>
          </a:p>
        </p:txBody>
      </p:sp>
    </p:spTree>
    <p:extLst>
      <p:ext uri="{BB962C8B-B14F-4D97-AF65-F5344CB8AC3E}">
        <p14:creationId xmlns:p14="http://schemas.microsoft.com/office/powerpoint/2010/main" val="10711361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473114-A545-48DB-8591-EDD08DCF49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Graphs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3DADA5-C789-4233-8730-F8A405C408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This should mainly be review</a:t>
            </a:r>
          </a:p>
          <a:p>
            <a:endParaRPr lang="en-US" dirty="0"/>
          </a:p>
          <a:p>
            <a:r>
              <a:rPr lang="en-US" i="1" dirty="0"/>
              <a:t>Graphs</a:t>
            </a:r>
            <a:r>
              <a:rPr lang="en-US" dirty="0"/>
              <a:t> provide a convenient way to express relationships between pairs of items</a:t>
            </a:r>
          </a:p>
        </p:txBody>
      </p:sp>
    </p:spTree>
    <p:extLst>
      <p:ext uri="{BB962C8B-B14F-4D97-AF65-F5344CB8AC3E}">
        <p14:creationId xmlns:p14="http://schemas.microsoft.com/office/powerpoint/2010/main" val="5916924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B3E932-4546-4A81-8FC5-487FDFEB1D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Graphs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DA9457-893F-48B9-A3B5-49D6D74892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98316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Undirected graph G = (V, E)</a:t>
            </a:r>
          </a:p>
          <a:p>
            <a:pPr lvl="1"/>
            <a:r>
              <a:rPr lang="en-US" dirty="0"/>
              <a:t>V = set of </a:t>
            </a:r>
            <a:r>
              <a:rPr lang="en-US" i="1" dirty="0"/>
              <a:t>vertices</a:t>
            </a:r>
            <a:r>
              <a:rPr lang="en-US" dirty="0"/>
              <a:t> or </a:t>
            </a:r>
            <a:r>
              <a:rPr lang="en-US" i="1" dirty="0"/>
              <a:t>nodes</a:t>
            </a:r>
          </a:p>
          <a:p>
            <a:pPr lvl="1"/>
            <a:r>
              <a:rPr lang="en-US" dirty="0"/>
              <a:t>An </a:t>
            </a:r>
            <a:r>
              <a:rPr lang="en-US" i="1" dirty="0"/>
              <a:t>edge </a:t>
            </a:r>
            <a:r>
              <a:rPr lang="en-US" dirty="0"/>
              <a:t>is a set of two vertices</a:t>
            </a:r>
          </a:p>
          <a:p>
            <a:pPr lvl="1"/>
            <a:r>
              <a:rPr lang="en-US" dirty="0"/>
              <a:t>E </a:t>
            </a:r>
            <a:r>
              <a:rPr lang="en-US" dirty="0">
                <a:sym typeface="Symbol" panose="05050102010706020507" pitchFamily="18" charset="2"/>
              </a:rPr>
              <a:t> </a:t>
            </a:r>
            <a:r>
              <a:rPr lang="en-US" dirty="0"/>
              <a:t> V </a:t>
            </a:r>
            <a:r>
              <a:rPr lang="en-US" dirty="0">
                <a:sym typeface="Symbol" panose="05050102010706020507" pitchFamily="18" charset="2"/>
              </a:rPr>
              <a:t> V, </a:t>
            </a:r>
            <a:r>
              <a:rPr lang="en-US" dirty="0"/>
              <a:t>set of </a:t>
            </a:r>
            <a:r>
              <a:rPr lang="en-US" i="1" dirty="0"/>
              <a:t>edges</a:t>
            </a:r>
            <a:r>
              <a:rPr lang="en-US" dirty="0"/>
              <a:t> in the graph</a:t>
            </a:r>
            <a:endParaRPr lang="en-US" i="1" dirty="0"/>
          </a:p>
          <a:p>
            <a:endParaRPr lang="en-US" dirty="0"/>
          </a:p>
          <a:p>
            <a:r>
              <a:rPr lang="en-US" dirty="0"/>
              <a:t>Directed graph G = (V, E)</a:t>
            </a:r>
          </a:p>
          <a:p>
            <a:pPr lvl="1"/>
            <a:r>
              <a:rPr lang="en-US" dirty="0"/>
              <a:t>V = set of </a:t>
            </a:r>
            <a:r>
              <a:rPr lang="en-US" i="1" dirty="0"/>
              <a:t>vertices</a:t>
            </a:r>
            <a:r>
              <a:rPr lang="en-US" dirty="0"/>
              <a:t> or </a:t>
            </a:r>
            <a:r>
              <a:rPr lang="en-US" i="1" dirty="0"/>
              <a:t>nodes</a:t>
            </a:r>
            <a:endParaRPr lang="en-US" dirty="0"/>
          </a:p>
          <a:p>
            <a:pPr lvl="1"/>
            <a:r>
              <a:rPr lang="en-US" dirty="0"/>
              <a:t>An edge is an ordered pair of vertices</a:t>
            </a:r>
          </a:p>
          <a:p>
            <a:pPr lvl="1"/>
            <a:r>
              <a:rPr lang="en-US" dirty="0"/>
              <a:t>E </a:t>
            </a:r>
            <a:r>
              <a:rPr lang="en-US" dirty="0">
                <a:sym typeface="Symbol" panose="05050102010706020507" pitchFamily="18" charset="2"/>
              </a:rPr>
              <a:t> </a:t>
            </a:r>
            <a:r>
              <a:rPr lang="en-US" dirty="0"/>
              <a:t> V </a:t>
            </a:r>
            <a:r>
              <a:rPr lang="en-US" dirty="0">
                <a:sym typeface="Symbol" panose="05050102010706020507" pitchFamily="18" charset="2"/>
              </a:rPr>
              <a:t> V, </a:t>
            </a:r>
            <a:r>
              <a:rPr lang="en-US" dirty="0"/>
              <a:t>set of </a:t>
            </a:r>
            <a:r>
              <a:rPr lang="en-US" i="1" dirty="0"/>
              <a:t>edges</a:t>
            </a:r>
            <a:r>
              <a:rPr lang="en-US" dirty="0"/>
              <a:t> in the graph</a:t>
            </a:r>
          </a:p>
          <a:p>
            <a:pPr lvl="1"/>
            <a:endParaRPr lang="en-US" dirty="0"/>
          </a:p>
          <a:p>
            <a:r>
              <a:rPr lang="en-US" dirty="0"/>
              <a:t>Assume undirected graphs by default</a:t>
            </a:r>
          </a:p>
        </p:txBody>
      </p:sp>
    </p:spTree>
    <p:extLst>
      <p:ext uri="{BB962C8B-B14F-4D97-AF65-F5344CB8AC3E}">
        <p14:creationId xmlns:p14="http://schemas.microsoft.com/office/powerpoint/2010/main" val="13890133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CFEADC-F5B9-42B1-9E51-100C11281C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Terminology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E16548-5F74-4954-A649-A2285FE837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(Assuming undirected graph)</a:t>
            </a:r>
          </a:p>
          <a:p>
            <a:endParaRPr lang="en-US" dirty="0"/>
          </a:p>
          <a:p>
            <a:r>
              <a:rPr lang="en-US" dirty="0"/>
              <a:t>Nodes are </a:t>
            </a:r>
            <a:r>
              <a:rPr lang="en-US" i="1" dirty="0"/>
              <a:t>neighbors</a:t>
            </a:r>
            <a:r>
              <a:rPr lang="en-US" dirty="0"/>
              <a:t> if there is an edge between them</a:t>
            </a:r>
          </a:p>
          <a:p>
            <a:endParaRPr lang="en-US" dirty="0"/>
          </a:p>
          <a:p>
            <a:r>
              <a:rPr lang="en-US" dirty="0"/>
              <a:t>An edge e is </a:t>
            </a:r>
            <a:r>
              <a:rPr lang="en-US" i="1" dirty="0"/>
              <a:t>incident</a:t>
            </a:r>
            <a:r>
              <a:rPr lang="en-US" dirty="0"/>
              <a:t> to vertex v if v </a:t>
            </a:r>
            <a:r>
              <a:rPr lang="en-US" dirty="0">
                <a:sym typeface="Symbol" panose="05050102010706020507" pitchFamily="18" charset="2"/>
              </a:rPr>
              <a:t> 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80653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F25F13-3D06-4386-910C-DC97F777B6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AC161C-CD39-4EB5-B4C6-462E8DDCD6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Transportation networks</a:t>
            </a:r>
          </a:p>
          <a:p>
            <a:r>
              <a:rPr lang="en-US" dirty="0"/>
              <a:t>Communication networks</a:t>
            </a:r>
          </a:p>
          <a:p>
            <a:r>
              <a:rPr lang="en-US" dirty="0"/>
              <a:t>Web links</a:t>
            </a:r>
          </a:p>
          <a:p>
            <a:r>
              <a:rPr lang="en-US" dirty="0"/>
              <a:t>Social networks</a:t>
            </a:r>
          </a:p>
          <a:p>
            <a:r>
              <a:rPr lang="en-US" dirty="0"/>
              <a:t>Etc.</a:t>
            </a:r>
          </a:p>
        </p:txBody>
      </p:sp>
    </p:spTree>
    <p:extLst>
      <p:ext uri="{BB962C8B-B14F-4D97-AF65-F5344CB8AC3E}">
        <p14:creationId xmlns:p14="http://schemas.microsoft.com/office/powerpoint/2010/main" val="7892497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0A7AB0-98D1-459F-9F72-10E8676D63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Graphs in pictures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7182BDFC-3516-4660-AE4E-7FB983B07521}"/>
              </a:ext>
            </a:extLst>
          </p:cNvPr>
          <p:cNvSpPr/>
          <p:nvPr/>
        </p:nvSpPr>
        <p:spPr>
          <a:xfrm>
            <a:off x="3695700" y="2519222"/>
            <a:ext cx="452578" cy="45257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B1F2E229-1DCB-44FA-85F5-79342E0ABA4B}"/>
              </a:ext>
            </a:extLst>
          </p:cNvPr>
          <p:cNvSpPr/>
          <p:nvPr/>
        </p:nvSpPr>
        <p:spPr>
          <a:xfrm>
            <a:off x="3809999" y="4190999"/>
            <a:ext cx="481433" cy="48143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4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0E987D60-E425-4EA6-AE99-C8ED0F65F816}"/>
              </a:ext>
            </a:extLst>
          </p:cNvPr>
          <p:cNvSpPr/>
          <p:nvPr/>
        </p:nvSpPr>
        <p:spPr>
          <a:xfrm>
            <a:off x="4876800" y="3048000"/>
            <a:ext cx="45720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FF244BAF-01C5-4432-8D1E-BC3802F66264}"/>
              </a:ext>
            </a:extLst>
          </p:cNvPr>
          <p:cNvSpPr/>
          <p:nvPr/>
        </p:nvSpPr>
        <p:spPr>
          <a:xfrm>
            <a:off x="3890823" y="3352799"/>
            <a:ext cx="452577" cy="45257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F23EC1A8-554B-4862-9EA8-639696F0C2C0}"/>
              </a:ext>
            </a:extLst>
          </p:cNvPr>
          <p:cNvCxnSpPr>
            <a:cxnSpLocks/>
            <a:stCxn id="4" idx="5"/>
            <a:endCxn id="8" idx="1"/>
          </p:cNvCxnSpPr>
          <p:nvPr/>
        </p:nvCxnSpPr>
        <p:spPr>
          <a:xfrm>
            <a:off x="4081999" y="2905521"/>
            <a:ext cx="861756" cy="2094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0093B55D-003A-4E9C-AA4D-EDB3D7138C6B}"/>
              </a:ext>
            </a:extLst>
          </p:cNvPr>
          <p:cNvCxnSpPr>
            <a:cxnSpLocks/>
            <a:stCxn id="4" idx="4"/>
            <a:endCxn id="10" idx="1"/>
          </p:cNvCxnSpPr>
          <p:nvPr/>
        </p:nvCxnSpPr>
        <p:spPr>
          <a:xfrm>
            <a:off x="3921989" y="2971800"/>
            <a:ext cx="35112" cy="44727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93449FD8-69B6-42FE-B6F8-C67210ADE004}"/>
              </a:ext>
            </a:extLst>
          </p:cNvPr>
          <p:cNvCxnSpPr>
            <a:cxnSpLocks/>
            <a:stCxn id="10" idx="6"/>
            <a:endCxn id="8" idx="2"/>
          </p:cNvCxnSpPr>
          <p:nvPr/>
        </p:nvCxnSpPr>
        <p:spPr>
          <a:xfrm flipV="1">
            <a:off x="4343400" y="3276600"/>
            <a:ext cx="533400" cy="3024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619897F3-C276-4D20-831A-8BBAAAD17F4B}"/>
              </a:ext>
            </a:extLst>
          </p:cNvPr>
          <p:cNvCxnSpPr>
            <a:cxnSpLocks/>
            <a:stCxn id="6" idx="0"/>
            <a:endCxn id="10" idx="3"/>
          </p:cNvCxnSpPr>
          <p:nvPr/>
        </p:nvCxnSpPr>
        <p:spPr>
          <a:xfrm flipH="1" flipV="1">
            <a:off x="3957101" y="3739098"/>
            <a:ext cx="93615" cy="45190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88CD2D32-7AC2-4F6B-80CB-FC56E9863C54}"/>
              </a:ext>
            </a:extLst>
          </p:cNvPr>
          <p:cNvSpPr txBox="1"/>
          <p:nvPr/>
        </p:nvSpPr>
        <p:spPr>
          <a:xfrm>
            <a:off x="2959476" y="5062678"/>
            <a:ext cx="284404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V = {1, 2, 3, 4}</a:t>
            </a:r>
          </a:p>
          <a:p>
            <a:r>
              <a:rPr lang="en-US" dirty="0"/>
              <a:t>E = { {1,2}, {1,3}, {1,4}, {2,3} }</a:t>
            </a:r>
          </a:p>
        </p:txBody>
      </p:sp>
    </p:spTree>
    <p:extLst>
      <p:ext uri="{BB962C8B-B14F-4D97-AF65-F5344CB8AC3E}">
        <p14:creationId xmlns:p14="http://schemas.microsoft.com/office/powerpoint/2010/main" val="1428483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0A7AB0-98D1-459F-9F72-10E8676D63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Graphs in pictures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7182BDFC-3516-4660-AE4E-7FB983B07521}"/>
              </a:ext>
            </a:extLst>
          </p:cNvPr>
          <p:cNvSpPr/>
          <p:nvPr/>
        </p:nvSpPr>
        <p:spPr>
          <a:xfrm>
            <a:off x="3657600" y="25908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B1F2E229-1DCB-44FA-85F5-79342E0ABA4B}"/>
              </a:ext>
            </a:extLst>
          </p:cNvPr>
          <p:cNvSpPr/>
          <p:nvPr/>
        </p:nvSpPr>
        <p:spPr>
          <a:xfrm flipH="1">
            <a:off x="3429000" y="41910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4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0E987D60-E425-4EA6-AE99-C8ED0F65F816}"/>
              </a:ext>
            </a:extLst>
          </p:cNvPr>
          <p:cNvSpPr/>
          <p:nvPr/>
        </p:nvSpPr>
        <p:spPr>
          <a:xfrm>
            <a:off x="4876800" y="3124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FF244BAF-01C5-4432-8D1E-BC3802F66264}"/>
              </a:ext>
            </a:extLst>
          </p:cNvPr>
          <p:cNvSpPr/>
          <p:nvPr/>
        </p:nvSpPr>
        <p:spPr>
          <a:xfrm>
            <a:off x="3982804" y="3352800"/>
            <a:ext cx="360596" cy="3605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F23EC1A8-554B-4862-9EA8-639696F0C2C0}"/>
              </a:ext>
            </a:extLst>
          </p:cNvPr>
          <p:cNvCxnSpPr>
            <a:cxnSpLocks/>
            <a:stCxn id="4" idx="5"/>
            <a:endCxn id="8" idx="1"/>
          </p:cNvCxnSpPr>
          <p:nvPr/>
        </p:nvCxnSpPr>
        <p:spPr>
          <a:xfrm>
            <a:off x="3982804" y="2916004"/>
            <a:ext cx="949792" cy="263992"/>
          </a:xfrm>
          <a:prstGeom prst="line">
            <a:avLst/>
          </a:prstGeom>
          <a:ln>
            <a:head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0093B55D-003A-4E9C-AA4D-EDB3D7138C6B}"/>
              </a:ext>
            </a:extLst>
          </p:cNvPr>
          <p:cNvCxnSpPr>
            <a:cxnSpLocks/>
            <a:stCxn id="4" idx="4"/>
            <a:endCxn id="10" idx="1"/>
          </p:cNvCxnSpPr>
          <p:nvPr/>
        </p:nvCxnSpPr>
        <p:spPr>
          <a:xfrm>
            <a:off x="3848100" y="2971800"/>
            <a:ext cx="187512" cy="433808"/>
          </a:xfrm>
          <a:prstGeom prst="line">
            <a:avLst/>
          </a:prstGeom>
          <a:ln>
            <a:headEnd type="triangle"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93449FD8-69B6-42FE-B6F8-C67210ADE004}"/>
              </a:ext>
            </a:extLst>
          </p:cNvPr>
          <p:cNvCxnSpPr>
            <a:cxnSpLocks/>
            <a:stCxn id="10" idx="6"/>
            <a:endCxn id="8" idx="2"/>
          </p:cNvCxnSpPr>
          <p:nvPr/>
        </p:nvCxnSpPr>
        <p:spPr>
          <a:xfrm flipV="1">
            <a:off x="4343400" y="3314700"/>
            <a:ext cx="533400" cy="218398"/>
          </a:xfrm>
          <a:prstGeom prst="line">
            <a:avLst/>
          </a:prstGeom>
          <a:ln>
            <a:head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619897F3-C276-4D20-831A-8BBAAAD17F4B}"/>
              </a:ext>
            </a:extLst>
          </p:cNvPr>
          <p:cNvCxnSpPr>
            <a:cxnSpLocks/>
            <a:stCxn id="6" idx="0"/>
            <a:endCxn id="10" idx="3"/>
          </p:cNvCxnSpPr>
          <p:nvPr/>
        </p:nvCxnSpPr>
        <p:spPr>
          <a:xfrm flipV="1">
            <a:off x="3619500" y="3660588"/>
            <a:ext cx="416112" cy="530412"/>
          </a:xfrm>
          <a:prstGeom prst="line">
            <a:avLst/>
          </a:prstGeom>
          <a:ln>
            <a:head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88CD2D32-7AC2-4F6B-80CB-FC56E9863C54}"/>
              </a:ext>
            </a:extLst>
          </p:cNvPr>
          <p:cNvSpPr txBox="1"/>
          <p:nvPr/>
        </p:nvSpPr>
        <p:spPr>
          <a:xfrm>
            <a:off x="2959476" y="5062678"/>
            <a:ext cx="338906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V = {1, 2, 3, 4}</a:t>
            </a:r>
          </a:p>
          <a:p>
            <a:r>
              <a:rPr lang="en-US" dirty="0"/>
              <a:t>E = { (1,2), (2,1), (3,1), (1,4), (3,2) }</a:t>
            </a:r>
          </a:p>
        </p:txBody>
      </p:sp>
    </p:spTree>
    <p:extLst>
      <p:ext uri="{BB962C8B-B14F-4D97-AF65-F5344CB8AC3E}">
        <p14:creationId xmlns:p14="http://schemas.microsoft.com/office/powerpoint/2010/main" val="2080557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E014E1-8E4A-46D8-965D-937B6E51A9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Graphs in pictures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184742-2DE1-42E1-9C9C-F465B35129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Pictures can be useful for getting intuition…</a:t>
            </a:r>
          </a:p>
          <a:p>
            <a:r>
              <a:rPr lang="en-US" dirty="0"/>
              <a:t>…but are useless for 100</a:t>
            </a:r>
            <a:r>
              <a:rPr lang="en-US" baseline="30000" dirty="0"/>
              <a:t>+</a:t>
            </a:r>
            <a:r>
              <a:rPr lang="en-US" dirty="0"/>
              <a:t>-node graphs!</a:t>
            </a:r>
          </a:p>
        </p:txBody>
      </p:sp>
    </p:spTree>
    <p:extLst>
      <p:ext uri="{BB962C8B-B14F-4D97-AF65-F5344CB8AC3E}">
        <p14:creationId xmlns:p14="http://schemas.microsoft.com/office/powerpoint/2010/main" val="8973140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28B658-7972-4963-9A65-CF5A48BB4A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Representing graphs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E62975-009F-4F72-8DE2-A1664FA4E8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Two natural ways to represent n-node graphs</a:t>
            </a:r>
          </a:p>
          <a:p>
            <a:pPr lvl="1"/>
            <a:r>
              <a:rPr lang="en-US" dirty="0"/>
              <a:t>Adjacency matrix</a:t>
            </a:r>
          </a:p>
          <a:p>
            <a:pPr lvl="1"/>
            <a:r>
              <a:rPr lang="en-US" dirty="0"/>
              <a:t>Adjacency list</a:t>
            </a:r>
          </a:p>
        </p:txBody>
      </p:sp>
    </p:spTree>
    <p:extLst>
      <p:ext uri="{BB962C8B-B14F-4D97-AF65-F5344CB8AC3E}">
        <p14:creationId xmlns:p14="http://schemas.microsoft.com/office/powerpoint/2010/main" val="38566391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F231CE-B550-4605-8AC1-4815E763FD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Adjacency matrix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57D669-2A1E-4878-9A82-141A31085E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2-D array G of dimension |V| x |V|</a:t>
            </a:r>
          </a:p>
          <a:p>
            <a:r>
              <a:rPr lang="en-US" dirty="0"/>
              <a:t>G[</a:t>
            </a:r>
            <a:r>
              <a:rPr lang="en-US" dirty="0" err="1"/>
              <a:t>i</a:t>
            </a:r>
            <a:r>
              <a:rPr lang="en-US" dirty="0"/>
              <a:t>, j] = 1 </a:t>
            </a:r>
            <a:r>
              <a:rPr lang="en-US" dirty="0" err="1"/>
              <a:t>iff</a:t>
            </a:r>
            <a:r>
              <a:rPr lang="en-US" dirty="0"/>
              <a:t> there is an edge from </a:t>
            </a:r>
            <a:r>
              <a:rPr lang="en-US" dirty="0" err="1"/>
              <a:t>i</a:t>
            </a:r>
            <a:r>
              <a:rPr lang="en-US" dirty="0"/>
              <a:t> to j</a:t>
            </a:r>
            <a:br>
              <a:rPr lang="en-US" dirty="0"/>
            </a:br>
            <a:r>
              <a:rPr lang="en-US" dirty="0"/>
              <a:t>(G is undirected if G[</a:t>
            </a:r>
            <a:r>
              <a:rPr lang="en-US" dirty="0" err="1"/>
              <a:t>i</a:t>
            </a:r>
            <a:r>
              <a:rPr lang="en-US" dirty="0"/>
              <a:t>, j] = G[j, </a:t>
            </a:r>
            <a:r>
              <a:rPr lang="en-US" dirty="0" err="1"/>
              <a:t>i</a:t>
            </a:r>
            <a:r>
              <a:rPr lang="en-US" dirty="0"/>
              <a:t>])</a:t>
            </a:r>
          </a:p>
          <a:p>
            <a:r>
              <a:rPr lang="en-US" dirty="0"/>
              <a:t>O(1) time to check if {</a:t>
            </a:r>
            <a:r>
              <a:rPr lang="en-US" dirty="0" err="1"/>
              <a:t>i,j</a:t>
            </a:r>
            <a:r>
              <a:rPr lang="en-US" dirty="0"/>
              <a:t>} is an edge</a:t>
            </a:r>
          </a:p>
          <a:p>
            <a:r>
              <a:rPr lang="en-US" dirty="0">
                <a:sym typeface="Symbol" panose="05050102010706020507" pitchFamily="18" charset="2"/>
              </a:rPr>
              <a:t></a:t>
            </a:r>
            <a:r>
              <a:rPr lang="en-US" dirty="0"/>
              <a:t>(|V|) time to find all neighbors of a node</a:t>
            </a:r>
          </a:p>
          <a:p>
            <a:r>
              <a:rPr lang="en-US" dirty="0">
                <a:sym typeface="Symbol" panose="05050102010706020507" pitchFamily="18" charset="2"/>
              </a:rPr>
              <a:t></a:t>
            </a:r>
            <a:r>
              <a:rPr lang="en-US" dirty="0"/>
              <a:t>(|V|</a:t>
            </a:r>
            <a:r>
              <a:rPr lang="en-US" baseline="30000" dirty="0"/>
              <a:t>2</a:t>
            </a:r>
            <a:r>
              <a:rPr lang="en-US" dirty="0"/>
              <a:t>) memory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45599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0300FF-F3FB-4061-89EA-B5F4629D20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Adjacency list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7C89AD-3FA8-4390-A59D-CBF0B54D08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Length-n array Adj</a:t>
            </a:r>
          </a:p>
          <a:p>
            <a:r>
              <a:rPr lang="en-US" dirty="0"/>
              <a:t>Adj[</a:t>
            </a:r>
            <a:r>
              <a:rPr lang="en-US" dirty="0" err="1"/>
              <a:t>i</a:t>
            </a:r>
            <a:r>
              <a:rPr lang="en-US" dirty="0"/>
              <a:t>] is the head of a linked list containing the neighbors of </a:t>
            </a:r>
            <a:r>
              <a:rPr lang="en-US" dirty="0" err="1"/>
              <a:t>i</a:t>
            </a:r>
            <a:r>
              <a:rPr lang="en-US" dirty="0"/>
              <a:t> (in arbitrary order)</a:t>
            </a:r>
          </a:p>
          <a:p>
            <a:r>
              <a:rPr lang="en-US" dirty="0"/>
              <a:t>O(|V|+|E|) memory</a:t>
            </a:r>
          </a:p>
          <a:p>
            <a:pPr lvl="1"/>
            <a:r>
              <a:rPr lang="en-US" dirty="0"/>
              <a:t>An undirected edge is in two lists</a:t>
            </a:r>
          </a:p>
          <a:p>
            <a:pPr lvl="1"/>
            <a:r>
              <a:rPr lang="en-US" dirty="0"/>
              <a:t>|E| = O(|V|</a:t>
            </a:r>
            <a:r>
              <a:rPr lang="en-US" baseline="30000" dirty="0"/>
              <a:t>2</a:t>
            </a:r>
            <a:r>
              <a:rPr lang="en-US" dirty="0"/>
              <a:t>), and in </a:t>
            </a:r>
            <a:r>
              <a:rPr lang="en-US" i="1" dirty="0"/>
              <a:t>sparse</a:t>
            </a:r>
            <a:r>
              <a:rPr lang="en-US" dirty="0"/>
              <a:t> graphs |E| is much less than |V|</a:t>
            </a:r>
            <a:r>
              <a:rPr lang="en-US" baseline="30000" dirty="0"/>
              <a:t>2</a:t>
            </a:r>
            <a:endParaRPr lang="en-US" dirty="0"/>
          </a:p>
          <a:p>
            <a:r>
              <a:rPr lang="en-US" dirty="0"/>
              <a:t>Can find all neighbors of a node in time linear in its number of neighbors</a:t>
            </a:r>
          </a:p>
          <a:p>
            <a:r>
              <a:rPr lang="en-US" dirty="0"/>
              <a:t>Can take O(|E|) time to check whether there is an edge between nodes </a:t>
            </a:r>
            <a:r>
              <a:rPr lang="en-US" dirty="0" err="1"/>
              <a:t>i</a:t>
            </a:r>
            <a:r>
              <a:rPr lang="en-US" dirty="0"/>
              <a:t> and j</a:t>
            </a:r>
          </a:p>
        </p:txBody>
      </p:sp>
    </p:spTree>
    <p:extLst>
      <p:ext uri="{BB962C8B-B14F-4D97-AF65-F5344CB8AC3E}">
        <p14:creationId xmlns:p14="http://schemas.microsoft.com/office/powerpoint/2010/main" val="34089093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1162C2-F490-4CDB-BF36-694E182727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structures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2030B3-5C59-40D7-942D-0C9541C7BF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Algorithms can be presented at various levels of detail</a:t>
            </a:r>
          </a:p>
          <a:p>
            <a:pPr lvl="1"/>
            <a:r>
              <a:rPr lang="en-US" dirty="0"/>
              <a:t>Always a good idea to think about how you would actually implement an algorithm (in your programming language of choice)</a:t>
            </a:r>
          </a:p>
          <a:p>
            <a:pPr lvl="1"/>
            <a:r>
              <a:rPr lang="en-US" dirty="0"/>
              <a:t>Implementing an algorithm is a great way to make sure you actually understand it!</a:t>
            </a:r>
          </a:p>
        </p:txBody>
      </p:sp>
    </p:spTree>
    <p:extLst>
      <p:ext uri="{BB962C8B-B14F-4D97-AF65-F5344CB8AC3E}">
        <p14:creationId xmlns:p14="http://schemas.microsoft.com/office/powerpoint/2010/main" val="286462001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738AA0-9497-4F49-A3FF-CBFFD88869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Directed graphs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B66ED9-1F4E-4162-B585-817E22E54A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adjacency-matrix representation already handles directed graphs</a:t>
            </a:r>
          </a:p>
          <a:p>
            <a:endParaRPr lang="en-US" dirty="0"/>
          </a:p>
          <a:p>
            <a:r>
              <a:rPr lang="en-US" dirty="0"/>
              <a:t>For adjacency-list representation, convenient to have two linked lists for each vertex v</a:t>
            </a:r>
          </a:p>
          <a:p>
            <a:pPr lvl="1"/>
            <a:r>
              <a:rPr lang="en-US" dirty="0"/>
              <a:t>Edges from v</a:t>
            </a:r>
          </a:p>
          <a:p>
            <a:pPr lvl="1"/>
            <a:r>
              <a:rPr lang="en-US" dirty="0"/>
              <a:t>Edges to v</a:t>
            </a:r>
          </a:p>
        </p:txBody>
      </p:sp>
    </p:spTree>
    <p:extLst>
      <p:ext uri="{BB962C8B-B14F-4D97-AF65-F5344CB8AC3E}">
        <p14:creationId xmlns:p14="http://schemas.microsoft.com/office/powerpoint/2010/main" val="1409149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35E13A-D185-4A54-8230-7D47D00328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Paths and connectivity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0C5B92-B6C8-440F-8F16-E20160C0BF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800599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A path in a directed/undirected graph G is a sequence of nodes v</a:t>
            </a:r>
            <a:r>
              <a:rPr lang="en-US" baseline="-25000" dirty="0"/>
              <a:t>1</a:t>
            </a:r>
            <a:r>
              <a:rPr lang="en-US" dirty="0"/>
              <a:t>, …, </a:t>
            </a:r>
            <a:r>
              <a:rPr lang="en-US" dirty="0" err="1"/>
              <a:t>v</a:t>
            </a:r>
            <a:r>
              <a:rPr lang="en-US" baseline="-25000" dirty="0" err="1"/>
              <a:t>k</a:t>
            </a:r>
            <a:r>
              <a:rPr lang="en-US" dirty="0"/>
              <a:t> such that for all </a:t>
            </a:r>
            <a:r>
              <a:rPr lang="en-US" dirty="0" err="1"/>
              <a:t>i</a:t>
            </a:r>
            <a:r>
              <a:rPr lang="en-US" dirty="0"/>
              <a:t> there is an edge from v</a:t>
            </a:r>
            <a:r>
              <a:rPr lang="en-US" baseline="-25000" dirty="0"/>
              <a:t>i </a:t>
            </a:r>
            <a:r>
              <a:rPr lang="en-US" dirty="0"/>
              <a:t>to v</a:t>
            </a:r>
            <a:r>
              <a:rPr lang="en-US" baseline="-25000" dirty="0"/>
              <a:t>i+1 </a:t>
            </a:r>
            <a:endParaRPr lang="en-US" dirty="0"/>
          </a:p>
          <a:p>
            <a:pPr lvl="1"/>
            <a:r>
              <a:rPr lang="en-US" dirty="0"/>
              <a:t>This is a path </a:t>
            </a:r>
            <a:r>
              <a:rPr lang="en-US" i="1" dirty="0"/>
              <a:t>from</a:t>
            </a:r>
            <a:r>
              <a:rPr lang="en-US" dirty="0"/>
              <a:t> v</a:t>
            </a:r>
            <a:r>
              <a:rPr lang="en-US" baseline="-25000" dirty="0"/>
              <a:t>1</a:t>
            </a:r>
            <a:r>
              <a:rPr lang="en-US" dirty="0"/>
              <a:t> </a:t>
            </a:r>
            <a:r>
              <a:rPr lang="en-US" i="1" dirty="0"/>
              <a:t>to</a:t>
            </a:r>
            <a:r>
              <a:rPr lang="en-US" dirty="0"/>
              <a:t> </a:t>
            </a:r>
            <a:r>
              <a:rPr lang="en-US" dirty="0" err="1"/>
              <a:t>v</a:t>
            </a:r>
            <a:r>
              <a:rPr lang="en-US" baseline="-25000" dirty="0" err="1"/>
              <a:t>k</a:t>
            </a:r>
            <a:endParaRPr lang="en-US" dirty="0"/>
          </a:p>
          <a:p>
            <a:pPr lvl="1"/>
            <a:r>
              <a:rPr lang="en-US" dirty="0"/>
              <a:t>The path is </a:t>
            </a:r>
            <a:r>
              <a:rPr lang="en-US" i="1" dirty="0"/>
              <a:t>simple</a:t>
            </a:r>
            <a:r>
              <a:rPr lang="en-US" dirty="0"/>
              <a:t> if no vertex repeats</a:t>
            </a:r>
          </a:p>
          <a:p>
            <a:pPr lvl="1"/>
            <a:r>
              <a:rPr lang="en-US" dirty="0"/>
              <a:t>A </a:t>
            </a:r>
            <a:r>
              <a:rPr lang="en-US" i="1" dirty="0"/>
              <a:t>cycle</a:t>
            </a:r>
            <a:r>
              <a:rPr lang="en-US" dirty="0"/>
              <a:t> is a path where the starting point and endpoint are the same</a:t>
            </a:r>
          </a:p>
          <a:p>
            <a:r>
              <a:rPr lang="en-US" dirty="0"/>
              <a:t>The </a:t>
            </a:r>
            <a:r>
              <a:rPr lang="en-US" i="1" dirty="0"/>
              <a:t>distance</a:t>
            </a:r>
            <a:r>
              <a:rPr lang="en-US" dirty="0"/>
              <a:t> from node u to node v is the length of the shortest path from u to v</a:t>
            </a:r>
          </a:p>
          <a:p>
            <a:r>
              <a:rPr lang="en-US" dirty="0"/>
              <a:t>An undirected graph is </a:t>
            </a:r>
            <a:r>
              <a:rPr lang="en-US" i="1" dirty="0"/>
              <a:t>connected</a:t>
            </a:r>
            <a:r>
              <a:rPr lang="en-US" dirty="0"/>
              <a:t> if there is a path between every pair of nodes</a:t>
            </a:r>
          </a:p>
          <a:p>
            <a:r>
              <a:rPr lang="en-US" dirty="0"/>
              <a:t>A directed graph is </a:t>
            </a:r>
            <a:r>
              <a:rPr lang="en-US" i="1" dirty="0"/>
              <a:t>strongly connected</a:t>
            </a:r>
            <a:r>
              <a:rPr lang="en-US" dirty="0"/>
              <a:t> if there is a path from any node to any other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9919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B8C4A9-4CFE-4B5B-97BF-A8DF30BFE6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Connected component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5B0077-089F-486F-9B86-5EF44E9D87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subset V’ of vertices in an undirected graph forms a </a:t>
            </a:r>
            <a:r>
              <a:rPr lang="en-US" i="1" dirty="0"/>
              <a:t>connected component</a:t>
            </a:r>
            <a:r>
              <a:rPr lang="en-US" dirty="0"/>
              <a:t> if there is a path between every pair of nodes in V’</a:t>
            </a:r>
          </a:p>
          <a:p>
            <a:r>
              <a:rPr lang="en-US" dirty="0"/>
              <a:t>Any graph can be partitioned into a collection of connected components</a:t>
            </a:r>
          </a:p>
        </p:txBody>
      </p:sp>
    </p:spTree>
    <p:extLst>
      <p:ext uri="{BB962C8B-B14F-4D97-AF65-F5344CB8AC3E}">
        <p14:creationId xmlns:p14="http://schemas.microsoft.com/office/powerpoint/2010/main" val="346826217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511046-7943-4D36-AFCF-F3F95CA406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Trees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1342E9-6AAD-4CFD-9AB8-BE70F0350F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An undirected graph is a </a:t>
            </a:r>
            <a:r>
              <a:rPr lang="en-US" i="1" dirty="0"/>
              <a:t>tree</a:t>
            </a:r>
            <a:r>
              <a:rPr lang="en-US" dirty="0"/>
              <a:t> if it is connected and does not contain a cycle</a:t>
            </a:r>
          </a:p>
          <a:p>
            <a:pPr lvl="1"/>
            <a:r>
              <a:rPr lang="en-US" dirty="0"/>
              <a:t>Can “root” a tree at any node</a:t>
            </a:r>
          </a:p>
          <a:p>
            <a:r>
              <a:rPr lang="en-US" dirty="0"/>
              <a:t>Once a root r is chosen, a parent/child relationship is formed between all nodes having an edge between them based on their distance from r</a:t>
            </a:r>
          </a:p>
          <a:p>
            <a:pPr lvl="1"/>
            <a:r>
              <a:rPr lang="en-US" dirty="0"/>
              <a:t>The root has no parent</a:t>
            </a:r>
          </a:p>
          <a:p>
            <a:pPr lvl="1"/>
            <a:r>
              <a:rPr lang="en-US" dirty="0"/>
              <a:t>Nodes with no children are called </a:t>
            </a:r>
            <a:r>
              <a:rPr lang="en-US" i="1" dirty="0"/>
              <a:t>leaves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00484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423E23-E78E-4141-84D9-E78D8EB6FB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Spanning tree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C078AB-0442-4A84-9D1D-0421598279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</a:t>
            </a:r>
            <a:r>
              <a:rPr lang="en-US" i="1" dirty="0"/>
              <a:t>spanning tree </a:t>
            </a:r>
            <a:r>
              <a:rPr lang="en-US" dirty="0"/>
              <a:t>of a connected component is a subset of the edges that form a tree</a:t>
            </a:r>
          </a:p>
          <a:p>
            <a:pPr lvl="1"/>
            <a:r>
              <a:rPr lang="en-US" dirty="0"/>
              <a:t>Can be many spanning trees for a given graph</a:t>
            </a:r>
          </a:p>
          <a:p>
            <a:endParaRPr lang="en-US" dirty="0"/>
          </a:p>
          <a:p>
            <a:r>
              <a:rPr lang="en-US" dirty="0"/>
              <a:t>Often useful to form a spanning tree to answer other questions about the graph</a:t>
            </a:r>
          </a:p>
        </p:txBody>
      </p:sp>
    </p:spTree>
    <p:extLst>
      <p:ext uri="{BB962C8B-B14F-4D97-AF65-F5344CB8AC3E}">
        <p14:creationId xmlns:p14="http://schemas.microsoft.com/office/powerpoint/2010/main" val="344610775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550137-87B2-4521-93B9-DF6C500318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Determining connected component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1501D2-2BD9-4152-A580-D715FDB806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General algorithmic framework for finding the connected component R containing s:</a:t>
            </a:r>
          </a:p>
          <a:p>
            <a:pPr lvl="1"/>
            <a:r>
              <a:rPr lang="en-US" dirty="0"/>
              <a:t>R = {s}</a:t>
            </a:r>
          </a:p>
          <a:p>
            <a:pPr lvl="1"/>
            <a:r>
              <a:rPr lang="en-US" dirty="0"/>
              <a:t>While there is an edge (u, v) with u </a:t>
            </a:r>
            <a:r>
              <a:rPr lang="en-US" dirty="0">
                <a:sym typeface="Symbol" panose="05050102010706020507" pitchFamily="18" charset="2"/>
              </a:rPr>
              <a:t> R and v  R</a:t>
            </a:r>
          </a:p>
          <a:p>
            <a:pPr lvl="2"/>
            <a:r>
              <a:rPr lang="en-US" dirty="0">
                <a:sym typeface="Symbol" panose="05050102010706020507" pitchFamily="18" charset="2"/>
              </a:rPr>
              <a:t>Add v to R</a:t>
            </a:r>
          </a:p>
          <a:p>
            <a:pPr lvl="2"/>
            <a:endParaRPr lang="en-US" dirty="0">
              <a:sym typeface="Symbol" panose="05050102010706020507" pitchFamily="18" charset="2"/>
            </a:endParaRPr>
          </a:p>
          <a:p>
            <a:r>
              <a:rPr lang="en-US" dirty="0">
                <a:sym typeface="Symbol" panose="05050102010706020507" pitchFamily="18" charset="2"/>
              </a:rPr>
              <a:t>This also defines a </a:t>
            </a:r>
            <a:r>
              <a:rPr lang="en-US" i="1" dirty="0">
                <a:sym typeface="Symbol" panose="05050102010706020507" pitchFamily="18" charset="2"/>
              </a:rPr>
              <a:t>spanning tree</a:t>
            </a:r>
            <a:r>
              <a:rPr lang="en-US" dirty="0">
                <a:sym typeface="Symbol" panose="05050102010706020507" pitchFamily="18" charset="2"/>
              </a:rPr>
              <a:t> on the connected component containing s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If v added to R because of u, then u is the parent of v</a:t>
            </a:r>
          </a:p>
          <a:p>
            <a:pPr lvl="2"/>
            <a:endParaRPr lang="en-US" dirty="0">
              <a:sym typeface="Symbol" panose="05050102010706020507" pitchFamily="18" charset="2"/>
            </a:endParaRPr>
          </a:p>
          <a:p>
            <a:r>
              <a:rPr lang="en-US" dirty="0">
                <a:sym typeface="Symbol" panose="05050102010706020507" pitchFamily="18" charset="2"/>
              </a:rPr>
              <a:t>In what order should edges be visited?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140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A7999D-29EA-488C-BA0F-1FA347CBF7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Breadth-first search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5085E8-C6E1-4AF9-A3B6-F6F6FE8109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Explore nodes based on their distance from s</a:t>
            </a:r>
          </a:p>
          <a:p>
            <a:pPr lvl="1"/>
            <a:r>
              <a:rPr lang="en-US" dirty="0"/>
              <a:t>I.e., for </a:t>
            </a:r>
            <a:r>
              <a:rPr lang="en-US" dirty="0" err="1"/>
              <a:t>i</a:t>
            </a:r>
            <a:r>
              <a:rPr lang="en-US" dirty="0"/>
              <a:t>=0, …, find all nodes L</a:t>
            </a:r>
            <a:r>
              <a:rPr lang="en-US" baseline="-25000" dirty="0"/>
              <a:t>i</a:t>
            </a:r>
            <a:r>
              <a:rPr lang="en-US" dirty="0"/>
              <a:t> at distance </a:t>
            </a:r>
            <a:r>
              <a:rPr lang="en-US" dirty="0" err="1"/>
              <a:t>i</a:t>
            </a:r>
            <a:r>
              <a:rPr lang="en-US" dirty="0"/>
              <a:t> from s</a:t>
            </a:r>
          </a:p>
          <a:p>
            <a:endParaRPr lang="en-US" dirty="0"/>
          </a:p>
          <a:p>
            <a:r>
              <a:rPr lang="en-US" dirty="0"/>
              <a:t>Conceptual pseudocode:</a:t>
            </a:r>
          </a:p>
          <a:p>
            <a:pPr lvl="1"/>
            <a:r>
              <a:rPr lang="en-US" dirty="0"/>
              <a:t>Set L</a:t>
            </a:r>
            <a:r>
              <a:rPr lang="en-US" baseline="-25000" dirty="0"/>
              <a:t>0</a:t>
            </a:r>
            <a:r>
              <a:rPr lang="en-US" dirty="0"/>
              <a:t> = {s}</a:t>
            </a:r>
          </a:p>
          <a:p>
            <a:pPr lvl="1"/>
            <a:r>
              <a:rPr lang="en-US" dirty="0"/>
              <a:t>For </a:t>
            </a:r>
            <a:r>
              <a:rPr lang="en-US" dirty="0" err="1"/>
              <a:t>i</a:t>
            </a:r>
            <a:r>
              <a:rPr lang="en-US" dirty="0"/>
              <a:t>=0, … do:</a:t>
            </a:r>
          </a:p>
          <a:p>
            <a:pPr lvl="2"/>
            <a:r>
              <a:rPr lang="en-US" dirty="0"/>
              <a:t>For all t </a:t>
            </a:r>
            <a:r>
              <a:rPr lang="en-US" dirty="0">
                <a:sym typeface="Symbol" panose="05050102010706020507" pitchFamily="18" charset="2"/>
              </a:rPr>
              <a:t> L</a:t>
            </a:r>
            <a:r>
              <a:rPr lang="en-US" baseline="-25000" dirty="0">
                <a:sym typeface="Symbol" panose="05050102010706020507" pitchFamily="18" charset="2"/>
              </a:rPr>
              <a:t>i</a:t>
            </a:r>
            <a:r>
              <a:rPr lang="en-US" dirty="0">
                <a:sym typeface="Symbol" panose="05050102010706020507" pitchFamily="18" charset="2"/>
              </a:rPr>
              <a:t> </a:t>
            </a:r>
          </a:p>
          <a:p>
            <a:pPr lvl="2"/>
            <a:r>
              <a:rPr lang="en-US" dirty="0">
                <a:sym typeface="Symbol" panose="05050102010706020507" pitchFamily="18" charset="2"/>
              </a:rPr>
              <a:t>For all neighbors t’ of t that are not already in L</a:t>
            </a:r>
            <a:r>
              <a:rPr lang="en-US" baseline="-25000" dirty="0">
                <a:sym typeface="Symbol" panose="05050102010706020507" pitchFamily="18" charset="2"/>
              </a:rPr>
              <a:t>0</a:t>
            </a:r>
            <a:r>
              <a:rPr lang="en-US" dirty="0">
                <a:sym typeface="Symbol" panose="05050102010706020507" pitchFamily="18" charset="2"/>
              </a:rPr>
              <a:t>, …, L</a:t>
            </a:r>
            <a:r>
              <a:rPr lang="en-US" baseline="-25000" dirty="0">
                <a:sym typeface="Symbol" panose="05050102010706020507" pitchFamily="18" charset="2"/>
              </a:rPr>
              <a:t>i</a:t>
            </a:r>
            <a:r>
              <a:rPr lang="en-US" dirty="0">
                <a:sym typeface="Symbol" panose="05050102010706020507" pitchFamily="18" charset="2"/>
              </a:rPr>
              <a:t>, add t’ to L</a:t>
            </a:r>
            <a:r>
              <a:rPr lang="en-US" baseline="-25000" dirty="0">
                <a:sym typeface="Symbol" panose="05050102010706020507" pitchFamily="18" charset="2"/>
              </a:rPr>
              <a:t>i+1</a:t>
            </a:r>
            <a:endParaRPr lang="en-US" dirty="0">
              <a:sym typeface="Symbol" panose="05050102010706020507" pitchFamily="18" charset="2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6642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E0030C-22CD-420B-8CDA-7CD4CE9BBA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Breadth-first search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574E8E-6597-407E-A5B6-A780CD88AC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bit more carefully:</a:t>
            </a:r>
          </a:p>
          <a:p>
            <a:pPr lvl="1"/>
            <a:r>
              <a:rPr lang="en-US" dirty="0"/>
              <a:t>R = {s}; label s with 0</a:t>
            </a:r>
          </a:p>
          <a:p>
            <a:pPr lvl="1"/>
            <a:r>
              <a:rPr lang="en-US" dirty="0"/>
              <a:t>While there is a u </a:t>
            </a:r>
            <a:r>
              <a:rPr lang="en-US" dirty="0">
                <a:sym typeface="Symbol" panose="05050102010706020507" pitchFamily="18" charset="2"/>
              </a:rPr>
              <a:t> R and v  R with edge (u, v)</a:t>
            </a:r>
          </a:p>
          <a:p>
            <a:pPr lvl="2"/>
            <a:r>
              <a:rPr lang="en-US" dirty="0">
                <a:sym typeface="Symbol" panose="05050102010706020507" pitchFamily="18" charset="2"/>
              </a:rPr>
              <a:t>Choose such a vertex u with lowest label </a:t>
            </a:r>
            <a:r>
              <a:rPr lang="en-US" dirty="0" err="1">
                <a:sym typeface="Symbol" panose="05050102010706020507" pitchFamily="18" charset="2"/>
              </a:rPr>
              <a:t>i</a:t>
            </a:r>
            <a:endParaRPr lang="en-US" dirty="0">
              <a:sym typeface="Symbol" panose="05050102010706020507" pitchFamily="18" charset="2"/>
            </a:endParaRPr>
          </a:p>
          <a:p>
            <a:pPr lvl="2"/>
            <a:r>
              <a:rPr lang="en-US" dirty="0">
                <a:sym typeface="Symbol" panose="05050102010706020507" pitchFamily="18" charset="2"/>
              </a:rPr>
              <a:t>For all v  R that are neighbors of u; label v with i+1</a:t>
            </a:r>
          </a:p>
        </p:txBody>
      </p:sp>
    </p:spTree>
    <p:extLst>
      <p:ext uri="{BB962C8B-B14F-4D97-AF65-F5344CB8AC3E}">
        <p14:creationId xmlns:p14="http://schemas.microsoft.com/office/powerpoint/2010/main" val="6055074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DD2FB4-3431-46C8-87D1-692961FFA8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data structures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F40027-D51A-454C-B24E-772A2FF4B5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Array</a:t>
            </a:r>
          </a:p>
          <a:p>
            <a:pPr lvl="1"/>
            <a:r>
              <a:rPr lang="en-US" dirty="0"/>
              <a:t>Generally assumes a known upper bound on the number of items n in the array</a:t>
            </a:r>
          </a:p>
          <a:p>
            <a:pPr lvl="1"/>
            <a:r>
              <a:rPr lang="en-US" dirty="0"/>
              <a:t>Reading/writing the </a:t>
            </a:r>
            <a:r>
              <a:rPr lang="en-US" dirty="0" err="1"/>
              <a:t>ith</a:t>
            </a:r>
            <a:r>
              <a:rPr lang="en-US" dirty="0"/>
              <a:t> element in the array (A[</a:t>
            </a:r>
            <a:r>
              <a:rPr lang="en-US" dirty="0" err="1"/>
              <a:t>i</a:t>
            </a:r>
            <a:r>
              <a:rPr lang="en-US" dirty="0"/>
              <a:t>]) takes constant time</a:t>
            </a:r>
          </a:p>
          <a:p>
            <a:pPr lvl="1"/>
            <a:r>
              <a:rPr lang="en-US" dirty="0"/>
              <a:t>Checking whether an element is in an unsorted array requires O(n) time</a:t>
            </a:r>
          </a:p>
          <a:p>
            <a:pPr lvl="1"/>
            <a:r>
              <a:rPr lang="en-US" dirty="0"/>
              <a:t>Checking whether an element is in a sorted array requires O(log n) time</a:t>
            </a:r>
          </a:p>
          <a:p>
            <a:pPr lvl="2"/>
            <a:r>
              <a:rPr lang="en-US" dirty="0"/>
              <a:t>An unsorted array can be sorted in O(n log n) time</a:t>
            </a:r>
          </a:p>
          <a:p>
            <a:pPr lvl="1"/>
            <a:r>
              <a:rPr lang="en-US" dirty="0"/>
              <a:t>Deleting/inserting elements can be cumbersome</a:t>
            </a:r>
          </a:p>
        </p:txBody>
      </p:sp>
    </p:spTree>
    <p:extLst>
      <p:ext uri="{BB962C8B-B14F-4D97-AF65-F5344CB8AC3E}">
        <p14:creationId xmlns:p14="http://schemas.microsoft.com/office/powerpoint/2010/main" val="2242312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D76D52-0470-4342-9855-872A6D29DD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data structures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64C78E-B7A3-45B6-B2C7-CA4B826544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Doubly linked list</a:t>
            </a:r>
          </a:p>
          <a:p>
            <a:pPr lvl="1"/>
            <a:r>
              <a:rPr lang="en-US" dirty="0"/>
              <a:t>Does not require an upper bound on the number of items in the list</a:t>
            </a:r>
          </a:p>
          <a:p>
            <a:pPr lvl="1"/>
            <a:r>
              <a:rPr lang="en-US" dirty="0"/>
              <a:t>Deleting/inserting an element (at a given location, typically the start or end) takes O(1) time</a:t>
            </a:r>
          </a:p>
          <a:p>
            <a:pPr lvl="1"/>
            <a:r>
              <a:rPr lang="en-US" dirty="0"/>
              <a:t>Reading/writing the </a:t>
            </a:r>
            <a:r>
              <a:rPr lang="en-US" dirty="0" err="1"/>
              <a:t>ith</a:t>
            </a:r>
            <a:r>
              <a:rPr lang="en-US" dirty="0"/>
              <a:t> element in the list takes O(</a:t>
            </a:r>
            <a:r>
              <a:rPr lang="en-US" dirty="0" err="1"/>
              <a:t>i</a:t>
            </a:r>
            <a:r>
              <a:rPr lang="en-US" dirty="0"/>
              <a:t>) time</a:t>
            </a:r>
          </a:p>
          <a:p>
            <a:pPr lvl="1"/>
            <a:r>
              <a:rPr lang="en-US" dirty="0"/>
              <a:t>Checking whether an element is in a sorted list takes O(n) time</a:t>
            </a:r>
          </a:p>
        </p:txBody>
      </p:sp>
    </p:spTree>
    <p:extLst>
      <p:ext uri="{BB962C8B-B14F-4D97-AF65-F5344CB8AC3E}">
        <p14:creationId xmlns:p14="http://schemas.microsoft.com/office/powerpoint/2010/main" val="37467604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FBF092-5344-4435-9FFB-F645694331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Review: The GS algorithm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0C7B4-7BD8-4D61-9C33-EF63F60D92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While some employer is free:</a:t>
            </a:r>
          </a:p>
          <a:p>
            <a:pPr lvl="1"/>
            <a:r>
              <a:rPr lang="en-US" dirty="0"/>
              <a:t>Some free employer e makes an offer to their highest-ranked candidate c to whom they have not yet made an offer</a:t>
            </a:r>
          </a:p>
          <a:p>
            <a:pPr lvl="1"/>
            <a:r>
              <a:rPr lang="en-US" dirty="0"/>
              <a:t>If c is free, c becomes (tentatively) bound to e</a:t>
            </a:r>
          </a:p>
          <a:p>
            <a:pPr lvl="1"/>
            <a:r>
              <a:rPr lang="en-US" dirty="0"/>
              <a:t>If c is bound to e’ and prefers e’, do nothing</a:t>
            </a:r>
          </a:p>
          <a:p>
            <a:pPr lvl="1"/>
            <a:r>
              <a:rPr lang="en-US" dirty="0"/>
              <a:t>If c is bound to e’ but prefers e, switch (so e’ becomes free)</a:t>
            </a:r>
          </a:p>
        </p:txBody>
      </p:sp>
    </p:spTree>
    <p:extLst>
      <p:ext uri="{BB962C8B-B14F-4D97-AF65-F5344CB8AC3E}">
        <p14:creationId xmlns:p14="http://schemas.microsoft.com/office/powerpoint/2010/main" val="13193642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691F39-56E3-4204-9A64-CF526CA340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structures for 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908F21-F593-4146-B71C-B711252E2F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81599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Number employers/candidates from 1, …, n</a:t>
            </a:r>
          </a:p>
          <a:p>
            <a:r>
              <a:rPr lang="en-US" dirty="0"/>
              <a:t>Store employer preferences in a 2-D array</a:t>
            </a:r>
          </a:p>
          <a:p>
            <a:pPr lvl="1"/>
            <a:r>
              <a:rPr lang="en-US" dirty="0" err="1"/>
              <a:t>EPref</a:t>
            </a:r>
            <a:r>
              <a:rPr lang="en-US" dirty="0"/>
              <a:t>[e, </a:t>
            </a:r>
            <a:r>
              <a:rPr lang="en-US" dirty="0" err="1"/>
              <a:t>i</a:t>
            </a:r>
            <a:r>
              <a:rPr lang="en-US" dirty="0"/>
              <a:t>] is the </a:t>
            </a:r>
            <a:r>
              <a:rPr lang="en-US" dirty="0" err="1"/>
              <a:t>ith</a:t>
            </a:r>
            <a:r>
              <a:rPr lang="en-US" dirty="0"/>
              <a:t> candidate on e’s list</a:t>
            </a:r>
          </a:p>
          <a:p>
            <a:r>
              <a:rPr lang="en-US" dirty="0"/>
              <a:t>Maintain array Next </a:t>
            </a:r>
            <a:r>
              <a:rPr lang="en-US" dirty="0" err="1"/>
              <a:t>s.t.</a:t>
            </a:r>
            <a:r>
              <a:rPr lang="en-US" dirty="0"/>
              <a:t> Next[e] is the position of the next candidate to whom e should made an offer (initialized to 1)</a:t>
            </a:r>
          </a:p>
          <a:p>
            <a:r>
              <a:rPr lang="en-US" dirty="0"/>
              <a:t>Maintain array Bound </a:t>
            </a:r>
            <a:r>
              <a:rPr lang="en-US" dirty="0" err="1"/>
              <a:t>s.t.</a:t>
            </a:r>
            <a:r>
              <a:rPr lang="en-US" dirty="0"/>
              <a:t> Bound[c] is the employer to whom c is currently bound (initialized to 0)</a:t>
            </a:r>
          </a:p>
          <a:p>
            <a:r>
              <a:rPr lang="en-US" dirty="0"/>
              <a:t>Store free employers as a stack (using a linked list)</a:t>
            </a:r>
          </a:p>
          <a:p>
            <a:r>
              <a:rPr lang="en-US" dirty="0"/>
              <a:t>Use 2-D array </a:t>
            </a:r>
            <a:r>
              <a:rPr lang="en-US" dirty="0" err="1"/>
              <a:t>s.t.</a:t>
            </a:r>
            <a:r>
              <a:rPr lang="en-US" dirty="0"/>
              <a:t> Rank[c, e] indicates the rank of employer e in c’s preference list</a:t>
            </a:r>
          </a:p>
          <a:p>
            <a:pPr lvl="1"/>
            <a:r>
              <a:rPr lang="en-US" dirty="0"/>
              <a:t>Initialize at outset of the algorithm in O(n</a:t>
            </a:r>
            <a:r>
              <a:rPr lang="en-US" baseline="30000" dirty="0"/>
              <a:t>2</a:t>
            </a:r>
            <a:r>
              <a:rPr lang="en-US" dirty="0"/>
              <a:t>) time</a:t>
            </a:r>
          </a:p>
        </p:txBody>
      </p:sp>
    </p:spTree>
    <p:extLst>
      <p:ext uri="{BB962C8B-B14F-4D97-AF65-F5344CB8AC3E}">
        <p14:creationId xmlns:p14="http://schemas.microsoft.com/office/powerpoint/2010/main" val="1974024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FBF092-5344-4435-9FFB-F645694331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structures for 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0C7B4-7BD8-4D61-9C33-EF63F60D92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While some employer is free:</a:t>
            </a:r>
          </a:p>
          <a:p>
            <a:pPr lvl="1"/>
            <a:r>
              <a:rPr lang="en-US" dirty="0"/>
              <a:t>First free employer e makes an offer to their highest-ranked candidate c to whom they have not yet made an offer</a:t>
            </a:r>
          </a:p>
          <a:p>
            <a:pPr lvl="1"/>
            <a:r>
              <a:rPr lang="en-US" dirty="0"/>
              <a:t>If c is free, c becomes (tentatively) bound to e</a:t>
            </a:r>
          </a:p>
          <a:p>
            <a:pPr lvl="1"/>
            <a:r>
              <a:rPr lang="en-US" dirty="0"/>
              <a:t>If c is bound to e’ and prefers e’, do nothing</a:t>
            </a:r>
          </a:p>
          <a:p>
            <a:pPr lvl="1"/>
            <a:r>
              <a:rPr lang="en-US" dirty="0"/>
              <a:t>If c is bound to e’ but prefers e, switch (so e’ becomes free)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298ADE6A-B351-4BA5-BD38-361A8E236CC2}"/>
              </a:ext>
            </a:extLst>
          </p:cNvPr>
          <p:cNvCxnSpPr/>
          <p:nvPr/>
        </p:nvCxnSpPr>
        <p:spPr>
          <a:xfrm flipV="1">
            <a:off x="4300821" y="1447800"/>
            <a:ext cx="2209800" cy="914400"/>
          </a:xfrm>
          <a:prstGeom prst="straightConnector1">
            <a:avLst/>
          </a:prstGeom>
          <a:ln w="19050">
            <a:headEnd type="triangle" w="lg" len="me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0F1CB7BB-3C8E-4DB1-8142-A701D975F641}"/>
              </a:ext>
            </a:extLst>
          </p:cNvPr>
          <p:cNvSpPr txBox="1"/>
          <p:nvPr/>
        </p:nvSpPr>
        <p:spPr>
          <a:xfrm>
            <a:off x="5706042" y="1171853"/>
            <a:ext cx="16091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Using our stack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2310F52B-7F19-4F22-99C8-AA5AE6A3241C}"/>
              </a:ext>
            </a:extLst>
          </p:cNvPr>
          <p:cNvCxnSpPr/>
          <p:nvPr/>
        </p:nvCxnSpPr>
        <p:spPr>
          <a:xfrm flipV="1">
            <a:off x="5215221" y="1893332"/>
            <a:ext cx="2209800" cy="914400"/>
          </a:xfrm>
          <a:prstGeom prst="straightConnector1">
            <a:avLst/>
          </a:prstGeom>
          <a:ln w="19050">
            <a:headEnd type="triangle" w="lg" len="me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C6A2A7D5-0FF0-4858-9223-12879872FEEE}"/>
              </a:ext>
            </a:extLst>
          </p:cNvPr>
          <p:cNvSpPr txBox="1"/>
          <p:nvPr/>
        </p:nvSpPr>
        <p:spPr>
          <a:xfrm>
            <a:off x="6553200" y="1600200"/>
            <a:ext cx="17381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EPref</a:t>
            </a:r>
            <a:r>
              <a:rPr lang="en-US" dirty="0"/>
              <a:t>[e, Next[e]]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C31DE330-6C39-4F5E-912F-5967C7BB29E5}"/>
              </a:ext>
            </a:extLst>
          </p:cNvPr>
          <p:cNvCxnSpPr>
            <a:cxnSpLocks/>
            <a:endCxn id="10" idx="1"/>
          </p:cNvCxnSpPr>
          <p:nvPr/>
        </p:nvCxnSpPr>
        <p:spPr>
          <a:xfrm flipV="1">
            <a:off x="2743200" y="3227466"/>
            <a:ext cx="3370474" cy="506334"/>
          </a:xfrm>
          <a:prstGeom prst="straightConnector1">
            <a:avLst/>
          </a:prstGeom>
          <a:ln w="19050">
            <a:headEnd type="triangle" w="lg" len="me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E89EED75-3D71-436F-8BD2-50EB42C9D76C}"/>
              </a:ext>
            </a:extLst>
          </p:cNvPr>
          <p:cNvSpPr txBox="1"/>
          <p:nvPr/>
        </p:nvSpPr>
        <p:spPr>
          <a:xfrm>
            <a:off x="6113674" y="3042800"/>
            <a:ext cx="15648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If Bound[c]==0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FA199449-8D6B-438C-AF70-E74A088F5C21}"/>
              </a:ext>
            </a:extLst>
          </p:cNvPr>
          <p:cNvCxnSpPr>
            <a:cxnSpLocks/>
          </p:cNvCxnSpPr>
          <p:nvPr/>
        </p:nvCxnSpPr>
        <p:spPr>
          <a:xfrm>
            <a:off x="5410200" y="4495800"/>
            <a:ext cx="838200" cy="1171614"/>
          </a:xfrm>
          <a:prstGeom prst="straightConnector1">
            <a:avLst/>
          </a:prstGeom>
          <a:ln w="19050">
            <a:headEnd type="triangle" w="lg" len="me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F7E2AAEB-6231-4C6B-8ED5-42F1F0D99CDE}"/>
              </a:ext>
            </a:extLst>
          </p:cNvPr>
          <p:cNvCxnSpPr>
            <a:cxnSpLocks/>
          </p:cNvCxnSpPr>
          <p:nvPr/>
        </p:nvCxnSpPr>
        <p:spPr>
          <a:xfrm>
            <a:off x="4875866" y="5039397"/>
            <a:ext cx="1237808" cy="705766"/>
          </a:xfrm>
          <a:prstGeom prst="straightConnector1">
            <a:avLst/>
          </a:prstGeom>
          <a:ln w="19050">
            <a:headEnd type="triangle" w="lg" len="me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0C3A37AB-3F56-4F9A-A520-7B5C5BCED6BF}"/>
              </a:ext>
            </a:extLst>
          </p:cNvPr>
          <p:cNvSpPr txBox="1"/>
          <p:nvPr/>
        </p:nvSpPr>
        <p:spPr>
          <a:xfrm>
            <a:off x="5181600" y="5650468"/>
            <a:ext cx="31994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Compare Rank[</a:t>
            </a:r>
            <a:r>
              <a:rPr lang="en-US" dirty="0" err="1"/>
              <a:t>c,e</a:t>
            </a:r>
            <a:r>
              <a:rPr lang="en-US" dirty="0"/>
              <a:t>] to Rank[</a:t>
            </a:r>
            <a:r>
              <a:rPr lang="en-US" dirty="0" err="1"/>
              <a:t>c,e</a:t>
            </a:r>
            <a:r>
              <a:rPr lang="en-US" dirty="0"/>
              <a:t>’]</a:t>
            </a:r>
          </a:p>
        </p:txBody>
      </p:sp>
    </p:spTree>
    <p:extLst>
      <p:ext uri="{BB962C8B-B14F-4D97-AF65-F5344CB8AC3E}">
        <p14:creationId xmlns:p14="http://schemas.microsoft.com/office/powerpoint/2010/main" val="38599811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  <p:bldP spid="8" grpId="0"/>
      <p:bldP spid="10" grpId="0"/>
      <p:bldP spid="1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E83FB4-63D2-4806-BA3D-29003C7456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structures for 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BF90FE-3D23-40BE-957D-35432D7AF6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Summary</a:t>
            </a:r>
          </a:p>
          <a:p>
            <a:pPr lvl="1"/>
            <a:r>
              <a:rPr lang="en-US" dirty="0"/>
              <a:t>O(n</a:t>
            </a:r>
            <a:r>
              <a:rPr lang="en-US" baseline="30000" dirty="0"/>
              <a:t>2</a:t>
            </a:r>
            <a:r>
              <a:rPr lang="en-US" dirty="0"/>
              <a:t>) initialization step</a:t>
            </a:r>
          </a:p>
          <a:p>
            <a:pPr lvl="1"/>
            <a:r>
              <a:rPr lang="en-US" dirty="0"/>
              <a:t>O(n</a:t>
            </a:r>
            <a:r>
              <a:rPr lang="en-US" baseline="30000" dirty="0"/>
              <a:t>2</a:t>
            </a:r>
            <a:r>
              <a:rPr lang="en-US" dirty="0"/>
              <a:t>) iterations, where each iteration can be done in O(1) time</a:t>
            </a:r>
          </a:p>
          <a:p>
            <a:pPr lvl="1"/>
            <a:r>
              <a:rPr lang="en-US" dirty="0"/>
              <a:t>O(n</a:t>
            </a:r>
            <a:r>
              <a:rPr lang="en-US" baseline="30000" dirty="0"/>
              <a:t>2</a:t>
            </a:r>
            <a:r>
              <a:rPr lang="en-US" dirty="0"/>
              <a:t>) algorithm overall</a:t>
            </a:r>
          </a:p>
        </p:txBody>
      </p:sp>
    </p:spTree>
    <p:extLst>
      <p:ext uri="{BB962C8B-B14F-4D97-AF65-F5344CB8AC3E}">
        <p14:creationId xmlns:p14="http://schemas.microsoft.com/office/powerpoint/2010/main" val="39025460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Graphs</a:t>
            </a:r>
          </a:p>
        </p:txBody>
      </p:sp>
    </p:spTree>
    <p:extLst>
      <p:ext uri="{BB962C8B-B14F-4D97-AF65-F5344CB8AC3E}">
        <p14:creationId xmlns:p14="http://schemas.microsoft.com/office/powerpoint/2010/main" val="27883963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21695</TotalTime>
  <Words>1498</Words>
  <Application>Microsoft Office PowerPoint</Application>
  <PresentationFormat>On-screen Show (4:3)</PresentationFormat>
  <Paragraphs>167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0" baseType="lpstr">
      <vt:lpstr>Arial</vt:lpstr>
      <vt:lpstr>Calibri</vt:lpstr>
      <vt:lpstr>Office Theme</vt:lpstr>
      <vt:lpstr>Algorithms</vt:lpstr>
      <vt:lpstr>Data structures</vt:lpstr>
      <vt:lpstr>Common data structures</vt:lpstr>
      <vt:lpstr>Common data structures</vt:lpstr>
      <vt:lpstr>Review: The GS algorithm</vt:lpstr>
      <vt:lpstr>Data structures for GS</vt:lpstr>
      <vt:lpstr>Data structures for GS</vt:lpstr>
      <vt:lpstr>Data structures for GS</vt:lpstr>
      <vt:lpstr>Graphs</vt:lpstr>
      <vt:lpstr>Graphs</vt:lpstr>
      <vt:lpstr>Graphs</vt:lpstr>
      <vt:lpstr>Terminology</vt:lpstr>
      <vt:lpstr>Examples</vt:lpstr>
      <vt:lpstr>Graphs in pictures</vt:lpstr>
      <vt:lpstr>Graphs in pictures</vt:lpstr>
      <vt:lpstr>Graphs in pictures</vt:lpstr>
      <vt:lpstr>Representing graphs</vt:lpstr>
      <vt:lpstr>Adjacency matrix</vt:lpstr>
      <vt:lpstr>Adjacency list</vt:lpstr>
      <vt:lpstr>Directed graphs</vt:lpstr>
      <vt:lpstr>Paths and connectivity</vt:lpstr>
      <vt:lpstr>Connected component</vt:lpstr>
      <vt:lpstr>Trees</vt:lpstr>
      <vt:lpstr>Spanning tree</vt:lpstr>
      <vt:lpstr>Determining connected component</vt:lpstr>
      <vt:lpstr>Breadth-first search</vt:lpstr>
      <vt:lpstr>Breadth-first search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Cryptography</dc:title>
  <dc:creator>katz</dc:creator>
  <cp:lastModifiedBy>jkatz</cp:lastModifiedBy>
  <cp:revision>777</cp:revision>
  <dcterms:created xsi:type="dcterms:W3CDTF">2014-06-02T02:25:30Z</dcterms:created>
  <dcterms:modified xsi:type="dcterms:W3CDTF">2020-09-08T17:41:43Z</dcterms:modified>
</cp:coreProperties>
</file>