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71" r:id="rId2"/>
    <p:sldId id="499" r:id="rId3"/>
    <p:sldId id="442" r:id="rId4"/>
    <p:sldId id="447" r:id="rId5"/>
    <p:sldId id="457" r:id="rId6"/>
    <p:sldId id="454" r:id="rId7"/>
    <p:sldId id="459" r:id="rId8"/>
    <p:sldId id="460" r:id="rId9"/>
    <p:sldId id="461" r:id="rId10"/>
    <p:sldId id="501" r:id="rId11"/>
    <p:sldId id="444" r:id="rId12"/>
    <p:sldId id="450" r:id="rId13"/>
    <p:sldId id="451" r:id="rId14"/>
    <p:sldId id="452" r:id="rId15"/>
    <p:sldId id="45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4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Depth-first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120699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6C3ED-F643-4ACE-B3E4-A415658C6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Depth-first search (DFS)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5C763-2DDE-4B58-8371-30230E83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Main idea: go down a path as far as possible before turning back</a:t>
            </a:r>
          </a:p>
          <a:p>
            <a:r>
              <a:rPr lang="en-US" dirty="0"/>
              <a:t>DFS(s):</a:t>
            </a:r>
          </a:p>
          <a:p>
            <a:pPr lvl="1"/>
            <a:r>
              <a:rPr lang="en-US" dirty="0"/>
              <a:t>Mark s as explored and add s to R</a:t>
            </a:r>
          </a:p>
          <a:p>
            <a:pPr lvl="1"/>
            <a:r>
              <a:rPr lang="en-US" dirty="0"/>
              <a:t>For each edge (s, v) do:</a:t>
            </a:r>
          </a:p>
          <a:p>
            <a:pPr lvl="2"/>
            <a:r>
              <a:rPr lang="en-US" dirty="0"/>
              <a:t>If v is not marked as explored, DFS(v)    </a:t>
            </a:r>
          </a:p>
          <a:p>
            <a:r>
              <a:rPr lang="en-US" dirty="0">
                <a:sym typeface="Symbol" panose="05050102010706020507" pitchFamily="18" charset="2"/>
              </a:rPr>
              <a:t>This also can be used to define a </a:t>
            </a:r>
            <a:r>
              <a:rPr lang="en-US" i="1" dirty="0">
                <a:sym typeface="Symbol" panose="05050102010706020507" pitchFamily="18" charset="2"/>
              </a:rPr>
              <a:t>spanning tree</a:t>
            </a:r>
            <a:r>
              <a:rPr lang="en-US" dirty="0">
                <a:sym typeface="Symbol" panose="05050102010706020507" pitchFamily="18" charset="2"/>
              </a:rPr>
              <a:t> on the connected component containing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added to R because of u, then u is the parent of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DFS tree rooted at s is not necessarily unique</a:t>
            </a:r>
          </a:p>
        </p:txBody>
      </p:sp>
    </p:spTree>
    <p:extLst>
      <p:ext uri="{BB962C8B-B14F-4D97-AF65-F5344CB8AC3E}">
        <p14:creationId xmlns:p14="http://schemas.microsoft.com/office/powerpoint/2010/main" val="234385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9EFD-10FF-4649-83A7-771693A5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vs. stacks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607BA-1892-4EBB-8267-2D0C07C0C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queues and stacks allow keeping track of a dynamic set of items</a:t>
            </a:r>
          </a:p>
          <a:p>
            <a:pPr lvl="1"/>
            <a:r>
              <a:rPr lang="en-US" dirty="0"/>
              <a:t>Stack: Last in first out (LIFO)</a:t>
            </a:r>
          </a:p>
          <a:p>
            <a:pPr lvl="1"/>
            <a:r>
              <a:rPr lang="en-US" dirty="0"/>
              <a:t>Queue: First in first out (FIFO)</a:t>
            </a:r>
          </a:p>
          <a:p>
            <a:r>
              <a:rPr lang="en-US" dirty="0"/>
              <a:t>Both can be implemented using doubly linked lists:</a:t>
            </a:r>
          </a:p>
          <a:p>
            <a:pPr lvl="1"/>
            <a:r>
              <a:rPr lang="en-US" dirty="0"/>
              <a:t>In each case, next element is the first element</a:t>
            </a:r>
          </a:p>
          <a:p>
            <a:pPr lvl="1"/>
            <a:r>
              <a:rPr lang="en-US" dirty="0"/>
              <a:t>Stack: insert new item first</a:t>
            </a:r>
          </a:p>
          <a:p>
            <a:pPr lvl="1"/>
            <a:r>
              <a:rPr lang="en-US" dirty="0"/>
              <a:t>Queue: insert new item last</a:t>
            </a:r>
          </a:p>
        </p:txBody>
      </p:sp>
    </p:spTree>
    <p:extLst>
      <p:ext uri="{BB962C8B-B14F-4D97-AF65-F5344CB8AC3E}">
        <p14:creationId xmlns:p14="http://schemas.microsoft.com/office/powerpoint/2010/main" val="56986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C584-C181-4317-B761-7CBB4988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vs. 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43CA8-63C7-4755-87A4-C0D979285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BFS maintains vertices to explore as a queue; DFS maintains them as a stack</a:t>
            </a:r>
          </a:p>
        </p:txBody>
      </p:sp>
    </p:spTree>
    <p:extLst>
      <p:ext uri="{BB962C8B-B14F-4D97-AF65-F5344CB8AC3E}">
        <p14:creationId xmlns:p14="http://schemas.microsoft.com/office/powerpoint/2010/main" val="140218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3A44-2A3F-418B-B2A2-53EBC950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C450-422B-4536-9857-E8E36804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Mark s discovered, set p[s]=NULL, and add s to </a:t>
            </a:r>
            <a:br>
              <a:rPr lang="en-US" dirty="0"/>
            </a:br>
            <a:r>
              <a:rPr lang="en-US" dirty="0"/>
              <a:t>queue Q</a:t>
            </a:r>
          </a:p>
          <a:p>
            <a:r>
              <a:rPr lang="en-US" dirty="0"/>
              <a:t>While Q is not empty do:</a:t>
            </a:r>
          </a:p>
          <a:p>
            <a:pPr lvl="1"/>
            <a:r>
              <a:rPr lang="en-US" dirty="0"/>
              <a:t>Remove the first node u from Q</a:t>
            </a:r>
          </a:p>
          <a:p>
            <a:pPr lvl="1"/>
            <a:r>
              <a:rPr lang="en-US" dirty="0"/>
              <a:t>For each edge (u, v) </a:t>
            </a:r>
          </a:p>
          <a:p>
            <a:pPr lvl="2"/>
            <a:r>
              <a:rPr lang="en-US" dirty="0"/>
              <a:t>If v is not marked discovered</a:t>
            </a:r>
          </a:p>
          <a:p>
            <a:pPr lvl="3"/>
            <a:r>
              <a:rPr lang="en-US" dirty="0"/>
              <a:t>Mark v discovered, set p[v]=u, and add v to (the end of) Q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Running time O(|E| + |V|) when graph given as adjacency list</a:t>
            </a:r>
          </a:p>
          <a:p>
            <a:pPr lvl="1"/>
            <a:r>
              <a:rPr lang="en-US" dirty="0"/>
              <a:t>Each vertex added to Q at most once</a:t>
            </a:r>
          </a:p>
          <a:p>
            <a:pPr lvl="1"/>
            <a:r>
              <a:rPr lang="en-US" dirty="0"/>
              <a:t>Each edge (u, v) considered at most once in each direction (when u is taken from Q and when v is taken from Q)</a:t>
            </a:r>
          </a:p>
        </p:txBody>
      </p:sp>
    </p:spTree>
    <p:extLst>
      <p:ext uri="{BB962C8B-B14F-4D97-AF65-F5344CB8AC3E}">
        <p14:creationId xmlns:p14="http://schemas.microsoft.com/office/powerpoint/2010/main" val="211825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9F95-39D0-4571-B258-8E8DB33C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31A8D-7B3C-4D26-B592-72E5EC8E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Set p[s]=NULL and push s on stack S</a:t>
            </a:r>
          </a:p>
          <a:p>
            <a:r>
              <a:rPr lang="en-US" dirty="0"/>
              <a:t>While S is not empty do:</a:t>
            </a:r>
          </a:p>
          <a:p>
            <a:pPr lvl="1"/>
            <a:r>
              <a:rPr lang="en-US" dirty="0"/>
              <a:t>Pop node u from the top of S</a:t>
            </a:r>
          </a:p>
          <a:p>
            <a:pPr lvl="1"/>
            <a:r>
              <a:rPr lang="en-US" dirty="0"/>
              <a:t>If u is not marked explored</a:t>
            </a:r>
          </a:p>
          <a:p>
            <a:pPr lvl="2"/>
            <a:r>
              <a:rPr lang="en-US" dirty="0"/>
              <a:t>Mark u explored</a:t>
            </a:r>
          </a:p>
          <a:p>
            <a:pPr lvl="2"/>
            <a:r>
              <a:rPr lang="en-US" dirty="0"/>
              <a:t>For each edge (u, v) where v is not marked explored</a:t>
            </a:r>
          </a:p>
          <a:p>
            <a:pPr lvl="3"/>
            <a:r>
              <a:rPr lang="en-US"/>
              <a:t>Set p[</a:t>
            </a:r>
            <a:r>
              <a:rPr lang="en-US" dirty="0"/>
              <a:t>v]=u and push v onto S    </a:t>
            </a:r>
            <a:r>
              <a:rPr lang="en-US"/>
              <a:t>// p[</a:t>
            </a:r>
            <a:r>
              <a:rPr lang="en-US" dirty="0"/>
              <a:t>v] may be changed later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Running time O(|E| + |V|) when graph is given as adjacency list</a:t>
            </a:r>
          </a:p>
          <a:p>
            <a:pPr lvl="1"/>
            <a:r>
              <a:rPr lang="en-US" dirty="0"/>
              <a:t>Each edge considered at most once in each direction</a:t>
            </a:r>
          </a:p>
        </p:txBody>
      </p:sp>
    </p:spTree>
    <p:extLst>
      <p:ext uri="{BB962C8B-B14F-4D97-AF65-F5344CB8AC3E}">
        <p14:creationId xmlns:p14="http://schemas.microsoft.com/office/powerpoint/2010/main" val="17486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Breadth-first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409132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B258-7E5F-466C-A46E-2E576BD8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ECA3D-9FA4-4B34-A3B1-96356A556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s-t connectivity: is there a path from s to t in a given directed/undirected graph?</a:t>
            </a:r>
          </a:p>
          <a:p>
            <a:pPr lvl="1"/>
            <a:r>
              <a:rPr lang="en-US" dirty="0"/>
              <a:t>In an undirected graph, this is equivalent to asking whether s and t are in the same connected component</a:t>
            </a:r>
          </a:p>
          <a:p>
            <a:endParaRPr lang="en-US" dirty="0"/>
          </a:p>
          <a:p>
            <a:r>
              <a:rPr lang="en-US" dirty="0"/>
              <a:t>Related: if there is a path, how long is the shortest path (and what is a shortest path)?</a:t>
            </a:r>
          </a:p>
        </p:txBody>
      </p:sp>
    </p:spTree>
    <p:extLst>
      <p:ext uri="{BB962C8B-B14F-4D97-AF65-F5344CB8AC3E}">
        <p14:creationId xmlns:p14="http://schemas.microsoft.com/office/powerpoint/2010/main" val="331728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030C-22CD-420B-8CDA-7CD4CE9BB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 (BFS)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74E8E-6597-407E-A5B6-A780CD88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BFS(s):</a:t>
            </a:r>
          </a:p>
          <a:p>
            <a:pPr lvl="1"/>
            <a:r>
              <a:rPr lang="en-US" dirty="0"/>
              <a:t>R = {s}; label s with 0</a:t>
            </a:r>
          </a:p>
          <a:p>
            <a:pPr lvl="1"/>
            <a:r>
              <a:rPr lang="en-US" dirty="0"/>
              <a:t>While there is a u </a:t>
            </a:r>
            <a:r>
              <a:rPr lang="en-US" dirty="0">
                <a:sym typeface="Symbol" panose="05050102010706020507" pitchFamily="18" charset="2"/>
              </a:rPr>
              <a:t> R and v  R with edge (u, v)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Choose such a vertex u with lowest label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dirty="0">
                <a:sym typeface="Symbol" panose="05050102010706020507" pitchFamily="18" charset="2"/>
              </a:rPr>
              <a:t>For all v  R that are neighbors of u; label v with i+1 and add v to R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Every vertex in the same connected component as s is labeled with its distance from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Can also be used to define a spanning tree in that connected component, with s as the root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BFS tree rooted at s is not necessarily unique</a:t>
            </a:r>
          </a:p>
        </p:txBody>
      </p:sp>
    </p:spTree>
    <p:extLst>
      <p:ext uri="{BB962C8B-B14F-4D97-AF65-F5344CB8AC3E}">
        <p14:creationId xmlns:p14="http://schemas.microsoft.com/office/powerpoint/2010/main" val="60550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E83E-65CB-48A2-A20D-12CA0074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4DDE4-74D5-42C1-A1D5-F21A7168C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Claim: if u and v have a </a:t>
            </a:r>
            <a:r>
              <a:rPr lang="en-US" i="1" dirty="0"/>
              <a:t>non-tree</a:t>
            </a:r>
            <a:r>
              <a:rPr lang="en-US" dirty="0"/>
              <a:t> edge between them in a BFS tree, then u and v are either in the same layer or in adjacent layers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Let s be the root; L(x) the layer that some vertex x is in</a:t>
            </a:r>
          </a:p>
          <a:p>
            <a:pPr lvl="1"/>
            <a:r>
              <a:rPr lang="en-US" dirty="0"/>
              <a:t>If L(u) = L(v) we are done</a:t>
            </a:r>
          </a:p>
          <a:p>
            <a:pPr lvl="1"/>
            <a:r>
              <a:rPr lang="en-US" dirty="0"/>
              <a:t>If L(u) &gt; L(v) then since there is an edge from v to u the distance from s to u (i.e., L(u)) is at most L(v)+1</a:t>
            </a:r>
          </a:p>
        </p:txBody>
      </p:sp>
    </p:spTree>
    <p:extLst>
      <p:ext uri="{BB962C8B-B14F-4D97-AF65-F5344CB8AC3E}">
        <p14:creationId xmlns:p14="http://schemas.microsoft.com/office/powerpoint/2010/main" val="24143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EA4AB-DC4C-4913-BCC5-1789E5E8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1018-633F-495B-9F7C-D6EC6155A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799"/>
          </a:xfrm>
        </p:spPr>
        <p:txBody>
          <a:bodyPr/>
          <a:lstStyle/>
          <a:p>
            <a:r>
              <a:rPr lang="en-US" dirty="0"/>
              <a:t>A graph is </a:t>
            </a:r>
            <a:r>
              <a:rPr lang="en-US" i="1" dirty="0"/>
              <a:t>bipartite</a:t>
            </a:r>
            <a:r>
              <a:rPr lang="en-US" dirty="0"/>
              <a:t> when its vertices can be partitioned into sets X, Y such that all edges are between X and Y (no edges within X or within Y)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7477C4-D83C-4A56-A664-87694E28498E}"/>
              </a:ext>
            </a:extLst>
          </p:cNvPr>
          <p:cNvCxnSpPr>
            <a:cxnSpLocks/>
          </p:cNvCxnSpPr>
          <p:nvPr/>
        </p:nvCxnSpPr>
        <p:spPr>
          <a:xfrm>
            <a:off x="2754086" y="4151426"/>
            <a:ext cx="3494314" cy="1944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46FBD97-36C4-4CCA-93EA-4B4D4E2FE1C8}"/>
              </a:ext>
            </a:extLst>
          </p:cNvPr>
          <p:cNvSpPr/>
          <p:nvPr/>
        </p:nvSpPr>
        <p:spPr>
          <a:xfrm>
            <a:off x="2362200" y="4845766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272596-6244-4DB5-BBEB-0C153644843B}"/>
              </a:ext>
            </a:extLst>
          </p:cNvPr>
          <p:cNvSpPr/>
          <p:nvPr/>
        </p:nvSpPr>
        <p:spPr>
          <a:xfrm>
            <a:off x="5867400" y="46482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A9FC37-1B34-45A3-A5D8-70C63B0BEAF8}"/>
              </a:ext>
            </a:extLst>
          </p:cNvPr>
          <p:cNvSpPr/>
          <p:nvPr/>
        </p:nvSpPr>
        <p:spPr>
          <a:xfrm>
            <a:off x="2362200" y="59436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DA950A-EE93-4D5C-AADE-E5A8791DFC7D}"/>
              </a:ext>
            </a:extLst>
          </p:cNvPr>
          <p:cNvSpPr/>
          <p:nvPr/>
        </p:nvSpPr>
        <p:spPr>
          <a:xfrm>
            <a:off x="5867400" y="57150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0BE9D8-B02D-4EDA-BE90-7C46905F5C44}"/>
              </a:ext>
            </a:extLst>
          </p:cNvPr>
          <p:cNvSpPr/>
          <p:nvPr/>
        </p:nvSpPr>
        <p:spPr>
          <a:xfrm>
            <a:off x="2362200" y="3747932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22678B-A241-4392-8E79-694826C4F2F7}"/>
              </a:ext>
            </a:extLst>
          </p:cNvPr>
          <p:cNvCxnSpPr>
            <a:cxnSpLocks/>
          </p:cNvCxnSpPr>
          <p:nvPr/>
        </p:nvCxnSpPr>
        <p:spPr>
          <a:xfrm flipV="1">
            <a:off x="2743200" y="5029200"/>
            <a:ext cx="35052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509FA8A-E4F5-4DEF-9B70-52A12C93F985}"/>
              </a:ext>
            </a:extLst>
          </p:cNvPr>
          <p:cNvCxnSpPr>
            <a:cxnSpLocks/>
          </p:cNvCxnSpPr>
          <p:nvPr/>
        </p:nvCxnSpPr>
        <p:spPr>
          <a:xfrm flipV="1">
            <a:off x="2754086" y="5029200"/>
            <a:ext cx="3407228" cy="197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628E395-A570-45F1-AA23-C9EF3B74F4A5}"/>
              </a:ext>
            </a:extLst>
          </p:cNvPr>
          <p:cNvCxnSpPr>
            <a:cxnSpLocks/>
          </p:cNvCxnSpPr>
          <p:nvPr/>
        </p:nvCxnSpPr>
        <p:spPr>
          <a:xfrm>
            <a:off x="2754086" y="4145834"/>
            <a:ext cx="3494314" cy="883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76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D4A6-BDF4-4730-B404-FDC96C88E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bipartiteness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F69DE-3E62-4D01-BCEF-73063F806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Test whether a connected graph is bipartite (and, if so, determine a vertex partition)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Run BFS(s) for an arbitrary vertex 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Color nodes in even layers “red” and nodes in odd layers “blue”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Scan all edges to see if there is an edge between two vertices of the same color</a:t>
            </a:r>
          </a:p>
          <a:p>
            <a:pPr marL="1371600" lvl="2" indent="-514350"/>
            <a:r>
              <a:rPr lang="en-US" dirty="0"/>
              <a:t>If yes, output “not bipartite”</a:t>
            </a:r>
          </a:p>
          <a:p>
            <a:pPr marL="1371600" lvl="2" indent="-514350"/>
            <a:r>
              <a:rPr lang="en-US" dirty="0"/>
              <a:t>Otherwise, output “bipartite”</a:t>
            </a:r>
          </a:p>
          <a:p>
            <a:pPr marL="571500" indent="-514350"/>
            <a:r>
              <a:rPr lang="en-US" dirty="0"/>
              <a:t>Easily adapted for non-connected graphs</a:t>
            </a:r>
          </a:p>
        </p:txBody>
      </p:sp>
    </p:spTree>
    <p:extLst>
      <p:ext uri="{BB962C8B-B14F-4D97-AF65-F5344CB8AC3E}">
        <p14:creationId xmlns:p14="http://schemas.microsoft.com/office/powerpoint/2010/main" val="45438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A02F-EB1A-4AF0-B36D-55B44FD6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bipartiteness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89C6-ACDE-4A22-B7B8-55307434E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algorithm outputs “bipartite,” the graph is bipartite and the algorithm has found a valid partition</a:t>
            </a:r>
          </a:p>
          <a:p>
            <a:endParaRPr lang="en-US" dirty="0"/>
          </a:p>
          <a:p>
            <a:r>
              <a:rPr lang="en-US" dirty="0"/>
              <a:t>Need to argue that if the algorithm outputs “not bipartite” then </a:t>
            </a:r>
            <a:r>
              <a:rPr lang="en-US" i="1" dirty="0"/>
              <a:t>no</a:t>
            </a:r>
            <a:r>
              <a:rPr lang="en-US" dirty="0"/>
              <a:t> partition would work</a:t>
            </a:r>
          </a:p>
        </p:txBody>
      </p:sp>
    </p:spTree>
    <p:extLst>
      <p:ext uri="{BB962C8B-B14F-4D97-AF65-F5344CB8AC3E}">
        <p14:creationId xmlns:p14="http://schemas.microsoft.com/office/powerpoint/2010/main" val="118905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9682E-1588-4BB9-8C1C-ABFC49E7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bipartiteness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D31DD-F223-4B31-B04C-20DC49874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Edge between two vertices u, v of the same color </a:t>
            </a:r>
            <a:r>
              <a:rPr lang="en-US" dirty="0">
                <a:sym typeface="Symbol" panose="05050102010706020507" pitchFamily="18" charset="2"/>
              </a:rPr>
              <a:t> u, v </a:t>
            </a:r>
            <a:r>
              <a:rPr lang="en-US" dirty="0"/>
              <a:t>in the same layer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Look at lowest common ancestor w of u and v</a:t>
            </a:r>
          </a:p>
          <a:p>
            <a:r>
              <a:rPr lang="en-US" dirty="0"/>
              <a:t>There is a cycle from u to w to v</a:t>
            </a:r>
          </a:p>
          <a:p>
            <a:pPr lvl="1"/>
            <a:r>
              <a:rPr lang="en-US" dirty="0"/>
              <a:t>This cycle has odd length</a:t>
            </a:r>
          </a:p>
          <a:p>
            <a:r>
              <a:rPr lang="en-US" dirty="0"/>
              <a:t>No matter how the vertices in that cycle are colored, there will be an edge between two vertices of the same color</a:t>
            </a:r>
          </a:p>
        </p:txBody>
      </p:sp>
    </p:spTree>
    <p:extLst>
      <p:ext uri="{BB962C8B-B14F-4D97-AF65-F5344CB8AC3E}">
        <p14:creationId xmlns:p14="http://schemas.microsoft.com/office/powerpoint/2010/main" val="66489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22303</TotalTime>
  <Words>920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Algorithms</vt:lpstr>
      <vt:lpstr>Breadth-first search</vt:lpstr>
      <vt:lpstr>Determining connectivity</vt:lpstr>
      <vt:lpstr>Breadth-first search (BFS)</vt:lpstr>
      <vt:lpstr>BFS tree</vt:lpstr>
      <vt:lpstr>Bipartite graphs</vt:lpstr>
      <vt:lpstr>Testing bipartiteness</vt:lpstr>
      <vt:lpstr>Testing bipartiteness</vt:lpstr>
      <vt:lpstr>Testing bipartiteness</vt:lpstr>
      <vt:lpstr>Depth-first search</vt:lpstr>
      <vt:lpstr>Depth-first search (DFS)</vt:lpstr>
      <vt:lpstr>Queue vs. stacks</vt:lpstr>
      <vt:lpstr>BFS vs. DFS</vt:lpstr>
      <vt:lpstr>BFS(s)</vt:lpstr>
      <vt:lpstr>DFS(s)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902</cp:revision>
  <dcterms:created xsi:type="dcterms:W3CDTF">2014-06-02T02:25:30Z</dcterms:created>
  <dcterms:modified xsi:type="dcterms:W3CDTF">2020-09-15T12:51:28Z</dcterms:modified>
</cp:coreProperties>
</file>