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471" r:id="rId2"/>
    <p:sldId id="453" r:id="rId3"/>
    <p:sldId id="462" r:id="rId4"/>
    <p:sldId id="463" r:id="rId5"/>
    <p:sldId id="464" r:id="rId6"/>
    <p:sldId id="465" r:id="rId7"/>
    <p:sldId id="466" r:id="rId8"/>
    <p:sldId id="467" r:id="rId9"/>
    <p:sldId id="472" r:id="rId10"/>
    <p:sldId id="473" r:id="rId11"/>
    <p:sldId id="479" r:id="rId12"/>
    <p:sldId id="480" r:id="rId13"/>
    <p:sldId id="495" r:id="rId14"/>
    <p:sldId id="383" r:id="rId15"/>
    <p:sldId id="384" r:id="rId16"/>
    <p:sldId id="475" r:id="rId17"/>
    <p:sldId id="474" r:id="rId18"/>
    <p:sldId id="476" r:id="rId19"/>
    <p:sldId id="477" r:id="rId20"/>
    <p:sldId id="485" r:id="rId21"/>
    <p:sldId id="478" r:id="rId22"/>
    <p:sldId id="483" r:id="rId23"/>
    <p:sldId id="484" r:id="rId24"/>
    <p:sldId id="486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221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>
                <a:solidFill>
                  <a:schemeClr val="tx1"/>
                </a:solidFill>
              </a:rPr>
              <a:t>Lecture 5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13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63062-DD98-4536-921D-0DC3B6DD3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algorithms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7517DD-3DE5-4CB9-9808-CA286CCE10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Hard to formally define what a “greedy algorithm” is</a:t>
            </a:r>
          </a:p>
          <a:p>
            <a:r>
              <a:rPr lang="en-US" dirty="0"/>
              <a:t>Intuitively: try to optimize some criterion at every step</a:t>
            </a:r>
          </a:p>
          <a:p>
            <a:pPr lvl="1"/>
            <a:r>
              <a:rPr lang="en-US" dirty="0"/>
              <a:t>Optimize locally and hope that this leads to a global optimum</a:t>
            </a:r>
          </a:p>
          <a:p>
            <a:r>
              <a:rPr lang="en-US" dirty="0"/>
              <a:t>This will not always work!</a:t>
            </a:r>
          </a:p>
          <a:p>
            <a:pPr lvl="1"/>
            <a:r>
              <a:rPr lang="en-US" dirty="0"/>
              <a:t>But when it does, the resulting algorithm is often simple and efficient</a:t>
            </a:r>
          </a:p>
        </p:txBody>
      </p:sp>
    </p:spTree>
    <p:extLst>
      <p:ext uri="{BB962C8B-B14F-4D97-AF65-F5344CB8AC3E}">
        <p14:creationId xmlns:p14="http://schemas.microsoft.com/office/powerpoint/2010/main" val="1642529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54C8F-4BEF-422E-9BEF-EDC4FB135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making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44DCC-8A3C-4C29-87BC-9867F45381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Say we want to make a certain value v using the fewest number of coins</a:t>
            </a:r>
          </a:p>
          <a:p>
            <a:pPr lvl="1"/>
            <a:r>
              <a:rPr lang="en-US" dirty="0"/>
              <a:t>Available coins: 1, 5, 10, 25</a:t>
            </a:r>
          </a:p>
          <a:p>
            <a:r>
              <a:rPr lang="en-US" dirty="0"/>
              <a:t>While v &gt; 0 do:</a:t>
            </a:r>
          </a:p>
          <a:p>
            <a:pPr lvl="1"/>
            <a:r>
              <a:rPr lang="en-US" dirty="0"/>
              <a:t>Use largest coin c ≤ v </a:t>
            </a:r>
          </a:p>
          <a:p>
            <a:pPr lvl="1"/>
            <a:r>
              <a:rPr lang="en-US" dirty="0"/>
              <a:t>Set v = v-c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510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A9E33-6417-419F-8168-1008BF511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2F5F09-9173-4CC5-B9BC-106EEA0E43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Does this always work?</a:t>
            </a:r>
          </a:p>
          <a:p>
            <a:r>
              <a:rPr lang="en-US" dirty="0"/>
              <a:t>Yes – if the coins are 1, 5, 10, 25</a:t>
            </a:r>
          </a:p>
          <a:p>
            <a:pPr lvl="1"/>
            <a:r>
              <a:rPr lang="en-US" dirty="0"/>
              <a:t>Proof is not obvious!</a:t>
            </a:r>
          </a:p>
          <a:p>
            <a:r>
              <a:rPr lang="en-US" dirty="0"/>
              <a:t>What if we remove the nickel?</a:t>
            </a:r>
          </a:p>
          <a:p>
            <a:pPr lvl="1"/>
            <a:r>
              <a:rPr lang="en-US" dirty="0"/>
              <a:t>Running the greedy algorithm on v = 31 uses </a:t>
            </a:r>
            <a:br>
              <a:rPr lang="en-US" dirty="0"/>
            </a:br>
            <a:r>
              <a:rPr lang="en-US" dirty="0"/>
              <a:t>a quarter and 6 pennies </a:t>
            </a:r>
            <a:r>
              <a:rPr lang="en-US" dirty="0">
                <a:sym typeface="Symbol" panose="05050102010706020507" pitchFamily="18" charset="2"/>
              </a:rPr>
              <a:t></a:t>
            </a:r>
            <a:r>
              <a:rPr lang="en-US" dirty="0"/>
              <a:t> 7 coins</a:t>
            </a:r>
          </a:p>
          <a:p>
            <a:pPr lvl="1"/>
            <a:r>
              <a:rPr lang="en-US" dirty="0"/>
              <a:t>Optimal is 3 dimes and a penny </a:t>
            </a:r>
            <a:r>
              <a:rPr lang="en-US" dirty="0">
                <a:sym typeface="Symbol" panose="05050102010706020507" pitchFamily="18" charset="2"/>
              </a:rPr>
              <a:t></a:t>
            </a:r>
            <a:r>
              <a:rPr lang="en-US" dirty="0"/>
              <a:t> 4 coins</a:t>
            </a:r>
          </a:p>
          <a:p>
            <a:r>
              <a:rPr lang="en-US" dirty="0"/>
              <a:t>Whether the greedy algorithm is optimal or not depends on the denominations available</a:t>
            </a:r>
          </a:p>
        </p:txBody>
      </p:sp>
    </p:spTree>
    <p:extLst>
      <p:ext uri="{BB962C8B-B14F-4D97-AF65-F5344CB8AC3E}">
        <p14:creationId xmlns:p14="http://schemas.microsoft.com/office/powerpoint/2010/main" val="1210359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Interval scheduling</a:t>
            </a:r>
          </a:p>
        </p:txBody>
      </p:sp>
    </p:spTree>
    <p:extLst>
      <p:ext uri="{BB962C8B-B14F-4D97-AF65-F5344CB8AC3E}">
        <p14:creationId xmlns:p14="http://schemas.microsoft.com/office/powerpoint/2010/main" val="42594863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26542-8202-4BC6-925B-844A3FC57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Interval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D27D8-AFE2-4BB7-BA08-B6B400540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Idea: given a shared resource and several requests, maximize the number of requests that can be satisfied overall</a:t>
            </a:r>
          </a:p>
          <a:p>
            <a:pPr lvl="1"/>
            <a:r>
              <a:rPr lang="en-US" dirty="0"/>
              <a:t>A request has a start time and an end time</a:t>
            </a:r>
          </a:p>
          <a:p>
            <a:pPr lvl="1"/>
            <a:r>
              <a:rPr lang="en-US" dirty="0"/>
              <a:t>Assume at most one request can be satisfied at any given time, and requests cannot be broken up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F4F317F-9FC0-4CB9-BB1F-582C1665AFA5}"/>
              </a:ext>
            </a:extLst>
          </p:cNvPr>
          <p:cNvCxnSpPr/>
          <p:nvPr/>
        </p:nvCxnSpPr>
        <p:spPr>
          <a:xfrm>
            <a:off x="1066800" y="6126164"/>
            <a:ext cx="6934200" cy="0"/>
          </a:xfrm>
          <a:prstGeom prst="line">
            <a:avLst/>
          </a:prstGeom>
          <a:ln w="53975" cmpd="dbl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B1E88BE-D95D-4D16-84F8-99D32D75D100}"/>
              </a:ext>
            </a:extLst>
          </p:cNvPr>
          <p:cNvCxnSpPr/>
          <p:nvPr/>
        </p:nvCxnSpPr>
        <p:spPr>
          <a:xfrm>
            <a:off x="1447800" y="5562600"/>
            <a:ext cx="6858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8CF9443-CC61-4B3C-B252-9ED1E889DC61}"/>
              </a:ext>
            </a:extLst>
          </p:cNvPr>
          <p:cNvCxnSpPr>
            <a:cxnSpLocks/>
          </p:cNvCxnSpPr>
          <p:nvPr/>
        </p:nvCxnSpPr>
        <p:spPr>
          <a:xfrm>
            <a:off x="1676400" y="5883965"/>
            <a:ext cx="12192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468F3DC-3619-497A-B53D-8005C971D07A}"/>
              </a:ext>
            </a:extLst>
          </p:cNvPr>
          <p:cNvCxnSpPr>
            <a:cxnSpLocks/>
          </p:cNvCxnSpPr>
          <p:nvPr/>
        </p:nvCxnSpPr>
        <p:spPr>
          <a:xfrm>
            <a:off x="3048000" y="5565913"/>
            <a:ext cx="4572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A68B171-14C8-468D-867D-C9882CD8BDD0}"/>
              </a:ext>
            </a:extLst>
          </p:cNvPr>
          <p:cNvCxnSpPr>
            <a:cxnSpLocks/>
          </p:cNvCxnSpPr>
          <p:nvPr/>
        </p:nvCxnSpPr>
        <p:spPr>
          <a:xfrm>
            <a:off x="3276600" y="5334000"/>
            <a:ext cx="12954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9F2A15A-53A0-48AE-B13E-D51D1360A753}"/>
              </a:ext>
            </a:extLst>
          </p:cNvPr>
          <p:cNvCxnSpPr>
            <a:cxnSpLocks/>
          </p:cNvCxnSpPr>
          <p:nvPr/>
        </p:nvCxnSpPr>
        <p:spPr>
          <a:xfrm>
            <a:off x="3162300" y="5883965"/>
            <a:ext cx="6858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B5215A8-BA09-47F3-8618-F0645D127F90}"/>
              </a:ext>
            </a:extLst>
          </p:cNvPr>
          <p:cNvCxnSpPr>
            <a:cxnSpLocks/>
          </p:cNvCxnSpPr>
          <p:nvPr/>
        </p:nvCxnSpPr>
        <p:spPr>
          <a:xfrm>
            <a:off x="4229100" y="5883965"/>
            <a:ext cx="3429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A4C28DA-ECF0-4DB4-B881-21E4B838AEEF}"/>
              </a:ext>
            </a:extLst>
          </p:cNvPr>
          <p:cNvCxnSpPr>
            <a:cxnSpLocks/>
          </p:cNvCxnSpPr>
          <p:nvPr/>
        </p:nvCxnSpPr>
        <p:spPr>
          <a:xfrm>
            <a:off x="5334000" y="5562600"/>
            <a:ext cx="15240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65216C4-8F09-40BC-83B0-825772DD41BC}"/>
              </a:ext>
            </a:extLst>
          </p:cNvPr>
          <p:cNvCxnSpPr/>
          <p:nvPr/>
        </p:nvCxnSpPr>
        <p:spPr>
          <a:xfrm>
            <a:off x="4919870" y="5887278"/>
            <a:ext cx="685800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62E9016-44C8-459D-868A-4068DA1CB061}"/>
              </a:ext>
            </a:extLst>
          </p:cNvPr>
          <p:cNvCxnSpPr>
            <a:cxnSpLocks/>
          </p:cNvCxnSpPr>
          <p:nvPr/>
        </p:nvCxnSpPr>
        <p:spPr>
          <a:xfrm>
            <a:off x="4876800" y="5334000"/>
            <a:ext cx="281609" cy="0"/>
          </a:xfrm>
          <a:prstGeom prst="straightConnector1">
            <a:avLst/>
          </a:prstGeom>
          <a:ln w="190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1413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BF650-271D-482E-B9AC-F21230A05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Interval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6AEC6-7533-4335-98DE-9D0E24917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Formally:</a:t>
            </a:r>
          </a:p>
          <a:p>
            <a:pPr lvl="1"/>
            <a:r>
              <a:rPr lang="en-US" dirty="0"/>
              <a:t>Request </a:t>
            </a:r>
            <a:r>
              <a:rPr lang="en-US" dirty="0" err="1"/>
              <a:t>r</a:t>
            </a:r>
            <a:r>
              <a:rPr lang="en-US" baseline="-25000" dirty="0" err="1"/>
              <a:t>i</a:t>
            </a:r>
            <a:r>
              <a:rPr lang="en-US" dirty="0"/>
              <a:t> has the form (</a:t>
            </a:r>
            <a:r>
              <a:rPr lang="en-US" dirty="0" err="1"/>
              <a:t>s</a:t>
            </a:r>
            <a:r>
              <a:rPr lang="en-US" baseline="-25000" dirty="0" err="1"/>
              <a:t>i</a:t>
            </a:r>
            <a:r>
              <a:rPr lang="en-US" dirty="0"/>
              <a:t>, </a:t>
            </a:r>
            <a:r>
              <a:rPr lang="en-US" dirty="0" err="1"/>
              <a:t>e</a:t>
            </a:r>
            <a:r>
              <a:rPr lang="en-US" baseline="-25000" dirty="0" err="1"/>
              <a:t>i</a:t>
            </a:r>
            <a:r>
              <a:rPr lang="en-US" dirty="0"/>
              <a:t>) with </a:t>
            </a:r>
            <a:r>
              <a:rPr lang="en-US" dirty="0" err="1"/>
              <a:t>s</a:t>
            </a:r>
            <a:r>
              <a:rPr lang="en-US" baseline="-25000" dirty="0" err="1"/>
              <a:t>i</a:t>
            </a:r>
            <a:r>
              <a:rPr lang="en-US" dirty="0"/>
              <a:t> &lt; </a:t>
            </a:r>
            <a:r>
              <a:rPr lang="en-US" dirty="0" err="1"/>
              <a:t>e</a:t>
            </a:r>
            <a:r>
              <a:rPr lang="en-US" baseline="-25000" dirty="0" err="1"/>
              <a:t>i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Input: a set of requests T = {</a:t>
            </a:r>
            <a:r>
              <a:rPr lang="en-US" dirty="0" err="1"/>
              <a:t>r</a:t>
            </a:r>
            <a:r>
              <a:rPr lang="en-US" baseline="-25000" dirty="0" err="1"/>
              <a:t>i</a:t>
            </a:r>
            <a:r>
              <a:rPr lang="en-US" dirty="0"/>
              <a:t>}</a:t>
            </a:r>
          </a:p>
          <a:p>
            <a:pPr lvl="1"/>
            <a:r>
              <a:rPr lang="en-US" dirty="0"/>
              <a:t>Output: T’ </a:t>
            </a:r>
            <a:r>
              <a:rPr lang="en-US" dirty="0">
                <a:sym typeface="Symbol" panose="05050102010706020507" pitchFamily="18" charset="2"/>
              </a:rPr>
              <a:t> T of maximum size such that no distinct </a:t>
            </a:r>
            <a:r>
              <a:rPr lang="en-US" dirty="0" err="1">
                <a:sym typeface="Symbol" panose="05050102010706020507" pitchFamily="18" charset="2"/>
              </a:rPr>
              <a:t>r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, </a:t>
            </a:r>
            <a:r>
              <a:rPr lang="en-US" dirty="0" err="1">
                <a:sym typeface="Symbol" panose="05050102010706020507" pitchFamily="18" charset="2"/>
              </a:rPr>
              <a:t>r</a:t>
            </a:r>
            <a:r>
              <a:rPr lang="en-US" baseline="-25000" dirty="0" err="1">
                <a:sym typeface="Symbol" panose="05050102010706020507" pitchFamily="18" charset="2"/>
              </a:rPr>
              <a:t>j</a:t>
            </a:r>
            <a:r>
              <a:rPr lang="en-US" baseline="-25000" dirty="0">
                <a:sym typeface="Symbol" panose="05050102010706020507" pitchFamily="18" charset="2"/>
              </a:rPr>
              <a:t> </a:t>
            </a:r>
            <a:r>
              <a:rPr lang="en-US" dirty="0">
                <a:sym typeface="Symbol" panose="05050102010706020507" pitchFamily="18" charset="2"/>
              </a:rPr>
              <a:t> T’ overlap</a:t>
            </a:r>
          </a:p>
          <a:p>
            <a:pPr lvl="2"/>
            <a:r>
              <a:rPr lang="en-US" dirty="0">
                <a:sym typeface="Symbol" panose="05050102010706020507" pitchFamily="18" charset="2"/>
              </a:rPr>
              <a:t>Overlap: </a:t>
            </a:r>
            <a:r>
              <a:rPr lang="en-US" dirty="0" err="1">
                <a:sym typeface="Symbol" panose="05050102010706020507" pitchFamily="18" charset="2"/>
              </a:rPr>
              <a:t>s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≤ </a:t>
            </a:r>
            <a:r>
              <a:rPr lang="en-US" dirty="0" err="1">
                <a:sym typeface="Symbol" panose="05050102010706020507" pitchFamily="18" charset="2"/>
              </a:rPr>
              <a:t>e</a:t>
            </a:r>
            <a:r>
              <a:rPr lang="en-US" baseline="-25000" dirty="0" err="1">
                <a:sym typeface="Symbol" panose="05050102010706020507" pitchFamily="18" charset="2"/>
              </a:rPr>
              <a:t>j</a:t>
            </a:r>
            <a:r>
              <a:rPr lang="en-US" dirty="0">
                <a:sym typeface="Symbol" panose="05050102010706020507" pitchFamily="18" charset="2"/>
              </a:rPr>
              <a:t> and </a:t>
            </a:r>
            <a:r>
              <a:rPr lang="en-US" dirty="0" err="1">
                <a:sym typeface="Symbol" panose="05050102010706020507" pitchFamily="18" charset="2"/>
              </a:rPr>
              <a:t>e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≥ </a:t>
            </a:r>
            <a:r>
              <a:rPr lang="en-US" dirty="0" err="1">
                <a:sym typeface="Symbol" panose="05050102010706020507" pitchFamily="18" charset="2"/>
              </a:rPr>
              <a:t>s</a:t>
            </a:r>
            <a:r>
              <a:rPr lang="en-US" baseline="-25000" dirty="0" err="1">
                <a:sym typeface="Symbol" panose="05050102010706020507" pitchFamily="18" charset="2"/>
              </a:rPr>
              <a:t>j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1992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6DC9E-1D84-4272-91E9-FF990C5BD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 for greedy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6BB6D-3E3F-40D2-B277-32578AA8E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/>
              <a:t>// T is the set of requests currently under consideration; T’ is the set of requests we will satisfy </a:t>
            </a:r>
          </a:p>
          <a:p>
            <a:r>
              <a:rPr lang="en-US" dirty="0"/>
              <a:t>T’ = </a:t>
            </a:r>
            <a:r>
              <a:rPr lang="en-US" dirty="0">
                <a:sym typeface="Symbol" panose="05050102010706020507" pitchFamily="18" charset="2"/>
              </a:rPr>
              <a:t></a:t>
            </a:r>
            <a:endParaRPr lang="en-US" dirty="0"/>
          </a:p>
          <a:p>
            <a:r>
              <a:rPr lang="en-US" dirty="0"/>
              <a:t>While T is not empty do:</a:t>
            </a:r>
          </a:p>
          <a:p>
            <a:pPr lvl="1"/>
            <a:r>
              <a:rPr lang="en-US" dirty="0"/>
              <a:t>Pick some r </a:t>
            </a:r>
            <a:r>
              <a:rPr lang="en-US" dirty="0">
                <a:sym typeface="Symbol" panose="05050102010706020507" pitchFamily="18" charset="2"/>
              </a:rPr>
              <a:t> T and add it to T’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Update T by removing r and any requests that overlap with r from T</a:t>
            </a:r>
          </a:p>
          <a:p>
            <a:pPr lvl="1"/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Note: this always produces a </a:t>
            </a:r>
            <a:r>
              <a:rPr lang="en-US" i="1" dirty="0">
                <a:sym typeface="Symbol" panose="05050102010706020507" pitchFamily="18" charset="2"/>
              </a:rPr>
              <a:t>valid</a:t>
            </a:r>
            <a:r>
              <a:rPr lang="en-US" dirty="0">
                <a:sym typeface="Symbol" panose="05050102010706020507" pitchFamily="18" charset="2"/>
              </a:rPr>
              <a:t> T’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But may not be optimal 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1DFA84E-C714-472B-AB69-928F25082D83}"/>
              </a:ext>
            </a:extLst>
          </p:cNvPr>
          <p:cNvSpPr/>
          <p:nvPr/>
        </p:nvSpPr>
        <p:spPr>
          <a:xfrm>
            <a:off x="1219200" y="3352800"/>
            <a:ext cx="4343400" cy="53340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32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F0688-D5B3-41BA-88A0-433BC3849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greedy ideas that don’t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46C2C-EC08-4037-8686-6C0686305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Always take the </a:t>
            </a:r>
            <a:r>
              <a:rPr lang="en-US" i="1" dirty="0"/>
              <a:t>shortest</a:t>
            </a:r>
            <a:r>
              <a:rPr lang="en-US" dirty="0"/>
              <a:t> request in 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Greedy algorithm satisfies 1 request, but optimal solution satisfies 2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E3F4FB7-E19F-4689-9647-D3CE32D96181}"/>
              </a:ext>
            </a:extLst>
          </p:cNvPr>
          <p:cNvCxnSpPr>
            <a:cxnSpLocks/>
          </p:cNvCxnSpPr>
          <p:nvPr/>
        </p:nvCxnSpPr>
        <p:spPr>
          <a:xfrm>
            <a:off x="914400" y="3383280"/>
            <a:ext cx="7391400" cy="0"/>
          </a:xfrm>
          <a:prstGeom prst="line">
            <a:avLst/>
          </a:prstGeom>
          <a:ln w="57150" cmpd="dbl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EAC93DD-E18E-4D0F-B73A-9CA0E63D4A4B}"/>
              </a:ext>
            </a:extLst>
          </p:cNvPr>
          <p:cNvCxnSpPr>
            <a:cxnSpLocks/>
          </p:cNvCxnSpPr>
          <p:nvPr/>
        </p:nvCxnSpPr>
        <p:spPr>
          <a:xfrm>
            <a:off x="1295400" y="2819400"/>
            <a:ext cx="2933700" cy="0"/>
          </a:xfrm>
          <a:prstGeom prst="straightConnector1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69B0C05-5794-4BF6-ADC6-2003AD3BA25A}"/>
              </a:ext>
            </a:extLst>
          </p:cNvPr>
          <p:cNvCxnSpPr>
            <a:cxnSpLocks/>
          </p:cNvCxnSpPr>
          <p:nvPr/>
        </p:nvCxnSpPr>
        <p:spPr>
          <a:xfrm>
            <a:off x="4114800" y="3141081"/>
            <a:ext cx="609600" cy="0"/>
          </a:xfrm>
          <a:prstGeom prst="straightConnector1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10EAADD-29FC-45E3-9551-D36B7A13900E}"/>
              </a:ext>
            </a:extLst>
          </p:cNvPr>
          <p:cNvCxnSpPr>
            <a:cxnSpLocks/>
          </p:cNvCxnSpPr>
          <p:nvPr/>
        </p:nvCxnSpPr>
        <p:spPr>
          <a:xfrm>
            <a:off x="4572000" y="2819400"/>
            <a:ext cx="3200400" cy="0"/>
          </a:xfrm>
          <a:prstGeom prst="straightConnector1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901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EC437-F95A-4EB0-99ED-BE2579795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greedy ideas that don’t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8F310-F5BA-4FD2-B3C9-108D9D11C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Always take the request that </a:t>
            </a:r>
            <a:r>
              <a:rPr lang="en-US" i="1" dirty="0"/>
              <a:t>overlaps the fewest other requests in 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Greedy algorithm satisfies 3 requests, but optimal solution satisfies 4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07E7022-5898-4F88-A02D-3A8378466BD6}"/>
              </a:ext>
            </a:extLst>
          </p:cNvPr>
          <p:cNvCxnSpPr>
            <a:cxnSpLocks/>
          </p:cNvCxnSpPr>
          <p:nvPr/>
        </p:nvCxnSpPr>
        <p:spPr>
          <a:xfrm>
            <a:off x="914400" y="3962400"/>
            <a:ext cx="7391400" cy="0"/>
          </a:xfrm>
          <a:prstGeom prst="line">
            <a:avLst/>
          </a:prstGeom>
          <a:ln w="57150" cmpd="dbl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79145E70-FC85-45F8-8FCD-15D822A63DE8}"/>
              </a:ext>
            </a:extLst>
          </p:cNvPr>
          <p:cNvCxnSpPr>
            <a:cxnSpLocks/>
          </p:cNvCxnSpPr>
          <p:nvPr/>
        </p:nvCxnSpPr>
        <p:spPr>
          <a:xfrm>
            <a:off x="1524000" y="3200400"/>
            <a:ext cx="914400" cy="0"/>
          </a:xfrm>
          <a:prstGeom prst="straightConnector1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0417AAB-65E2-4859-B602-403E586E45DF}"/>
              </a:ext>
            </a:extLst>
          </p:cNvPr>
          <p:cNvCxnSpPr>
            <a:cxnSpLocks/>
          </p:cNvCxnSpPr>
          <p:nvPr/>
        </p:nvCxnSpPr>
        <p:spPr>
          <a:xfrm>
            <a:off x="3810000" y="3429000"/>
            <a:ext cx="762000" cy="0"/>
          </a:xfrm>
          <a:prstGeom prst="straightConnector1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9901A69-A437-4C6E-9DD8-272CBE71A04E}"/>
              </a:ext>
            </a:extLst>
          </p:cNvPr>
          <p:cNvCxnSpPr>
            <a:cxnSpLocks/>
          </p:cNvCxnSpPr>
          <p:nvPr/>
        </p:nvCxnSpPr>
        <p:spPr>
          <a:xfrm>
            <a:off x="2963333" y="3200400"/>
            <a:ext cx="914400" cy="0"/>
          </a:xfrm>
          <a:prstGeom prst="straightConnector1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4A73493-4E6B-4121-8AFA-93F00903F6D4}"/>
              </a:ext>
            </a:extLst>
          </p:cNvPr>
          <p:cNvCxnSpPr>
            <a:cxnSpLocks/>
          </p:cNvCxnSpPr>
          <p:nvPr/>
        </p:nvCxnSpPr>
        <p:spPr>
          <a:xfrm>
            <a:off x="4402666" y="3200400"/>
            <a:ext cx="914400" cy="0"/>
          </a:xfrm>
          <a:prstGeom prst="straightConnector1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DB180DC-BE12-46D6-9BE2-6839F85D1666}"/>
              </a:ext>
            </a:extLst>
          </p:cNvPr>
          <p:cNvCxnSpPr>
            <a:cxnSpLocks/>
          </p:cNvCxnSpPr>
          <p:nvPr/>
        </p:nvCxnSpPr>
        <p:spPr>
          <a:xfrm>
            <a:off x="5842000" y="3200400"/>
            <a:ext cx="914400" cy="0"/>
          </a:xfrm>
          <a:prstGeom prst="straightConnector1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F715F74-B7B9-4AB9-9E17-A2EADAE4EDE2}"/>
              </a:ext>
            </a:extLst>
          </p:cNvPr>
          <p:cNvCxnSpPr>
            <a:cxnSpLocks/>
          </p:cNvCxnSpPr>
          <p:nvPr/>
        </p:nvCxnSpPr>
        <p:spPr>
          <a:xfrm>
            <a:off x="2286000" y="3429000"/>
            <a:ext cx="762000" cy="0"/>
          </a:xfrm>
          <a:prstGeom prst="straightConnector1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AAAD47F-C087-451B-AFDB-A30A4F33D999}"/>
              </a:ext>
            </a:extLst>
          </p:cNvPr>
          <p:cNvCxnSpPr>
            <a:cxnSpLocks/>
          </p:cNvCxnSpPr>
          <p:nvPr/>
        </p:nvCxnSpPr>
        <p:spPr>
          <a:xfrm>
            <a:off x="2286000" y="3581400"/>
            <a:ext cx="762000" cy="0"/>
          </a:xfrm>
          <a:prstGeom prst="straightConnector1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001B95E-536C-4823-A4B4-EB7070E77FCD}"/>
              </a:ext>
            </a:extLst>
          </p:cNvPr>
          <p:cNvCxnSpPr>
            <a:cxnSpLocks/>
          </p:cNvCxnSpPr>
          <p:nvPr/>
        </p:nvCxnSpPr>
        <p:spPr>
          <a:xfrm>
            <a:off x="2286000" y="3733800"/>
            <a:ext cx="762000" cy="0"/>
          </a:xfrm>
          <a:prstGeom prst="straightConnector1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9BD899B-9B10-4F03-84CB-FB135B09E089}"/>
              </a:ext>
            </a:extLst>
          </p:cNvPr>
          <p:cNvCxnSpPr>
            <a:cxnSpLocks/>
          </p:cNvCxnSpPr>
          <p:nvPr/>
        </p:nvCxnSpPr>
        <p:spPr>
          <a:xfrm>
            <a:off x="5257800" y="3429000"/>
            <a:ext cx="762000" cy="0"/>
          </a:xfrm>
          <a:prstGeom prst="straightConnector1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7F29447-F0D4-4252-90E5-F2B6C5C6AC3A}"/>
              </a:ext>
            </a:extLst>
          </p:cNvPr>
          <p:cNvCxnSpPr>
            <a:cxnSpLocks/>
          </p:cNvCxnSpPr>
          <p:nvPr/>
        </p:nvCxnSpPr>
        <p:spPr>
          <a:xfrm>
            <a:off x="5257800" y="3581400"/>
            <a:ext cx="762000" cy="0"/>
          </a:xfrm>
          <a:prstGeom prst="straightConnector1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025534B-2482-4F02-AAC4-6490B442BED9}"/>
              </a:ext>
            </a:extLst>
          </p:cNvPr>
          <p:cNvCxnSpPr>
            <a:cxnSpLocks/>
          </p:cNvCxnSpPr>
          <p:nvPr/>
        </p:nvCxnSpPr>
        <p:spPr>
          <a:xfrm>
            <a:off x="5257800" y="3733800"/>
            <a:ext cx="762000" cy="0"/>
          </a:xfrm>
          <a:prstGeom prst="straightConnector1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5522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741F0-C40F-437E-967A-973A2D83B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idea that 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60F2A-8BEF-44E5-B088-0CF400609C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Always take the request in T that </a:t>
            </a:r>
            <a:r>
              <a:rPr lang="en-US" i="1" dirty="0"/>
              <a:t>ends earliest</a:t>
            </a:r>
            <a:endParaRPr lang="en-US" dirty="0"/>
          </a:p>
          <a:p>
            <a:pPr lvl="1"/>
            <a:r>
              <a:rPr lang="en-US" dirty="0"/>
              <a:t>Intuition: this leaves the resource available for the most time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84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D9F95-39D0-4571-B258-8E8DB33CD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DFS(s)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31A8D-7B3C-4D26-B592-72E5EC8E4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Set p[s]=NULL and push s on stack S</a:t>
            </a:r>
          </a:p>
          <a:p>
            <a:r>
              <a:rPr lang="en-US" dirty="0"/>
              <a:t>While S is not empty do:</a:t>
            </a:r>
          </a:p>
          <a:p>
            <a:pPr lvl="1"/>
            <a:r>
              <a:rPr lang="en-US" dirty="0"/>
              <a:t>Pop node u from the top of S</a:t>
            </a:r>
          </a:p>
          <a:p>
            <a:pPr lvl="1"/>
            <a:r>
              <a:rPr lang="en-US" dirty="0"/>
              <a:t>If u is not marked explored</a:t>
            </a:r>
          </a:p>
          <a:p>
            <a:pPr lvl="2"/>
            <a:r>
              <a:rPr lang="en-US" dirty="0"/>
              <a:t>Mark u explored</a:t>
            </a:r>
          </a:p>
          <a:p>
            <a:pPr lvl="2"/>
            <a:r>
              <a:rPr lang="en-US" dirty="0"/>
              <a:t>For each edge (u, v) where v is not marked explored</a:t>
            </a:r>
          </a:p>
          <a:p>
            <a:pPr lvl="3"/>
            <a:r>
              <a:rPr lang="en-US" dirty="0"/>
              <a:t>Set p[v]=u and push v onto S    // p[v] may be changed later</a:t>
            </a:r>
          </a:p>
          <a:p>
            <a:pPr marL="1371600" lvl="3" indent="0">
              <a:buNone/>
            </a:pPr>
            <a:endParaRPr lang="en-US" dirty="0"/>
          </a:p>
          <a:p>
            <a:r>
              <a:rPr lang="en-US" dirty="0"/>
              <a:t>Running time O(|E|) when graph is given as adjacency list</a:t>
            </a:r>
          </a:p>
          <a:p>
            <a:pPr lvl="1"/>
            <a:r>
              <a:rPr lang="en-US" dirty="0"/>
              <a:t>Each edge considered at most once in each direction</a:t>
            </a:r>
          </a:p>
        </p:txBody>
      </p:sp>
    </p:spTree>
    <p:extLst>
      <p:ext uri="{BB962C8B-B14F-4D97-AF65-F5344CB8AC3E}">
        <p14:creationId xmlns:p14="http://schemas.microsoft.com/office/powerpoint/2010/main" val="1748662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6E63E-9900-405C-844F-C264D5F1A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idea that 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1B5CC-C8A1-49D1-93B9-8424FC2A1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T’ = </a:t>
            </a:r>
            <a:r>
              <a:rPr lang="en-US" dirty="0">
                <a:sym typeface="Symbol" panose="05050102010706020507" pitchFamily="18" charset="2"/>
              </a:rPr>
              <a:t></a:t>
            </a:r>
            <a:endParaRPr lang="en-US" dirty="0"/>
          </a:p>
          <a:p>
            <a:r>
              <a:rPr lang="en-US" dirty="0"/>
              <a:t>While T is not empty do:</a:t>
            </a:r>
          </a:p>
          <a:p>
            <a:pPr lvl="1"/>
            <a:r>
              <a:rPr lang="en-US" dirty="0"/>
              <a:t>Pick r </a:t>
            </a:r>
            <a:r>
              <a:rPr lang="en-US" dirty="0">
                <a:sym typeface="Symbol" panose="05050102010706020507" pitchFamily="18" charset="2"/>
              </a:rPr>
              <a:t> T that ends earliest and add it to T’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Update T by removing r and any requests that overlap with r from T</a:t>
            </a:r>
          </a:p>
          <a:p>
            <a:pPr lvl="1"/>
            <a:endParaRPr lang="en-US" dirty="0">
              <a:sym typeface="Symbol" panose="05050102010706020507" pitchFamily="18" charset="2"/>
            </a:endParaRPr>
          </a:p>
          <a:p>
            <a:r>
              <a:rPr lang="en-US" dirty="0"/>
              <a:t>Proof of correctness?</a:t>
            </a:r>
            <a:endParaRPr lang="en-US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4380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608C6-5BFA-402A-92DF-011CCFE10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of correctness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0F2B5-9622-4DAA-B759-FDA249645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Fix some instance; let O be an optimal solution; let A be a set returned by the algorithm</a:t>
            </a:r>
          </a:p>
          <a:p>
            <a:r>
              <a:rPr lang="en-US" dirty="0"/>
              <a:t>Want to prove that |A| = |O|</a:t>
            </a:r>
          </a:p>
          <a:p>
            <a:pPr lvl="1"/>
            <a:r>
              <a:rPr lang="en-US" dirty="0"/>
              <a:t>Can’t hope to prove A = O; neither A nor O is necessarily unique</a:t>
            </a:r>
          </a:p>
        </p:txBody>
      </p:sp>
    </p:spTree>
    <p:extLst>
      <p:ext uri="{BB962C8B-B14F-4D97-AF65-F5344CB8AC3E}">
        <p14:creationId xmlns:p14="http://schemas.microsoft.com/office/powerpoint/2010/main" val="41546342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E71C6-AF33-4980-BB17-8F1F2D609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of correctness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9DA8D4-88A2-4F07-9B04-E01BFA08F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Order the requests in A and O</a:t>
            </a:r>
          </a:p>
          <a:p>
            <a:pPr lvl="1"/>
            <a:r>
              <a:rPr lang="en-US" dirty="0"/>
              <a:t>A = {a</a:t>
            </a:r>
            <a:r>
              <a:rPr lang="en-US" baseline="-25000" dirty="0"/>
              <a:t>1</a:t>
            </a:r>
            <a:r>
              <a:rPr lang="en-US" dirty="0"/>
              <a:t>, a</a:t>
            </a:r>
            <a:r>
              <a:rPr lang="en-US" baseline="-25000" dirty="0"/>
              <a:t>2</a:t>
            </a:r>
            <a:r>
              <a:rPr lang="en-US" dirty="0"/>
              <a:t>, …}</a:t>
            </a:r>
          </a:p>
          <a:p>
            <a:pPr lvl="1"/>
            <a:r>
              <a:rPr lang="en-US" dirty="0"/>
              <a:t>O = {o</a:t>
            </a:r>
            <a:r>
              <a:rPr lang="en-US" baseline="-25000" dirty="0"/>
              <a:t>1</a:t>
            </a:r>
            <a:r>
              <a:rPr lang="en-US" dirty="0"/>
              <a:t>, o</a:t>
            </a:r>
            <a:r>
              <a:rPr lang="en-US" baseline="-25000" dirty="0"/>
              <a:t>2</a:t>
            </a:r>
            <a:r>
              <a:rPr lang="en-US" dirty="0"/>
              <a:t>, …}</a:t>
            </a:r>
          </a:p>
          <a:p>
            <a:r>
              <a:rPr lang="en-US" dirty="0"/>
              <a:t>Claim: for all </a:t>
            </a:r>
            <a:r>
              <a:rPr lang="en-US" dirty="0" err="1"/>
              <a:t>i</a:t>
            </a:r>
            <a:r>
              <a:rPr lang="en-US" dirty="0"/>
              <a:t>, a</a:t>
            </a:r>
            <a:r>
              <a:rPr lang="en-US" baseline="-25000" dirty="0"/>
              <a:t>i</a:t>
            </a:r>
            <a:r>
              <a:rPr lang="en-US" dirty="0"/>
              <a:t> ends no later than o</a:t>
            </a:r>
            <a:r>
              <a:rPr lang="en-US" baseline="-25000" dirty="0"/>
              <a:t>i</a:t>
            </a:r>
            <a:endParaRPr lang="en-US" dirty="0"/>
          </a:p>
          <a:p>
            <a:r>
              <a:rPr lang="en-US" dirty="0"/>
              <a:t>Proof: by induction</a:t>
            </a:r>
          </a:p>
          <a:p>
            <a:pPr lvl="1"/>
            <a:r>
              <a:rPr lang="en-US" dirty="0"/>
              <a:t>Clearly true for </a:t>
            </a:r>
            <a:r>
              <a:rPr lang="en-US" dirty="0" err="1"/>
              <a:t>i</a:t>
            </a:r>
            <a:r>
              <a:rPr lang="en-US" dirty="0"/>
              <a:t>=1</a:t>
            </a:r>
          </a:p>
          <a:p>
            <a:pPr lvl="1"/>
            <a:r>
              <a:rPr lang="en-US" dirty="0"/>
              <a:t>Assume true for </a:t>
            </a:r>
            <a:r>
              <a:rPr lang="en-US" dirty="0" err="1"/>
              <a:t>i</a:t>
            </a:r>
            <a:endParaRPr lang="en-US" dirty="0"/>
          </a:p>
          <a:p>
            <a:pPr lvl="2"/>
            <a:r>
              <a:rPr lang="en-US" dirty="0"/>
              <a:t>This means a</a:t>
            </a:r>
            <a:r>
              <a:rPr lang="en-US" baseline="-25000" dirty="0"/>
              <a:t>i</a:t>
            </a:r>
            <a:r>
              <a:rPr lang="en-US" dirty="0"/>
              <a:t> ends no later than o</a:t>
            </a:r>
            <a:r>
              <a:rPr lang="en-US" baseline="-25000" dirty="0"/>
              <a:t>i</a:t>
            </a:r>
            <a:endParaRPr lang="en-US" dirty="0"/>
          </a:p>
          <a:p>
            <a:pPr lvl="2"/>
            <a:r>
              <a:rPr lang="en-US" dirty="0"/>
              <a:t>So o</a:t>
            </a:r>
            <a:r>
              <a:rPr lang="en-US" baseline="-25000" dirty="0"/>
              <a:t>i+1</a:t>
            </a:r>
            <a:r>
              <a:rPr lang="en-US" dirty="0"/>
              <a:t> does not conflict with {a</a:t>
            </a:r>
            <a:r>
              <a:rPr lang="en-US" baseline="-25000" dirty="0"/>
              <a:t>1</a:t>
            </a:r>
            <a:r>
              <a:rPr lang="en-US" dirty="0"/>
              <a:t>, …, a</a:t>
            </a:r>
            <a:r>
              <a:rPr lang="en-US" baseline="-25000" dirty="0"/>
              <a:t>i</a:t>
            </a:r>
            <a:r>
              <a:rPr lang="en-US" dirty="0"/>
              <a:t>}</a:t>
            </a:r>
          </a:p>
          <a:p>
            <a:pPr lvl="2"/>
            <a:r>
              <a:rPr lang="en-US" dirty="0"/>
              <a:t>If o</a:t>
            </a:r>
            <a:r>
              <a:rPr lang="en-US" baseline="-25000" dirty="0"/>
              <a:t>i+1</a:t>
            </a:r>
            <a:r>
              <a:rPr lang="en-US" dirty="0"/>
              <a:t> ended before a</a:t>
            </a:r>
            <a:r>
              <a:rPr lang="en-US" baseline="-25000" dirty="0"/>
              <a:t>i+1</a:t>
            </a:r>
            <a:r>
              <a:rPr lang="en-US" dirty="0"/>
              <a:t>, then o</a:t>
            </a:r>
            <a:r>
              <a:rPr lang="en-US" baseline="-25000" dirty="0"/>
              <a:t>i+1</a:t>
            </a:r>
            <a:r>
              <a:rPr lang="en-US" dirty="0"/>
              <a:t> would have been chosen instead of a</a:t>
            </a:r>
            <a:r>
              <a:rPr lang="en-US" baseline="-25000" dirty="0"/>
              <a:t>i+1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632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4462E-9E07-43F8-9B9C-35E79D5C6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of correctness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A73D2-87FF-4807-B56E-091E567B4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Claim: |A|=|O|</a:t>
            </a:r>
          </a:p>
          <a:p>
            <a:r>
              <a:rPr lang="en-US" dirty="0"/>
              <a:t>Proof: </a:t>
            </a:r>
          </a:p>
          <a:p>
            <a:pPr lvl="1"/>
            <a:r>
              <a:rPr lang="en-US" dirty="0"/>
              <a:t>Assume not</a:t>
            </a:r>
          </a:p>
          <a:p>
            <a:pPr lvl="1"/>
            <a:r>
              <a:rPr lang="en-US" dirty="0"/>
              <a:t>Let A = {a</a:t>
            </a:r>
            <a:r>
              <a:rPr lang="en-US" baseline="-25000" dirty="0"/>
              <a:t>1</a:t>
            </a:r>
            <a:r>
              <a:rPr lang="en-US" dirty="0"/>
              <a:t>, a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dirty="0" err="1"/>
              <a:t>a</a:t>
            </a:r>
            <a:r>
              <a:rPr lang="en-US" baseline="-25000" dirty="0" err="1"/>
              <a:t>k</a:t>
            </a:r>
            <a:r>
              <a:rPr lang="en-US" dirty="0"/>
              <a:t>} and O = {o</a:t>
            </a:r>
            <a:r>
              <a:rPr lang="en-US" baseline="-25000" dirty="0"/>
              <a:t>1</a:t>
            </a:r>
            <a:r>
              <a:rPr lang="en-US" dirty="0"/>
              <a:t>, o</a:t>
            </a:r>
            <a:r>
              <a:rPr lang="en-US" baseline="-25000" dirty="0"/>
              <a:t>2</a:t>
            </a:r>
            <a:r>
              <a:rPr lang="en-US" dirty="0"/>
              <a:t>, …, o</a:t>
            </a:r>
            <a:r>
              <a:rPr lang="en-US" baseline="-25000" dirty="0"/>
              <a:t>k+1</a:t>
            </a:r>
            <a:r>
              <a:rPr lang="en-US" dirty="0"/>
              <a:t>, …}</a:t>
            </a:r>
          </a:p>
          <a:p>
            <a:pPr lvl="1"/>
            <a:r>
              <a:rPr lang="en-US" dirty="0"/>
              <a:t>By previous claim, </a:t>
            </a:r>
            <a:r>
              <a:rPr lang="en-US" dirty="0" err="1"/>
              <a:t>a</a:t>
            </a:r>
            <a:r>
              <a:rPr lang="en-US" baseline="-25000" dirty="0" err="1"/>
              <a:t>k</a:t>
            </a:r>
            <a:r>
              <a:rPr lang="en-US" dirty="0"/>
              <a:t> ends no later than o</a:t>
            </a:r>
            <a:r>
              <a:rPr lang="en-US" baseline="-25000" dirty="0"/>
              <a:t>k</a:t>
            </a:r>
            <a:endParaRPr lang="en-US" dirty="0"/>
          </a:p>
          <a:p>
            <a:pPr lvl="1"/>
            <a:r>
              <a:rPr lang="en-US" dirty="0"/>
              <a:t>But then o</a:t>
            </a:r>
            <a:r>
              <a:rPr lang="en-US" baseline="-25000" dirty="0"/>
              <a:t>k+1</a:t>
            </a:r>
            <a:r>
              <a:rPr lang="en-US" dirty="0"/>
              <a:t> would have been added to A</a:t>
            </a:r>
          </a:p>
        </p:txBody>
      </p:sp>
    </p:spTree>
    <p:extLst>
      <p:ext uri="{BB962C8B-B14F-4D97-AF65-F5344CB8AC3E}">
        <p14:creationId xmlns:p14="http://schemas.microsoft.com/office/powerpoint/2010/main" val="4034340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6E63E-9900-405C-844F-C264D5F1A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the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1B5CC-C8A1-49D1-93B9-8424FC2A1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T’ = </a:t>
            </a:r>
            <a:r>
              <a:rPr lang="en-US" dirty="0">
                <a:sym typeface="Symbol" panose="05050102010706020507" pitchFamily="18" charset="2"/>
              </a:rPr>
              <a:t></a:t>
            </a:r>
          </a:p>
          <a:p>
            <a:r>
              <a:rPr lang="en-US" dirty="0">
                <a:sym typeface="Symbol" panose="05050102010706020507" pitchFamily="18" charset="2"/>
              </a:rPr>
              <a:t>Sort requests in T by their ending times</a:t>
            </a:r>
          </a:p>
          <a:p>
            <a:r>
              <a:rPr lang="en-US" dirty="0">
                <a:sym typeface="Symbol" panose="05050102010706020507" pitchFamily="18" charset="2"/>
              </a:rPr>
              <a:t>Initialize array S </a:t>
            </a:r>
            <a:r>
              <a:rPr lang="en-US" dirty="0" err="1">
                <a:sym typeface="Symbol" panose="05050102010706020507" pitchFamily="18" charset="2"/>
              </a:rPr>
              <a:t>s.t.</a:t>
            </a:r>
            <a:r>
              <a:rPr lang="en-US" dirty="0">
                <a:sym typeface="Symbol" panose="05050102010706020507" pitchFamily="18" charset="2"/>
              </a:rPr>
              <a:t> S[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] = start time of </a:t>
            </a:r>
            <a:r>
              <a:rPr lang="en-US" dirty="0" err="1">
                <a:sym typeface="Symbol" panose="05050102010706020507" pitchFamily="18" charset="2"/>
              </a:rPr>
              <a:t>r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endParaRPr lang="en-US" baseline="-25000" dirty="0">
              <a:sym typeface="Symbol" panose="05050102010706020507" pitchFamily="18" charset="2"/>
            </a:endParaRPr>
          </a:p>
          <a:p>
            <a:r>
              <a:rPr lang="en-US" dirty="0"/>
              <a:t>Set f=0     // assume the interval starts at 0 </a:t>
            </a:r>
            <a:br>
              <a:rPr lang="en-US" dirty="0"/>
            </a:br>
            <a:r>
              <a:rPr lang="en-US" dirty="0"/>
              <a:t>   // f records the ending time of the requests in T’</a:t>
            </a:r>
          </a:p>
          <a:p>
            <a:r>
              <a:rPr lang="en-US" dirty="0"/>
              <a:t>While </a:t>
            </a:r>
            <a:r>
              <a:rPr lang="en-US" dirty="0" err="1"/>
              <a:t>i</a:t>
            </a:r>
            <a:r>
              <a:rPr lang="en-US" dirty="0"/>
              <a:t> ≤ n:</a:t>
            </a:r>
          </a:p>
          <a:p>
            <a:pPr lvl="1"/>
            <a:r>
              <a:rPr lang="en-US" dirty="0"/>
              <a:t>Increment </a:t>
            </a:r>
            <a:r>
              <a:rPr lang="en-US" dirty="0" err="1"/>
              <a:t>i</a:t>
            </a:r>
            <a:r>
              <a:rPr lang="en-US" dirty="0"/>
              <a:t> until S[</a:t>
            </a:r>
            <a:r>
              <a:rPr lang="en-US" dirty="0" err="1"/>
              <a:t>i</a:t>
            </a:r>
            <a:r>
              <a:rPr lang="en-US" dirty="0"/>
              <a:t>] ≥ f</a:t>
            </a:r>
            <a:endParaRPr lang="en-US" dirty="0">
              <a:sym typeface="Symbol" panose="05050102010706020507" pitchFamily="18" charset="2"/>
            </a:endParaRPr>
          </a:p>
          <a:p>
            <a:pPr lvl="1"/>
            <a:r>
              <a:rPr lang="en-US" dirty="0">
                <a:sym typeface="Symbol" panose="05050102010706020507" pitchFamily="18" charset="2"/>
              </a:rPr>
              <a:t>Add </a:t>
            </a:r>
            <a:r>
              <a:rPr lang="en-US" dirty="0" err="1">
                <a:sym typeface="Symbol" panose="05050102010706020507" pitchFamily="18" charset="2"/>
              </a:rPr>
              <a:t>r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to T’; set f to the ending time of </a:t>
            </a:r>
            <a:r>
              <a:rPr lang="en-US" dirty="0" err="1">
                <a:sym typeface="Symbol" panose="05050102010706020507" pitchFamily="18" charset="2"/>
              </a:rPr>
              <a:t>r</a:t>
            </a:r>
            <a:r>
              <a:rPr lang="en-US" baseline="-25000" dirty="0" err="1">
                <a:sym typeface="Symbol" panose="05050102010706020507" pitchFamily="18" charset="2"/>
              </a:rPr>
              <a:t>i</a:t>
            </a:r>
            <a:endParaRPr lang="en-US" dirty="0">
              <a:sym typeface="Symbol" panose="05050102010706020507" pitchFamily="18" charset="2"/>
            </a:endParaRP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Time O(n log n) overall (dominated by sorting)</a:t>
            </a:r>
          </a:p>
        </p:txBody>
      </p:sp>
    </p:spTree>
    <p:extLst>
      <p:ext uri="{BB962C8B-B14F-4D97-AF65-F5344CB8AC3E}">
        <p14:creationId xmlns:p14="http://schemas.microsoft.com/office/powerpoint/2010/main" val="2467152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1A839-0058-452A-8DAE-3499A3C90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Connectivity in directed graphs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A294F1-25C5-4377-A4E7-3CB7500AE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Running BFS/DFS starting at s gives all the nodes that can be reached </a:t>
            </a:r>
            <a:r>
              <a:rPr lang="en-US" i="1" dirty="0"/>
              <a:t>from</a:t>
            </a:r>
            <a:r>
              <a:rPr lang="en-US" dirty="0"/>
              <a:t> s</a:t>
            </a:r>
          </a:p>
          <a:p>
            <a:r>
              <a:rPr lang="en-US" dirty="0"/>
              <a:t>Reversing the direction of all the edges and running BFS/DFS starting at s gives all the nodes that </a:t>
            </a:r>
            <a:r>
              <a:rPr lang="en-US" i="1" dirty="0"/>
              <a:t>can reach</a:t>
            </a:r>
            <a:r>
              <a:rPr lang="en-US" dirty="0"/>
              <a:t> s (in the original graph)</a:t>
            </a:r>
          </a:p>
          <a:p>
            <a:r>
              <a:rPr lang="en-US" dirty="0"/>
              <a:t>The strongly connected component containing s is the intersection of the two</a:t>
            </a:r>
          </a:p>
          <a:p>
            <a:pPr lvl="1"/>
            <a:r>
              <a:rPr lang="en-US" dirty="0"/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4005504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DECA8-1729-44E9-B656-072005DC2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Directed acyclic graphs (DAGs)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AD43E2-FCA1-4EED-928D-70F504D468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directed graph with no cycles is called a </a:t>
            </a:r>
            <a:r>
              <a:rPr lang="en-US" i="1" dirty="0"/>
              <a:t>DAG</a:t>
            </a:r>
          </a:p>
          <a:p>
            <a:endParaRPr lang="en-US" dirty="0"/>
          </a:p>
          <a:p>
            <a:r>
              <a:rPr lang="en-US" dirty="0"/>
              <a:t>Very common when encoding </a:t>
            </a:r>
            <a:r>
              <a:rPr lang="en-US" i="1" dirty="0"/>
              <a:t>dependencies</a:t>
            </a:r>
          </a:p>
          <a:p>
            <a:pPr lvl="1"/>
            <a:r>
              <a:rPr lang="en-US" dirty="0"/>
              <a:t>E.g., Boolean circuits, jobs, course prerequisites, …</a:t>
            </a:r>
          </a:p>
          <a:p>
            <a:pPr lvl="1"/>
            <a:r>
              <a:rPr lang="en-US" dirty="0"/>
              <a:t>If the dependency graph is not a DAG, there is no way to satisfy the dependencies</a:t>
            </a:r>
          </a:p>
        </p:txBody>
      </p:sp>
    </p:spTree>
    <p:extLst>
      <p:ext uri="{BB962C8B-B14F-4D97-AF65-F5344CB8AC3E}">
        <p14:creationId xmlns:p14="http://schemas.microsoft.com/office/powerpoint/2010/main" val="2822690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A0F49-D430-47D3-B375-AF1E7082F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Topological ordering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1A85EA-3E37-44DB-96B8-AF36E46AC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i="1" dirty="0"/>
              <a:t>topological ordering </a:t>
            </a:r>
            <a:r>
              <a:rPr lang="en-US" dirty="0"/>
              <a:t>of a directed graph is an ordering of the vertices such that all edges “go forward” (i.e., from lower to higher index)</a:t>
            </a:r>
          </a:p>
          <a:p>
            <a:pPr lvl="1"/>
            <a:r>
              <a:rPr lang="en-US" dirty="0"/>
              <a:t>Not necessarily unique</a:t>
            </a:r>
          </a:p>
          <a:p>
            <a:endParaRPr lang="en-US" dirty="0"/>
          </a:p>
          <a:p>
            <a:r>
              <a:rPr lang="en-US" dirty="0"/>
              <a:t>Easy to see: if a graph has a topological ordering, then it is a DAG</a:t>
            </a:r>
          </a:p>
        </p:txBody>
      </p:sp>
    </p:spTree>
    <p:extLst>
      <p:ext uri="{BB962C8B-B14F-4D97-AF65-F5344CB8AC3E}">
        <p14:creationId xmlns:p14="http://schemas.microsoft.com/office/powerpoint/2010/main" val="571653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42F3B-AFC2-4EBC-B866-4273A7FAA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Algorithmic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6EEFB-DAA3-4889-8ABC-9DDCD148C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to determine if a graph is a DAG?</a:t>
            </a:r>
          </a:p>
          <a:p>
            <a:r>
              <a:rPr lang="en-US" dirty="0"/>
              <a:t>If it is a DAG, does it have a topological ordering? If so, how to find one?</a:t>
            </a:r>
          </a:p>
          <a:p>
            <a:endParaRPr lang="en-US" dirty="0"/>
          </a:p>
          <a:p>
            <a:r>
              <a:rPr lang="en-US" dirty="0"/>
              <a:t>Key observation:</a:t>
            </a:r>
          </a:p>
          <a:p>
            <a:pPr lvl="1"/>
            <a:r>
              <a:rPr lang="en-US" dirty="0"/>
              <a:t>In a DAG there is a vertex with no ingoing edges</a:t>
            </a:r>
          </a:p>
          <a:p>
            <a:pPr lvl="2"/>
            <a:r>
              <a:rPr lang="en-US" dirty="0"/>
              <a:t>Otherwise, could continually follow edges backward and construct a cycle</a:t>
            </a:r>
          </a:p>
        </p:txBody>
      </p:sp>
    </p:spTree>
    <p:extLst>
      <p:ext uri="{BB962C8B-B14F-4D97-AF65-F5344CB8AC3E}">
        <p14:creationId xmlns:p14="http://schemas.microsoft.com/office/powerpoint/2010/main" val="2108033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89F17-92B2-414E-AF7D-82242A5BA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Topological ordering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FED1C-60A2-4AFF-B088-8F1F8C30A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Corollary: Every DAG has a topological ordering!</a:t>
            </a:r>
          </a:p>
          <a:p>
            <a:pPr lvl="1"/>
            <a:r>
              <a:rPr lang="en-US" dirty="0"/>
              <a:t>Idea: put vertex v with no ingoing edges first, then compute topological ordering on V\{v}</a:t>
            </a:r>
          </a:p>
          <a:p>
            <a:endParaRPr lang="en-US" dirty="0"/>
          </a:p>
          <a:p>
            <a:r>
              <a:rPr lang="en-US" dirty="0"/>
              <a:t>So a graph is a DAG </a:t>
            </a:r>
            <a:r>
              <a:rPr lang="en-US" dirty="0" err="1"/>
              <a:t>iff</a:t>
            </a:r>
            <a:r>
              <a:rPr lang="en-US" dirty="0"/>
              <a:t> it has a topological ordering</a:t>
            </a:r>
          </a:p>
          <a:p>
            <a:endParaRPr lang="en-US" dirty="0"/>
          </a:p>
          <a:p>
            <a:r>
              <a:rPr lang="en-US" dirty="0"/>
              <a:t>The above gives an algorithm for computing a topological ordering (if the graph is a DAG)</a:t>
            </a:r>
          </a:p>
          <a:p>
            <a:pPr lvl="1"/>
            <a:r>
              <a:rPr lang="en-US" dirty="0"/>
              <a:t>Repeatedly find v with no ingoing edges and place it next; update graph</a:t>
            </a:r>
          </a:p>
          <a:p>
            <a:r>
              <a:rPr lang="en-US" dirty="0"/>
              <a:t>O(|V|</a:t>
            </a:r>
            <a:r>
              <a:rPr lang="en-US" baseline="30000" dirty="0"/>
              <a:t>2</a:t>
            </a:r>
            <a:r>
              <a:rPr lang="en-US" dirty="0"/>
              <a:t>) algorithm</a:t>
            </a:r>
          </a:p>
          <a:p>
            <a:pPr lvl="1"/>
            <a:r>
              <a:rPr lang="en-US" dirty="0"/>
              <a:t>Can we do better?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650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89728-8433-4B01-B15C-1C4497A85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Topological ordering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158CE1-E224-42EF-8426-C0BF40A2B1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Be less wasteful by using better book-keeping</a:t>
            </a:r>
          </a:p>
          <a:p>
            <a:pPr lvl="1"/>
            <a:r>
              <a:rPr lang="en-US" dirty="0"/>
              <a:t>For each vertex, maintain the number of ingoing edges in the current graph</a:t>
            </a:r>
          </a:p>
          <a:p>
            <a:pPr lvl="1"/>
            <a:r>
              <a:rPr lang="en-US" dirty="0"/>
              <a:t>Maintain set S of vertices with no ingoing edges</a:t>
            </a:r>
          </a:p>
          <a:p>
            <a:pPr lvl="1"/>
            <a:r>
              <a:rPr lang="en-US" dirty="0"/>
              <a:t>These can be initialized in O(|E|+|V|) time</a:t>
            </a:r>
          </a:p>
          <a:p>
            <a:r>
              <a:rPr lang="en-US" dirty="0"/>
              <a:t>Then in </a:t>
            </a:r>
            <a:r>
              <a:rPr lang="en-US"/>
              <a:t>each iteration:</a:t>
            </a:r>
            <a:endParaRPr lang="en-US" dirty="0"/>
          </a:p>
          <a:p>
            <a:pPr lvl="1"/>
            <a:r>
              <a:rPr lang="en-US" dirty="0"/>
              <a:t>Take vertex v from S and place it next</a:t>
            </a:r>
          </a:p>
          <a:p>
            <a:pPr lvl="1"/>
            <a:r>
              <a:rPr lang="en-US" dirty="0"/>
              <a:t>For each edge (v, v’), decrement count of v’ and place v’ in S if applicable</a:t>
            </a:r>
          </a:p>
          <a:p>
            <a:r>
              <a:rPr lang="en-US" dirty="0"/>
              <a:t>O(|E|+|V|) time</a:t>
            </a:r>
          </a:p>
        </p:txBody>
      </p:sp>
    </p:spTree>
    <p:extLst>
      <p:ext uri="{BB962C8B-B14F-4D97-AF65-F5344CB8AC3E}">
        <p14:creationId xmlns:p14="http://schemas.microsoft.com/office/powerpoint/2010/main" val="2226864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Greedy algorithms</a:t>
            </a:r>
          </a:p>
        </p:txBody>
      </p:sp>
    </p:spTree>
    <p:extLst>
      <p:ext uri="{BB962C8B-B14F-4D97-AF65-F5344CB8AC3E}">
        <p14:creationId xmlns:p14="http://schemas.microsoft.com/office/powerpoint/2010/main" val="16073809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23910</TotalTime>
  <Words>1283</Words>
  <Application>Microsoft Office PowerPoint</Application>
  <PresentationFormat>On-screen Show (4:3)</PresentationFormat>
  <Paragraphs>150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Algorithms</vt:lpstr>
      <vt:lpstr>DFS(s)</vt:lpstr>
      <vt:lpstr>Connectivity in directed graphs</vt:lpstr>
      <vt:lpstr>Directed acyclic graphs (DAGs)</vt:lpstr>
      <vt:lpstr>Topological ordering</vt:lpstr>
      <vt:lpstr>Algorithmic problems</vt:lpstr>
      <vt:lpstr>Topological ordering</vt:lpstr>
      <vt:lpstr>Topological ordering</vt:lpstr>
      <vt:lpstr>Greedy algorithms</vt:lpstr>
      <vt:lpstr>Greedy algorithms</vt:lpstr>
      <vt:lpstr>Example: making change</vt:lpstr>
      <vt:lpstr>Making change</vt:lpstr>
      <vt:lpstr>Interval scheduling</vt:lpstr>
      <vt:lpstr>Interval scheduling</vt:lpstr>
      <vt:lpstr>Interval scheduling</vt:lpstr>
      <vt:lpstr>Template for greedy algorithm</vt:lpstr>
      <vt:lpstr>Some greedy ideas that don’t work</vt:lpstr>
      <vt:lpstr>Some greedy ideas that don’t work</vt:lpstr>
      <vt:lpstr>Greedy idea that works</vt:lpstr>
      <vt:lpstr>Greedy idea that works</vt:lpstr>
      <vt:lpstr>Proof of correctness</vt:lpstr>
      <vt:lpstr>Proof of correctness</vt:lpstr>
      <vt:lpstr>Proof of correctness</vt:lpstr>
      <vt:lpstr>Implementing the algorithm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1053</cp:revision>
  <dcterms:created xsi:type="dcterms:W3CDTF">2014-06-02T02:25:30Z</dcterms:created>
  <dcterms:modified xsi:type="dcterms:W3CDTF">2020-09-15T15:01:11Z</dcterms:modified>
</cp:coreProperties>
</file>