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71" r:id="rId2"/>
    <p:sldId id="496" r:id="rId3"/>
    <p:sldId id="487" r:id="rId4"/>
    <p:sldId id="488" r:id="rId5"/>
    <p:sldId id="489" r:id="rId6"/>
    <p:sldId id="497" r:id="rId7"/>
    <p:sldId id="490" r:id="rId8"/>
    <p:sldId id="491" r:id="rId9"/>
    <p:sldId id="492" r:id="rId10"/>
    <p:sldId id="493" r:id="rId11"/>
    <p:sldId id="494" r:id="rId12"/>
    <p:sldId id="498" r:id="rId13"/>
    <p:sldId id="504" r:id="rId14"/>
    <p:sldId id="505" r:id="rId15"/>
    <p:sldId id="506" r:id="rId16"/>
    <p:sldId id="507" r:id="rId17"/>
    <p:sldId id="508" r:id="rId18"/>
    <p:sldId id="509" r:id="rId19"/>
    <p:sldId id="51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6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C9EA-43DC-4BA1-B8AE-A6621F82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51313-834F-4B79-AC96-46E24FEB2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a schedule r</a:t>
            </a:r>
            <a:r>
              <a:rPr lang="en-US" baseline="-25000" dirty="0"/>
              <a:t>1</a:t>
            </a:r>
            <a:r>
              <a:rPr lang="en-US" dirty="0"/>
              <a:t>, r</a:t>
            </a:r>
            <a:r>
              <a:rPr lang="en-US" baseline="-25000" dirty="0"/>
              <a:t>2,</a:t>
            </a:r>
            <a:r>
              <a:rPr lang="en-US" dirty="0"/>
              <a:t> …, say an </a:t>
            </a:r>
            <a:r>
              <a:rPr lang="en-US" i="1" dirty="0"/>
              <a:t>inversion at (</a:t>
            </a:r>
            <a:r>
              <a:rPr lang="en-US" i="1" dirty="0" err="1"/>
              <a:t>i</a:t>
            </a:r>
            <a:r>
              <a:rPr lang="en-US" i="1" dirty="0"/>
              <a:t>, j) occurs</a:t>
            </a:r>
            <a:r>
              <a:rPr lang="en-US" dirty="0"/>
              <a:t> if </a:t>
            </a:r>
            <a:r>
              <a:rPr lang="en-US" dirty="0" err="1"/>
              <a:t>i</a:t>
            </a:r>
            <a:r>
              <a:rPr lang="en-US" dirty="0"/>
              <a:t> &lt; j but </a:t>
            </a:r>
            <a:r>
              <a:rPr lang="en-US" dirty="0" err="1"/>
              <a:t>d</a:t>
            </a:r>
            <a:r>
              <a:rPr lang="en-US" baseline="-25000" dirty="0" err="1"/>
              <a:t>j</a:t>
            </a:r>
            <a:r>
              <a:rPr lang="en-US" dirty="0"/>
              <a:t> &lt; d</a:t>
            </a:r>
            <a:r>
              <a:rPr lang="en-US" baseline="-25000" dirty="0"/>
              <a:t>i</a:t>
            </a:r>
            <a:endParaRPr lang="en-US" dirty="0"/>
          </a:p>
          <a:p>
            <a:pPr lvl="1"/>
            <a:r>
              <a:rPr lang="en-US" dirty="0"/>
              <a:t>The schedule returned by the greedy algorithm has no inversions</a:t>
            </a:r>
          </a:p>
          <a:p>
            <a:pPr lvl="1"/>
            <a:endParaRPr lang="en-US" dirty="0"/>
          </a:p>
          <a:p>
            <a:r>
              <a:rPr lang="en-US" dirty="0"/>
              <a:t>Claim: all schedules with no inversions have the same maximum lateness</a:t>
            </a:r>
          </a:p>
          <a:p>
            <a:pPr lvl="1"/>
            <a:r>
              <a:rPr lang="en-US" dirty="0"/>
              <a:t>In schedules with no inversions all jobs with the same deadline are scheduled consecutively</a:t>
            </a:r>
          </a:p>
          <a:p>
            <a:pPr lvl="2"/>
            <a:r>
              <a:rPr lang="en-US" dirty="0"/>
              <a:t>Among all jobs with deadline d, the one scheduled last has the maximum lateness</a:t>
            </a:r>
          </a:p>
        </p:txBody>
      </p:sp>
    </p:spTree>
    <p:extLst>
      <p:ext uri="{BB962C8B-B14F-4D97-AF65-F5344CB8AC3E}">
        <p14:creationId xmlns:p14="http://schemas.microsoft.com/office/powerpoint/2010/main" val="176028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39CCC-7557-46A4-B830-20607863B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C53F1-FC2F-422F-B631-49F7A12EE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Claim: There is an optimal schedule with no inversions</a:t>
            </a:r>
          </a:p>
          <a:p>
            <a:pPr lvl="1"/>
            <a:r>
              <a:rPr lang="en-US" dirty="0"/>
              <a:t>Let O be an optimal schedule</a:t>
            </a:r>
          </a:p>
          <a:p>
            <a:pPr lvl="1"/>
            <a:r>
              <a:rPr lang="en-US" dirty="0"/>
              <a:t>If O has an inversion, there is an inversion at some consecutive positions (</a:t>
            </a:r>
            <a:r>
              <a:rPr lang="en-US" dirty="0" err="1"/>
              <a:t>i</a:t>
            </a:r>
            <a:r>
              <a:rPr lang="en-US" dirty="0"/>
              <a:t>, i+1)</a:t>
            </a:r>
          </a:p>
          <a:p>
            <a:pPr lvl="2"/>
            <a:r>
              <a:rPr lang="en-US" dirty="0"/>
              <a:t>Must be the case that L</a:t>
            </a:r>
            <a:r>
              <a:rPr lang="en-US" baseline="-25000" dirty="0"/>
              <a:t>i+1</a:t>
            </a:r>
            <a:r>
              <a:rPr lang="en-US" dirty="0"/>
              <a:t> &gt; L</a:t>
            </a:r>
            <a:r>
              <a:rPr lang="en-US" baseline="-25000" dirty="0"/>
              <a:t>i</a:t>
            </a:r>
            <a:endParaRPr lang="en-US" dirty="0"/>
          </a:p>
          <a:p>
            <a:pPr lvl="1"/>
            <a:r>
              <a:rPr lang="en-US" dirty="0"/>
              <a:t>Swapping the jobs at those positions to get schedule O’ decreases the number of inversions, and cannot increase the maximum lateness</a:t>
            </a:r>
          </a:p>
          <a:p>
            <a:pPr lvl="2"/>
            <a:r>
              <a:rPr lang="en-US" dirty="0"/>
              <a:t>Lateness of r</a:t>
            </a:r>
            <a:r>
              <a:rPr lang="en-US" baseline="-25000" dirty="0"/>
              <a:t>i+1</a:t>
            </a:r>
            <a:r>
              <a:rPr lang="en-US" dirty="0"/>
              <a:t> decreases in O’</a:t>
            </a:r>
          </a:p>
          <a:p>
            <a:pPr lvl="2"/>
            <a:r>
              <a:rPr lang="en-US" dirty="0"/>
              <a:t>Lateness of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in O’ is less than lateness of r</a:t>
            </a:r>
            <a:r>
              <a:rPr lang="en-US" baseline="-25000" dirty="0"/>
              <a:t>i+1</a:t>
            </a:r>
            <a:r>
              <a:rPr lang="en-US" dirty="0"/>
              <a:t> in O</a:t>
            </a:r>
          </a:p>
          <a:p>
            <a:pPr lvl="2"/>
            <a:r>
              <a:rPr lang="en-US" dirty="0"/>
              <a:t>Lateness of other jobs stays the same</a:t>
            </a:r>
          </a:p>
        </p:txBody>
      </p:sp>
    </p:spTree>
    <p:extLst>
      <p:ext uri="{BB962C8B-B14F-4D97-AF65-F5344CB8AC3E}">
        <p14:creationId xmlns:p14="http://schemas.microsoft.com/office/powerpoint/2010/main" val="425273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022F7-3944-40BE-903F-8186BBEE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59A8F-850D-4586-A849-B178F2C03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all schedules with no inversions have the same maximum lateness</a:t>
            </a:r>
          </a:p>
          <a:p>
            <a:r>
              <a:rPr lang="en-US" dirty="0"/>
              <a:t>Claim: There is an optimal schedule with no inversions</a:t>
            </a:r>
          </a:p>
          <a:p>
            <a:r>
              <a:rPr lang="en-US" dirty="0"/>
              <a:t>The greedy algorithm produces a schedule with no inversions</a:t>
            </a:r>
            <a:br>
              <a:rPr lang="en-US" dirty="0"/>
            </a:br>
            <a:r>
              <a:rPr lang="en-US" dirty="0">
                <a:sym typeface="Symbol" panose="05050102010706020507" pitchFamily="18" charset="2"/>
              </a:rPr>
              <a:t> the greedy algorithm produces an </a:t>
            </a:r>
            <a:r>
              <a:rPr lang="en-US">
                <a:sym typeface="Symbol" panose="05050102010706020507" pitchFamily="18" charset="2"/>
              </a:rPr>
              <a:t>optimal schedule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59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Shortest paths</a:t>
            </a:r>
          </a:p>
        </p:txBody>
      </p:sp>
    </p:spTree>
    <p:extLst>
      <p:ext uri="{BB962C8B-B14F-4D97-AF65-F5344CB8AC3E}">
        <p14:creationId xmlns:p14="http://schemas.microsoft.com/office/powerpoint/2010/main" val="1329570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CC16-2A72-49A3-90B3-7D2A142AC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66064-C12C-4001-A1D0-9DDC2F15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 far, we have been considering shortest paths in </a:t>
            </a:r>
            <a:r>
              <a:rPr lang="en-US" i="1" dirty="0"/>
              <a:t>unweighted</a:t>
            </a:r>
            <a:r>
              <a:rPr lang="en-US" dirty="0"/>
              <a:t> (and undirected) graphs</a:t>
            </a:r>
          </a:p>
          <a:p>
            <a:endParaRPr lang="en-US" dirty="0"/>
          </a:p>
          <a:p>
            <a:r>
              <a:rPr lang="en-US" dirty="0"/>
              <a:t>Now we consider </a:t>
            </a:r>
            <a:r>
              <a:rPr lang="en-US" i="1" dirty="0"/>
              <a:t>weighted</a:t>
            </a:r>
            <a:r>
              <a:rPr lang="en-US" dirty="0"/>
              <a:t> (directed) graphs</a:t>
            </a:r>
          </a:p>
          <a:p>
            <a:pPr lvl="1"/>
            <a:r>
              <a:rPr lang="en-US" dirty="0"/>
              <a:t>Each (directed) edge e has an associated non-negative </a:t>
            </a:r>
            <a:r>
              <a:rPr lang="en-US" i="1" dirty="0"/>
              <a:t>weight (length) </a:t>
            </a:r>
            <a:r>
              <a:rPr lang="en-US" dirty="0"/>
              <a:t>L(e)</a:t>
            </a:r>
          </a:p>
          <a:p>
            <a:pPr lvl="2"/>
            <a:r>
              <a:rPr lang="en-US" dirty="0"/>
              <a:t>Negative weights are more difficult to handle</a:t>
            </a:r>
          </a:p>
          <a:p>
            <a:pPr lvl="2"/>
            <a:r>
              <a:rPr lang="en-US" dirty="0"/>
              <a:t>Say L(u, v) = </a:t>
            </a:r>
            <a:r>
              <a:rPr lang="en-US" dirty="0">
                <a:sym typeface="Symbol" panose="05050102010706020507" pitchFamily="18" charset="2"/>
              </a:rPr>
              <a:t> if there is no such edge</a:t>
            </a:r>
            <a:endParaRPr lang="en-US" dirty="0"/>
          </a:p>
          <a:p>
            <a:pPr lvl="1"/>
            <a:r>
              <a:rPr lang="en-US" dirty="0"/>
              <a:t>The length of a path is the sum of the lengths of the edges in that path</a:t>
            </a:r>
          </a:p>
          <a:p>
            <a:endParaRPr lang="en-US" dirty="0"/>
          </a:p>
          <a:p>
            <a:r>
              <a:rPr lang="en-US" dirty="0"/>
              <a:t>Want to find the shortest paths from a given </a:t>
            </a:r>
            <a:r>
              <a:rPr lang="en-US" i="1" dirty="0"/>
              <a:t>source</a:t>
            </a:r>
            <a:r>
              <a:rPr lang="en-US" dirty="0"/>
              <a:t> s to (all) other nodes</a:t>
            </a:r>
          </a:p>
        </p:txBody>
      </p:sp>
    </p:spTree>
    <p:extLst>
      <p:ext uri="{BB962C8B-B14F-4D97-AF65-F5344CB8AC3E}">
        <p14:creationId xmlns:p14="http://schemas.microsoft.com/office/powerpoint/2010/main" val="219358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A7F50-DD70-4B88-A81E-94451859B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43535-4828-47C3-9741-FB43748A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maintain a set R of nodes for which we know the lengths of the shortest paths</a:t>
            </a:r>
          </a:p>
          <a:p>
            <a:pPr lvl="1"/>
            <a:r>
              <a:rPr lang="en-US" dirty="0"/>
              <a:t>Grow R using a greedy approach</a:t>
            </a:r>
          </a:p>
          <a:p>
            <a:endParaRPr lang="en-US" dirty="0"/>
          </a:p>
          <a:p>
            <a:r>
              <a:rPr lang="en-US" dirty="0"/>
              <a:t>Initially, R = {s} and d(s) = 0</a:t>
            </a:r>
          </a:p>
          <a:p>
            <a:r>
              <a:rPr lang="en-US" dirty="0"/>
              <a:t>While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u </a:t>
            </a:r>
            <a:r>
              <a:rPr lang="en-US" dirty="0">
                <a:sym typeface="Symbol" panose="05050102010706020507" pitchFamily="18" charset="2"/>
              </a:rPr>
              <a:t> R, v  R with edge (u, v):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Find such an edge that minimizes d(u) + L(u, v)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Add v to R and set d(v) = d(u) + L(u, 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5EF1B-EDEA-407D-99CE-D6C762B17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EA71-783F-4C65-8326-1C39C78F7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described, the algorithm computes the </a:t>
            </a:r>
            <a:r>
              <a:rPr lang="en-US" i="1" dirty="0"/>
              <a:t>lengths</a:t>
            </a:r>
            <a:r>
              <a:rPr lang="en-US" dirty="0"/>
              <a:t> of the shortest paths to all nodes</a:t>
            </a:r>
          </a:p>
          <a:p>
            <a:pPr lvl="1"/>
            <a:r>
              <a:rPr lang="en-US" dirty="0"/>
              <a:t>Easy to adapt the algorithm to also keep track of the shortest paths to all nodes</a:t>
            </a:r>
          </a:p>
        </p:txBody>
      </p:sp>
    </p:spTree>
    <p:extLst>
      <p:ext uri="{BB962C8B-B14F-4D97-AF65-F5344CB8AC3E}">
        <p14:creationId xmlns:p14="http://schemas.microsoft.com/office/powerpoint/2010/main" val="2775430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FE2B-B617-46EF-85B7-F617CFD6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D6A38-59CB-4128-A1CA-91B33CEC8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Claim: at any point, for all v </a:t>
            </a:r>
            <a:r>
              <a:rPr lang="en-US" dirty="0">
                <a:sym typeface="Symbol" panose="05050102010706020507" pitchFamily="18" charset="2"/>
              </a:rPr>
              <a:t> R, the value d(v) is the length of the shortest path to v</a:t>
            </a:r>
          </a:p>
          <a:p>
            <a:r>
              <a:rPr lang="en-US" dirty="0">
                <a:sym typeface="Symbol" panose="05050102010706020507" pitchFamily="18" charset="2"/>
              </a:rPr>
              <a:t>Proof by induction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Clearly true at the beginning (when R = {s})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Assume true at the beginning of an iteration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v is added, there is a path of length d(v)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Any other path to v must take an edge that exits R, and that path must have length at least d(v) (since v was the vertex added in this iteration)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5EF7-E7C8-4B95-996B-D7C57159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2E6BA-2DBA-4F74-97ED-4020FE9C4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At most |V| iterations</a:t>
            </a:r>
          </a:p>
          <a:p>
            <a:r>
              <a:rPr lang="en-US" dirty="0"/>
              <a:t>What is the cost of an iteration?</a:t>
            </a:r>
          </a:p>
          <a:p>
            <a:pPr lvl="1"/>
            <a:r>
              <a:rPr lang="en-US" dirty="0"/>
              <a:t>Naïve: check O(|E|) edges exiting R</a:t>
            </a:r>
          </a:p>
          <a:p>
            <a:pPr lvl="1"/>
            <a:r>
              <a:rPr lang="en-US" dirty="0"/>
              <a:t>Can do better using a </a:t>
            </a:r>
            <a:r>
              <a:rPr lang="en-US" i="1" dirty="0"/>
              <a:t>priority queue</a:t>
            </a:r>
          </a:p>
          <a:p>
            <a:r>
              <a:rPr lang="en-US" dirty="0"/>
              <a:t>A priority queue maintains a set of (item, key) pairs while supporting (in O(log n) time):</a:t>
            </a:r>
          </a:p>
          <a:p>
            <a:pPr lvl="1"/>
            <a:r>
              <a:rPr lang="en-US" dirty="0"/>
              <a:t>Insertion/deletion</a:t>
            </a:r>
          </a:p>
          <a:p>
            <a:pPr lvl="1"/>
            <a:r>
              <a:rPr lang="en-US" dirty="0"/>
              <a:t>Updating the key of an item</a:t>
            </a:r>
          </a:p>
          <a:p>
            <a:pPr lvl="1"/>
            <a:r>
              <a:rPr lang="en-US" dirty="0"/>
              <a:t>Extracting the item with the minimum key </a:t>
            </a:r>
          </a:p>
        </p:txBody>
      </p:sp>
    </p:spTree>
    <p:extLst>
      <p:ext uri="{BB962C8B-B14F-4D97-AF65-F5344CB8AC3E}">
        <p14:creationId xmlns:p14="http://schemas.microsoft.com/office/powerpoint/2010/main" val="37934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2F620-2013-4A65-9342-DADBA8BED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31210-CF2D-4C13-9F39-66A421FD5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Idea: each vertex v </a:t>
            </a:r>
            <a:r>
              <a:rPr lang="en-US" dirty="0">
                <a:sym typeface="Symbol" panose="05050102010706020507" pitchFamily="18" charset="2"/>
              </a:rPr>
              <a:t> R has the “key”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	          d’(v) = </a:t>
            </a:r>
            <a:r>
              <a:rPr lang="en-US" dirty="0" err="1">
                <a:sym typeface="Symbol" panose="05050102010706020507" pitchFamily="18" charset="2"/>
              </a:rPr>
              <a:t>min</a:t>
            </a:r>
            <a:r>
              <a:rPr lang="en-US" baseline="-25000" dirty="0" err="1">
                <a:sym typeface="Symbol" panose="05050102010706020507" pitchFamily="18" charset="2"/>
              </a:rPr>
              <a:t>uR</a:t>
            </a:r>
            <a:r>
              <a:rPr lang="en-US" dirty="0">
                <a:sym typeface="Symbol" panose="05050102010706020507" pitchFamily="18" charset="2"/>
              </a:rPr>
              <a:t>{d(u) + L(u, v)}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Store the vertices in a priority queue</a:t>
            </a:r>
          </a:p>
          <a:p>
            <a:r>
              <a:rPr lang="en-US" dirty="0">
                <a:sym typeface="Symbol" panose="05050102010706020507" pitchFamily="18" charset="2"/>
              </a:rPr>
              <a:t>In an iteration: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Put v with minimum d’(v) in R and set d(v) = d’(v)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For each edge (v, w) with w  R, update d’(w)</a:t>
            </a:r>
          </a:p>
          <a:p>
            <a:r>
              <a:rPr lang="en-US" dirty="0"/>
              <a:t>Step 1 is run O(|V|) times (once per iteration)</a:t>
            </a:r>
          </a:p>
          <a:p>
            <a:r>
              <a:rPr lang="en-US" dirty="0"/>
              <a:t>Step 2 is run O(|E|) times (at most once/edge)</a:t>
            </a:r>
          </a:p>
          <a:p>
            <a:r>
              <a:rPr lang="en-US" dirty="0"/>
              <a:t>Each can be implemented in O(log |V|) time</a:t>
            </a:r>
          </a:p>
          <a:p>
            <a:r>
              <a:rPr lang="en-US" dirty="0"/>
              <a:t>Overall running time O(|E| log |V|)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3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Interval partitioning</a:t>
            </a:r>
          </a:p>
        </p:txBody>
      </p:sp>
    </p:spTree>
    <p:extLst>
      <p:ext uri="{BB962C8B-B14F-4D97-AF65-F5344CB8AC3E}">
        <p14:creationId xmlns:p14="http://schemas.microsoft.com/office/powerpoint/2010/main" val="250193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E90A-7017-4230-9579-B230BF68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partitioning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C1C52-C426-4F67-8627-BB0414EA7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Previously we had one resource and wanted to schedule as many requests as possible</a:t>
            </a:r>
          </a:p>
          <a:p>
            <a:r>
              <a:rPr lang="en-US" dirty="0"/>
              <a:t>Now we want to satisfy all requests using the fewest possible resources</a:t>
            </a:r>
          </a:p>
        </p:txBody>
      </p:sp>
    </p:spTree>
    <p:extLst>
      <p:ext uri="{BB962C8B-B14F-4D97-AF65-F5344CB8AC3E}">
        <p14:creationId xmlns:p14="http://schemas.microsoft.com/office/powerpoint/2010/main" val="52816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3F58-2A23-4ED4-95E7-AB5CEAEBC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partitioning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B4CA8-1E77-4B9E-A79D-7F0F09786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Depth = maximum number of requests at any instant of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Number of resources needed is clearly at least equal to the depth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C4A266-EE44-4CDA-BECD-EAEA461DA49D}"/>
              </a:ext>
            </a:extLst>
          </p:cNvPr>
          <p:cNvCxnSpPr>
            <a:cxnSpLocks/>
          </p:cNvCxnSpPr>
          <p:nvPr/>
        </p:nvCxnSpPr>
        <p:spPr>
          <a:xfrm>
            <a:off x="1066800" y="3962400"/>
            <a:ext cx="7391400" cy="0"/>
          </a:xfrm>
          <a:prstGeom prst="line">
            <a:avLst/>
          </a:prstGeom>
          <a:ln w="57150" cmpd="dbl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D6BE4E8-26E4-4DE5-A4C8-7690BBE0D15D}"/>
              </a:ext>
            </a:extLst>
          </p:cNvPr>
          <p:cNvCxnSpPr>
            <a:cxnSpLocks/>
          </p:cNvCxnSpPr>
          <p:nvPr/>
        </p:nvCxnSpPr>
        <p:spPr>
          <a:xfrm>
            <a:off x="1676400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816B26-5913-4B35-B98F-6C630A6E02FD}"/>
              </a:ext>
            </a:extLst>
          </p:cNvPr>
          <p:cNvCxnSpPr>
            <a:cxnSpLocks/>
          </p:cNvCxnSpPr>
          <p:nvPr/>
        </p:nvCxnSpPr>
        <p:spPr>
          <a:xfrm>
            <a:off x="39624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AE011FF-619A-441A-A8CA-D1A53CC09088}"/>
              </a:ext>
            </a:extLst>
          </p:cNvPr>
          <p:cNvCxnSpPr>
            <a:cxnSpLocks/>
          </p:cNvCxnSpPr>
          <p:nvPr/>
        </p:nvCxnSpPr>
        <p:spPr>
          <a:xfrm>
            <a:off x="3115733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83A2895-4781-48E0-928C-3226B7FFBADB}"/>
              </a:ext>
            </a:extLst>
          </p:cNvPr>
          <p:cNvCxnSpPr>
            <a:cxnSpLocks/>
          </p:cNvCxnSpPr>
          <p:nvPr/>
        </p:nvCxnSpPr>
        <p:spPr>
          <a:xfrm>
            <a:off x="4555066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C8CFDFC-BAAF-43E9-AD2C-BA96DA8E2C77}"/>
              </a:ext>
            </a:extLst>
          </p:cNvPr>
          <p:cNvCxnSpPr>
            <a:cxnSpLocks/>
          </p:cNvCxnSpPr>
          <p:nvPr/>
        </p:nvCxnSpPr>
        <p:spPr>
          <a:xfrm>
            <a:off x="5994400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0603E37-25D0-4C64-8AD5-EE90333BC1A8}"/>
              </a:ext>
            </a:extLst>
          </p:cNvPr>
          <p:cNvCxnSpPr>
            <a:cxnSpLocks/>
          </p:cNvCxnSpPr>
          <p:nvPr/>
        </p:nvCxnSpPr>
        <p:spPr>
          <a:xfrm>
            <a:off x="24384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4BD88D5-2A3D-4ED3-82AB-9ACAF8983D8C}"/>
              </a:ext>
            </a:extLst>
          </p:cNvPr>
          <p:cNvCxnSpPr>
            <a:cxnSpLocks/>
          </p:cNvCxnSpPr>
          <p:nvPr/>
        </p:nvCxnSpPr>
        <p:spPr>
          <a:xfrm>
            <a:off x="2438400" y="35814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2017B39-E56B-4437-BBEF-812827C4B2DA}"/>
              </a:ext>
            </a:extLst>
          </p:cNvPr>
          <p:cNvCxnSpPr>
            <a:cxnSpLocks/>
          </p:cNvCxnSpPr>
          <p:nvPr/>
        </p:nvCxnSpPr>
        <p:spPr>
          <a:xfrm>
            <a:off x="2438400" y="37338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6E60F9-1CCA-4366-B87B-AFACDE907B40}"/>
              </a:ext>
            </a:extLst>
          </p:cNvPr>
          <p:cNvCxnSpPr>
            <a:cxnSpLocks/>
          </p:cNvCxnSpPr>
          <p:nvPr/>
        </p:nvCxnSpPr>
        <p:spPr>
          <a:xfrm>
            <a:off x="54102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FBF884D-63F0-423C-B123-4CBAE96DEA6A}"/>
              </a:ext>
            </a:extLst>
          </p:cNvPr>
          <p:cNvCxnSpPr>
            <a:cxnSpLocks/>
          </p:cNvCxnSpPr>
          <p:nvPr/>
        </p:nvCxnSpPr>
        <p:spPr>
          <a:xfrm>
            <a:off x="5410200" y="35814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B1045AD-B306-4977-856E-0672760DACD3}"/>
              </a:ext>
            </a:extLst>
          </p:cNvPr>
          <p:cNvCxnSpPr>
            <a:cxnSpLocks/>
          </p:cNvCxnSpPr>
          <p:nvPr/>
        </p:nvCxnSpPr>
        <p:spPr>
          <a:xfrm>
            <a:off x="5410200" y="37338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F94F44A-6FFA-4762-963E-3B5B7C2E1AF8}"/>
              </a:ext>
            </a:extLst>
          </p:cNvPr>
          <p:cNvCxnSpPr/>
          <p:nvPr/>
        </p:nvCxnSpPr>
        <p:spPr>
          <a:xfrm>
            <a:off x="6068568" y="2438400"/>
            <a:ext cx="0" cy="2438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47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1967-9AF1-4A19-9187-AAFB35790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Greedy algorithm for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0C67D-48E1-42E0-B9CF-E796CC1CD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/>
          </a:bodyPr>
          <a:lstStyle/>
          <a:p>
            <a:r>
              <a:rPr lang="en-US" dirty="0"/>
              <a:t>Sort requests by their start times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=1, …</a:t>
            </a:r>
          </a:p>
          <a:p>
            <a:pPr lvl="1"/>
            <a:r>
              <a:rPr lang="en-US" dirty="0"/>
              <a:t>Assign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the lowest available resource</a:t>
            </a:r>
          </a:p>
          <a:p>
            <a:pPr lvl="1"/>
            <a:endParaRPr lang="en-US" dirty="0"/>
          </a:p>
          <a:p>
            <a:r>
              <a:rPr lang="en-US" dirty="0"/>
              <a:t>Clearly no two requests are assigned to the same resource at the same time</a:t>
            </a:r>
          </a:p>
          <a:p>
            <a:r>
              <a:rPr lang="en-US" dirty="0"/>
              <a:t>Claim: number of resources used ≤ depth</a:t>
            </a:r>
          </a:p>
          <a:p>
            <a:pPr lvl="1"/>
            <a:r>
              <a:rPr lang="en-US" dirty="0"/>
              <a:t>Let d be highest resource assigned, say to request r</a:t>
            </a:r>
          </a:p>
          <a:p>
            <a:pPr lvl="1"/>
            <a:r>
              <a:rPr lang="en-US" dirty="0"/>
              <a:t>At the start time for r, there are d-1 other requests using resources </a:t>
            </a:r>
            <a:r>
              <a:rPr lang="en-US" dirty="0">
                <a:sym typeface="Symbol" panose="05050102010706020507" pitchFamily="18" charset="2"/>
              </a:rPr>
              <a:t> d</a:t>
            </a:r>
            <a:r>
              <a:rPr lang="en-US" dirty="0"/>
              <a:t>epth ≥ d</a:t>
            </a:r>
          </a:p>
        </p:txBody>
      </p:sp>
    </p:spTree>
    <p:extLst>
      <p:ext uri="{BB962C8B-B14F-4D97-AF65-F5344CB8AC3E}">
        <p14:creationId xmlns:p14="http://schemas.microsoft.com/office/powerpoint/2010/main" val="301556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Job scheduling</a:t>
            </a:r>
          </a:p>
        </p:txBody>
      </p:sp>
    </p:spTree>
    <p:extLst>
      <p:ext uri="{BB962C8B-B14F-4D97-AF65-F5344CB8AC3E}">
        <p14:creationId xmlns:p14="http://schemas.microsoft.com/office/powerpoint/2010/main" val="419413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46CC5-C6DF-4E3F-A100-79845520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lateness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F2C90-84BC-4C54-BA5B-077221FA0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we have only one resource, and want to satisfy all requests (“jobs”)</a:t>
            </a:r>
          </a:p>
          <a:p>
            <a:r>
              <a:rPr lang="en-US" dirty="0"/>
              <a:t>Instead of fixed start/end times, each job now has a deadline d</a:t>
            </a:r>
            <a:r>
              <a:rPr lang="en-US" baseline="-25000" dirty="0"/>
              <a:t>i</a:t>
            </a:r>
            <a:r>
              <a:rPr lang="en-US" dirty="0"/>
              <a:t> and a duration </a:t>
            </a:r>
            <a:r>
              <a:rPr lang="en-US" dirty="0" err="1"/>
              <a:t>dur</a:t>
            </a:r>
            <a:r>
              <a:rPr lang="en-US" baseline="-25000" dirty="0" err="1"/>
              <a:t>i</a:t>
            </a:r>
            <a:endParaRPr lang="en-US" dirty="0"/>
          </a:p>
          <a:p>
            <a:r>
              <a:rPr lang="en-US" dirty="0"/>
              <a:t>Want to assign starting time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≥ 0 to each job; its finishing time is f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dur</a:t>
            </a:r>
            <a:r>
              <a:rPr lang="en-US" baseline="-25000" dirty="0" err="1"/>
              <a:t>i</a:t>
            </a:r>
            <a:endParaRPr lang="en-US" dirty="0"/>
          </a:p>
          <a:p>
            <a:pPr lvl="1"/>
            <a:r>
              <a:rPr lang="en-US" dirty="0"/>
              <a:t>Define the lateness L</a:t>
            </a:r>
            <a:r>
              <a:rPr lang="en-US" baseline="-25000" dirty="0"/>
              <a:t>i</a:t>
            </a:r>
            <a:r>
              <a:rPr lang="en-US" dirty="0"/>
              <a:t> of job </a:t>
            </a:r>
            <a:r>
              <a:rPr lang="en-US" dirty="0" err="1"/>
              <a:t>i</a:t>
            </a:r>
            <a:r>
              <a:rPr lang="en-US" dirty="0"/>
              <a:t> by L</a:t>
            </a:r>
            <a:r>
              <a:rPr lang="en-US" baseline="-25000" dirty="0"/>
              <a:t>i</a:t>
            </a:r>
            <a:r>
              <a:rPr lang="en-US" dirty="0"/>
              <a:t> = f</a:t>
            </a:r>
            <a:r>
              <a:rPr lang="en-US" baseline="-25000" dirty="0"/>
              <a:t>i</a:t>
            </a:r>
            <a:r>
              <a:rPr lang="en-US" dirty="0"/>
              <a:t> – d</a:t>
            </a:r>
            <a:r>
              <a:rPr lang="en-US" baseline="-25000" dirty="0"/>
              <a:t>i</a:t>
            </a:r>
            <a:r>
              <a:rPr lang="en-US" dirty="0"/>
              <a:t> </a:t>
            </a:r>
          </a:p>
          <a:p>
            <a:r>
              <a:rPr lang="en-US" dirty="0"/>
              <a:t>Goal: minimize </a:t>
            </a:r>
            <a:r>
              <a:rPr lang="en-US" i="1" dirty="0"/>
              <a:t>maximum lateness </a:t>
            </a:r>
            <a:r>
              <a:rPr lang="en-US" dirty="0"/>
              <a:t>max</a:t>
            </a:r>
            <a:r>
              <a:rPr lang="en-US" baseline="-25000" dirty="0"/>
              <a:t>i</a:t>
            </a:r>
            <a:r>
              <a:rPr lang="en-US" dirty="0"/>
              <a:t> {L</a:t>
            </a:r>
            <a:r>
              <a:rPr lang="en-US" baseline="-25000" dirty="0"/>
              <a:t>i</a:t>
            </a: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9521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E8CA6-F772-459C-8E2E-BCB7A64B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EDC14-4E2B-461D-95EA-F98216CF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jobs by increasing deadlines</a:t>
            </a:r>
          </a:p>
          <a:p>
            <a:pPr lvl="1"/>
            <a:r>
              <a:rPr lang="en-US" dirty="0"/>
              <a:t>“Earliest deadline first”</a:t>
            </a:r>
          </a:p>
          <a:p>
            <a:endParaRPr lang="en-US" dirty="0"/>
          </a:p>
          <a:p>
            <a:r>
              <a:rPr lang="en-US" dirty="0"/>
              <a:t>Is this optimal?</a:t>
            </a:r>
          </a:p>
        </p:txBody>
      </p:sp>
    </p:spTree>
    <p:extLst>
      <p:ext uri="{BB962C8B-B14F-4D97-AF65-F5344CB8AC3E}">
        <p14:creationId xmlns:p14="http://schemas.microsoft.com/office/powerpoint/2010/main" val="389175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0078C-D709-4677-8DF3-3FF07755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782C2-CA78-4DED-93F4-F669B59E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loss of generality, we can consider schedules with no “idle time”</a:t>
            </a:r>
          </a:p>
          <a:p>
            <a:pPr lvl="1"/>
            <a:r>
              <a:rPr lang="en-US" dirty="0"/>
              <a:t>Intuitively true</a:t>
            </a:r>
          </a:p>
          <a:p>
            <a:pPr lvl="1"/>
            <a:r>
              <a:rPr lang="en-US" dirty="0"/>
              <a:t>Can only decrease the maximum lateness by getting rid of any idle time in a schedule</a:t>
            </a:r>
          </a:p>
          <a:p>
            <a:pPr lvl="1"/>
            <a:endParaRPr lang="en-US" dirty="0"/>
          </a:p>
          <a:p>
            <a:r>
              <a:rPr lang="en-US" dirty="0"/>
              <a:t>From now on, assume all schedules we consider have no idle time</a:t>
            </a:r>
          </a:p>
        </p:txBody>
      </p:sp>
    </p:spTree>
    <p:extLst>
      <p:ext uri="{BB962C8B-B14F-4D97-AF65-F5344CB8AC3E}">
        <p14:creationId xmlns:p14="http://schemas.microsoft.com/office/powerpoint/2010/main" val="42153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26863</TotalTime>
  <Words>1057</Words>
  <Application>Microsoft Office PowerPoint</Application>
  <PresentationFormat>On-screen Show (4:3)</PresentationFormat>
  <Paragraphs>108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Algorithms</vt:lpstr>
      <vt:lpstr>Interval partitioning</vt:lpstr>
      <vt:lpstr>Interval partitioning problem</vt:lpstr>
      <vt:lpstr>Interval partitioning problem</vt:lpstr>
      <vt:lpstr>Greedy algorithm for the problem</vt:lpstr>
      <vt:lpstr>Job scheduling</vt:lpstr>
      <vt:lpstr>Minimizing lateness</vt:lpstr>
      <vt:lpstr>Greedy algorithm</vt:lpstr>
      <vt:lpstr>Proof of correctness</vt:lpstr>
      <vt:lpstr>Proof of correctness</vt:lpstr>
      <vt:lpstr>Proof of correctness</vt:lpstr>
      <vt:lpstr>Proof of correctness</vt:lpstr>
      <vt:lpstr>Shortest paths</vt:lpstr>
      <vt:lpstr>Shortest paths</vt:lpstr>
      <vt:lpstr>Dijkstra’s algorithm</vt:lpstr>
      <vt:lpstr>Dijkstra’s algorithm</vt:lpstr>
      <vt:lpstr>Proof of correctness</vt:lpstr>
      <vt:lpstr>Running time?</vt:lpstr>
      <vt:lpstr>Running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1123</cp:revision>
  <dcterms:created xsi:type="dcterms:W3CDTF">2014-06-02T02:25:30Z</dcterms:created>
  <dcterms:modified xsi:type="dcterms:W3CDTF">2020-09-17T15:03:03Z</dcterms:modified>
</cp:coreProperties>
</file>