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471" r:id="rId2"/>
    <p:sldId id="512" r:id="rId3"/>
    <p:sldId id="506" r:id="rId4"/>
    <p:sldId id="509" r:id="rId5"/>
    <p:sldId id="510" r:id="rId6"/>
    <p:sldId id="511" r:id="rId7"/>
    <p:sldId id="515" r:id="rId8"/>
    <p:sldId id="513" r:id="rId9"/>
    <p:sldId id="514" r:id="rId10"/>
    <p:sldId id="517" r:id="rId11"/>
    <p:sldId id="518" r:id="rId12"/>
    <p:sldId id="519" r:id="rId13"/>
    <p:sldId id="520" r:id="rId14"/>
    <p:sldId id="521" r:id="rId15"/>
    <p:sldId id="522" r:id="rId16"/>
    <p:sldId id="523" r:id="rId17"/>
    <p:sldId id="524" r:id="rId18"/>
    <p:sldId id="525" r:id="rId19"/>
    <p:sldId id="527" r:id="rId20"/>
    <p:sldId id="528" r:id="rId21"/>
    <p:sldId id="530" r:id="rId22"/>
    <p:sldId id="529" r:id="rId23"/>
    <p:sldId id="531" r:id="rId24"/>
    <p:sldId id="532" r:id="rId25"/>
    <p:sldId id="533" r:id="rId26"/>
    <p:sldId id="53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7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2F620-2013-4A65-9342-DADBA8BED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Dijkstra’s algorithm…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31210-CF2D-4C13-9F39-66A421FD5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/>
              <a:t>Idea: each vertex v </a:t>
            </a:r>
            <a:r>
              <a:rPr lang="en-US" dirty="0">
                <a:sym typeface="Symbol" panose="05050102010706020507" pitchFamily="18" charset="2"/>
              </a:rPr>
              <a:t> R has the “key”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	          d’(v) = </a:t>
            </a:r>
            <a:r>
              <a:rPr lang="en-US" dirty="0" err="1">
                <a:sym typeface="Symbol" panose="05050102010706020507" pitchFamily="18" charset="2"/>
              </a:rPr>
              <a:t>min</a:t>
            </a:r>
            <a:r>
              <a:rPr lang="en-US" baseline="-25000" dirty="0" err="1">
                <a:sym typeface="Symbol" panose="05050102010706020507" pitchFamily="18" charset="2"/>
              </a:rPr>
              <a:t>uR</a:t>
            </a:r>
            <a:r>
              <a:rPr lang="en-US" dirty="0">
                <a:sym typeface="Symbol" panose="05050102010706020507" pitchFamily="18" charset="2"/>
              </a:rPr>
              <a:t>{d(u) + L(u, v)} </a:t>
            </a:r>
          </a:p>
          <a:p>
            <a:r>
              <a:rPr lang="en-US" dirty="0">
                <a:sym typeface="Symbol" panose="05050102010706020507" pitchFamily="18" charset="2"/>
              </a:rPr>
              <a:t>In an iteration: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 panose="05050102010706020507" pitchFamily="18" charset="2"/>
              </a:rPr>
              <a:t>Put v with minimum d’(v) in R and set d(v) = d’(v)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 panose="05050102010706020507" pitchFamily="18" charset="2"/>
              </a:rPr>
              <a:t>For each edge (v, w) with w  R, update d’(w)</a:t>
            </a:r>
          </a:p>
          <a:p>
            <a:r>
              <a:rPr lang="en-US" dirty="0"/>
              <a:t>Step 1 is run O(|V|) times (once per iteration)</a:t>
            </a:r>
          </a:p>
          <a:p>
            <a:r>
              <a:rPr lang="en-US" dirty="0"/>
              <a:t>Step 2 is run O(|E|) times (at most once/edge)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CDC691B-3DE7-4881-B5A7-9AC99CE81E85}"/>
              </a:ext>
            </a:extLst>
          </p:cNvPr>
          <p:cNvCxnSpPr>
            <a:cxnSpLocks/>
          </p:cNvCxnSpPr>
          <p:nvPr/>
        </p:nvCxnSpPr>
        <p:spPr>
          <a:xfrm flipH="1">
            <a:off x="1828800" y="3657600"/>
            <a:ext cx="1371600" cy="22098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FF43045-74C1-4199-AC86-040E9DB949A4}"/>
              </a:ext>
            </a:extLst>
          </p:cNvPr>
          <p:cNvSpPr txBox="1"/>
          <p:nvPr/>
        </p:nvSpPr>
        <p:spPr>
          <a:xfrm>
            <a:off x="1225525" y="5867400"/>
            <a:ext cx="120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ExtractMin</a:t>
            </a:r>
            <a:endParaRPr lang="en-US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C734C9D-FB14-4A30-B3FC-23E6303A0CE0}"/>
              </a:ext>
            </a:extLst>
          </p:cNvPr>
          <p:cNvCxnSpPr>
            <a:cxnSpLocks/>
          </p:cNvCxnSpPr>
          <p:nvPr/>
        </p:nvCxnSpPr>
        <p:spPr>
          <a:xfrm flipH="1">
            <a:off x="5105400" y="4191000"/>
            <a:ext cx="1219200" cy="1828800"/>
          </a:xfrm>
          <a:prstGeom prst="straightConnector1">
            <a:avLst/>
          </a:prstGeom>
          <a:ln w="1270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EC32F1E-BA1E-4E7C-B1B5-096099164AF2}"/>
              </a:ext>
            </a:extLst>
          </p:cNvPr>
          <p:cNvSpPr txBox="1"/>
          <p:nvPr/>
        </p:nvSpPr>
        <p:spPr>
          <a:xfrm>
            <a:off x="4501228" y="6019800"/>
            <a:ext cx="1208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UpdateKey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7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Minimum spanning trees</a:t>
            </a:r>
          </a:p>
        </p:txBody>
      </p:sp>
    </p:spTree>
    <p:extLst>
      <p:ext uri="{BB962C8B-B14F-4D97-AF65-F5344CB8AC3E}">
        <p14:creationId xmlns:p14="http://schemas.microsoft.com/office/powerpoint/2010/main" val="2814408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D25CE-0183-40ED-95BF-EAEFFC288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7724C-B463-4198-910B-60F910D9F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G = (V, E) is a connected, weighted, undirected graph</a:t>
            </a:r>
          </a:p>
          <a:p>
            <a:pPr lvl="1"/>
            <a:r>
              <a:rPr lang="en-US" dirty="0"/>
              <a:t>Assume all weights are positive</a:t>
            </a:r>
          </a:p>
          <a:p>
            <a:r>
              <a:rPr lang="en-US" dirty="0"/>
              <a:t>Want to find the lowest-weight subset T of the edges that leave the graph connected</a:t>
            </a:r>
          </a:p>
          <a:p>
            <a:pPr lvl="1"/>
            <a:r>
              <a:rPr lang="en-US" dirty="0"/>
              <a:t>T must be a tree (why?)</a:t>
            </a:r>
          </a:p>
          <a:p>
            <a:r>
              <a:rPr lang="en-US" dirty="0"/>
              <a:t>T is called a </a:t>
            </a:r>
            <a:r>
              <a:rPr lang="en-US" i="1" dirty="0"/>
              <a:t>minimum spanning tree (MST)</a:t>
            </a:r>
          </a:p>
        </p:txBody>
      </p:sp>
    </p:spTree>
    <p:extLst>
      <p:ext uri="{BB962C8B-B14F-4D97-AF65-F5344CB8AC3E}">
        <p14:creationId xmlns:p14="http://schemas.microsoft.com/office/powerpoint/2010/main" val="2465684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08160-9550-4672-A00A-1CD214EB0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Generic approach for finding an MST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B5339-EBD9-439C-B4B8-A7023E440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T = </a:t>
            </a:r>
            <a:r>
              <a:rPr lang="en-US" dirty="0">
                <a:sym typeface="Symbol" panose="05050102010706020507" pitchFamily="18" charset="2"/>
              </a:rPr>
              <a:t>  E,    V’ =   V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 is a tree; V’ is the set of vertices with edges in T</a:t>
            </a:r>
          </a:p>
          <a:p>
            <a:r>
              <a:rPr lang="en-US" dirty="0">
                <a:sym typeface="Symbol" panose="05050102010706020507" pitchFamily="18" charset="2"/>
              </a:rPr>
              <a:t>Until V’ = V do: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Add an edge (u, v) to T, making sure that T does not contain a cycle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Add u and/or v to V’</a:t>
            </a:r>
          </a:p>
          <a:p>
            <a:r>
              <a:rPr lang="en-US" dirty="0">
                <a:sym typeface="Symbol" panose="05050102010706020507" pitchFamily="18" charset="2"/>
              </a:rPr>
              <a:t>How to choose which edges to add?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679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9F155-64F9-4E91-9A80-E84810CE3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Greedy algorithms for MST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B7125-C419-40DA-BE2D-7874E0C28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Two instantiations of the previous approach:</a:t>
            </a:r>
          </a:p>
          <a:p>
            <a:r>
              <a:rPr lang="en-US" dirty="0"/>
              <a:t>Kruskal’s algorithm</a:t>
            </a:r>
          </a:p>
          <a:p>
            <a:pPr lvl="1"/>
            <a:r>
              <a:rPr lang="en-US" dirty="0"/>
              <a:t>Add minimum-weight edge to T (as long as it does not create a cycle in T)</a:t>
            </a:r>
          </a:p>
          <a:p>
            <a:pPr lvl="1"/>
            <a:endParaRPr lang="en-US" dirty="0"/>
          </a:p>
          <a:p>
            <a:r>
              <a:rPr lang="en-US" dirty="0"/>
              <a:t>Prim’s algorithm</a:t>
            </a:r>
          </a:p>
          <a:p>
            <a:pPr lvl="1"/>
            <a:r>
              <a:rPr lang="en-US" dirty="0"/>
              <a:t>Start with V’ containing a arbitrary vertex</a:t>
            </a:r>
          </a:p>
          <a:p>
            <a:pPr lvl="1"/>
            <a:r>
              <a:rPr lang="en-US" dirty="0"/>
              <a:t>Add minimum-weight edge between a node in V’ and a node outside of V’ (note: this never creates a cycle)</a:t>
            </a:r>
          </a:p>
        </p:txBody>
      </p:sp>
    </p:spTree>
    <p:extLst>
      <p:ext uri="{BB962C8B-B14F-4D97-AF65-F5344CB8AC3E}">
        <p14:creationId xmlns:p14="http://schemas.microsoft.com/office/powerpoint/2010/main" val="2936778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C3FC7-5669-40B3-9912-6168FFE3A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Proof(s)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FA8F7-E118-46AF-81D8-F3180E51F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Assume all edge weights distinct (</a:t>
            </a:r>
            <a:r>
              <a:rPr lang="en-US" dirty="0" err="1"/>
              <a:t>w.l.o.g</a:t>
            </a:r>
            <a:r>
              <a:rPr lang="en-US" dirty="0"/>
              <a:t>.)</a:t>
            </a:r>
          </a:p>
          <a:p>
            <a:r>
              <a:rPr lang="en-US" dirty="0"/>
              <a:t>Main lemma: Let </a:t>
            </a:r>
            <a:r>
              <a:rPr lang="en-US" dirty="0">
                <a:sym typeface="Symbol" panose="05050102010706020507" pitchFamily="18" charset="2"/>
              </a:rPr>
              <a:t>  </a:t>
            </a:r>
            <a:r>
              <a:rPr lang="en-US" dirty="0"/>
              <a:t>S </a:t>
            </a:r>
            <a:r>
              <a:rPr lang="en-US" dirty="0">
                <a:sym typeface="Symbol" panose="05050102010706020507" pitchFamily="18" charset="2"/>
              </a:rPr>
              <a:t> V be a subset of the vertices, and let e=(v, w) be a minimum-weight edge between S and V \ S. Then every minimum spanning tree contains e</a:t>
            </a:r>
          </a:p>
          <a:p>
            <a:pPr lvl="1"/>
            <a:r>
              <a:rPr lang="en-US" dirty="0"/>
              <a:t>Consider a minimum spanning tree T not including e</a:t>
            </a:r>
          </a:p>
          <a:p>
            <a:pPr lvl="1"/>
            <a:r>
              <a:rPr lang="en-US" dirty="0"/>
              <a:t>Must be a path P from v to w in T</a:t>
            </a:r>
          </a:p>
          <a:p>
            <a:pPr lvl="2"/>
            <a:r>
              <a:rPr lang="en-US" dirty="0"/>
              <a:t>Let e’=(v’, w’) be an edge on P with v’</a:t>
            </a:r>
            <a:r>
              <a:rPr lang="en-US" dirty="0">
                <a:sym typeface="Symbol" panose="05050102010706020507" pitchFamily="18" charset="2"/>
              </a:rPr>
              <a:t> S, w’ V \ 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Swapping e’ for e gives lower-weight spanning tree T’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332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49705-B29B-4ADF-A9A7-70DA0BFB4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 (Kruskal)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802E2-EA96-42ED-98D3-649107B111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Easy: The algorithm produces a spanning tree</a:t>
            </a:r>
          </a:p>
          <a:p>
            <a:r>
              <a:rPr lang="en-US" dirty="0"/>
              <a:t>Why is it a minimal spanning tree?</a:t>
            </a:r>
          </a:p>
          <a:p>
            <a:pPr lvl="1"/>
            <a:r>
              <a:rPr lang="en-US" dirty="0"/>
              <a:t>Consider any edge e=(v, w) added to T by the algorithm</a:t>
            </a:r>
          </a:p>
          <a:p>
            <a:pPr lvl="1"/>
            <a:r>
              <a:rPr lang="en-US" dirty="0"/>
              <a:t>Let S be the set of nodes reachable from v (using edges of T) before this step</a:t>
            </a:r>
          </a:p>
          <a:p>
            <a:pPr lvl="1"/>
            <a:r>
              <a:rPr lang="en-US" dirty="0"/>
              <a:t>e is the minimum-weight edge from S to </a:t>
            </a:r>
            <a:r>
              <a:rPr lang="en-US" dirty="0">
                <a:sym typeface="Symbol" panose="05050102010706020507" pitchFamily="18" charset="2"/>
              </a:rPr>
              <a:t>V </a:t>
            </a:r>
            <a:r>
              <a:rPr lang="en-US" dirty="0"/>
              <a:t>\ S</a:t>
            </a:r>
          </a:p>
          <a:p>
            <a:pPr lvl="1"/>
            <a:r>
              <a:rPr lang="en-US" dirty="0"/>
              <a:t>By previous lemma, e must be in the minimum spanning tree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09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9A2A-AD41-4FF8-BB50-7282AC65D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 (Prim)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D1419-A557-4665-A23E-654EF3301C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Easy: The algorithm produces a spanning tree</a:t>
            </a:r>
          </a:p>
          <a:p>
            <a:r>
              <a:rPr lang="en-US" dirty="0"/>
              <a:t>Why is it a minimal spanning tree?</a:t>
            </a:r>
          </a:p>
          <a:p>
            <a:pPr lvl="1"/>
            <a:r>
              <a:rPr lang="en-US" dirty="0"/>
              <a:t>At each step, the edge added is the minimum-weight edge from V’ to V \ V’</a:t>
            </a:r>
          </a:p>
        </p:txBody>
      </p:sp>
    </p:spTree>
    <p:extLst>
      <p:ext uri="{BB962C8B-B14F-4D97-AF65-F5344CB8AC3E}">
        <p14:creationId xmlns:p14="http://schemas.microsoft.com/office/powerpoint/2010/main" val="75037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2330D-E364-484A-95F7-F2BE69F3D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Prim’s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C2837-FA80-4E5E-9604-1C3515493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priority queue!</a:t>
            </a:r>
          </a:p>
          <a:p>
            <a:r>
              <a:rPr lang="en-US" dirty="0"/>
              <a:t>For v </a:t>
            </a:r>
            <a:r>
              <a:rPr lang="en-US" dirty="0">
                <a:sym typeface="Symbol" panose="05050102010706020507" pitchFamily="18" charset="2"/>
              </a:rPr>
              <a:t> V’,</a:t>
            </a:r>
            <a:r>
              <a:rPr lang="en-US" dirty="0"/>
              <a:t> let key(v) = </a:t>
            </a:r>
            <a:r>
              <a:rPr lang="en-US" dirty="0" err="1"/>
              <a:t>min</a:t>
            </a:r>
            <a:r>
              <a:rPr lang="en-US" baseline="-25000" dirty="0" err="1"/>
              <a:t>u</a:t>
            </a:r>
            <a:r>
              <a:rPr lang="en-US" baseline="-25000" dirty="0" err="1">
                <a:sym typeface="Symbol" panose="05050102010706020507" pitchFamily="18" charset="2"/>
              </a:rPr>
              <a:t>V</a:t>
            </a:r>
            <a:r>
              <a:rPr lang="en-US" baseline="-25000" dirty="0">
                <a:sym typeface="Symbol" panose="05050102010706020507" pitchFamily="18" charset="2"/>
              </a:rPr>
              <a:t>’ </a:t>
            </a:r>
            <a:r>
              <a:rPr lang="en-US" dirty="0">
                <a:sym typeface="Symbol" panose="05050102010706020507" pitchFamily="18" charset="2"/>
              </a:rPr>
              <a:t>{L(u, v)}</a:t>
            </a:r>
          </a:p>
          <a:p>
            <a:r>
              <a:rPr lang="en-US" dirty="0">
                <a:sym typeface="Symbol" panose="05050102010706020507" pitchFamily="18" charset="2"/>
              </a:rPr>
              <a:t>In each iteration: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Use </a:t>
            </a:r>
            <a:r>
              <a:rPr lang="en-US" dirty="0" err="1">
                <a:sym typeface="Symbol" panose="05050102010706020507" pitchFamily="18" charset="2"/>
              </a:rPr>
              <a:t>ExtractMin</a:t>
            </a:r>
            <a:r>
              <a:rPr lang="en-US" dirty="0">
                <a:sym typeface="Symbol" panose="05050102010706020507" pitchFamily="18" charset="2"/>
              </a:rPr>
              <a:t> to find v with lowest-weight edge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Done once per vertex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Use </a:t>
            </a:r>
            <a:r>
              <a:rPr lang="en-US" dirty="0" err="1">
                <a:sym typeface="Symbol" panose="05050102010706020507" pitchFamily="18" charset="2"/>
              </a:rPr>
              <a:t>UpdateKey</a:t>
            </a:r>
            <a:r>
              <a:rPr lang="en-US" dirty="0">
                <a:sym typeface="Symbol" panose="05050102010706020507" pitchFamily="18" charset="2"/>
              </a:rPr>
              <a:t> on all neighbors of v</a:t>
            </a:r>
          </a:p>
          <a:p>
            <a:pPr lvl="2"/>
            <a:r>
              <a:rPr lang="en-US" dirty="0"/>
              <a:t>Done once per edge</a:t>
            </a:r>
          </a:p>
        </p:txBody>
      </p:sp>
    </p:spTree>
    <p:extLst>
      <p:ext uri="{BB962C8B-B14F-4D97-AF65-F5344CB8AC3E}">
        <p14:creationId xmlns:p14="http://schemas.microsoft.com/office/powerpoint/2010/main" val="3482036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Clustering</a:t>
            </a:r>
          </a:p>
        </p:txBody>
      </p:sp>
    </p:spTree>
    <p:extLst>
      <p:ext uri="{BB962C8B-B14F-4D97-AF65-F5344CB8AC3E}">
        <p14:creationId xmlns:p14="http://schemas.microsoft.com/office/powerpoint/2010/main" val="1410666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Priority queues</a:t>
            </a:r>
          </a:p>
        </p:txBody>
      </p:sp>
    </p:spTree>
    <p:extLst>
      <p:ext uri="{BB962C8B-B14F-4D97-AF65-F5344CB8AC3E}">
        <p14:creationId xmlns:p14="http://schemas.microsoft.com/office/powerpoint/2010/main" val="10529583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94642-158C-476E-9971-52EF9C580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60A12-FA23-4E3A-8743-12C1625677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Given a set of items, with a distance function defined over pairs of items</a:t>
            </a:r>
          </a:p>
          <a:p>
            <a:r>
              <a:rPr lang="en-US" dirty="0"/>
              <a:t>Goal: divide the items into groups (“clusters”), with close items in the same cluster</a:t>
            </a:r>
          </a:p>
          <a:p>
            <a:r>
              <a:rPr lang="en-US" dirty="0"/>
              <a:t>Various ways to formulate the problem</a:t>
            </a:r>
          </a:p>
          <a:p>
            <a:r>
              <a:rPr lang="en-US" dirty="0"/>
              <a:t>Here: </a:t>
            </a:r>
          </a:p>
          <a:p>
            <a:pPr lvl="1"/>
            <a:r>
              <a:rPr lang="en-US" dirty="0"/>
              <a:t>The # of (non-empty) clusters k is specified</a:t>
            </a:r>
          </a:p>
          <a:p>
            <a:pPr lvl="1"/>
            <a:r>
              <a:rPr lang="en-US" dirty="0"/>
              <a:t>Want to maximize the </a:t>
            </a:r>
            <a:r>
              <a:rPr lang="en-US" i="1" dirty="0"/>
              <a:t>spacing</a:t>
            </a:r>
            <a:r>
              <a:rPr lang="en-US" dirty="0"/>
              <a:t>, i.e., the minimum distance between any two clusters</a:t>
            </a:r>
          </a:p>
          <a:p>
            <a:pPr lvl="2"/>
            <a:r>
              <a:rPr lang="en-US" dirty="0"/>
              <a:t>Distance between clusters A, B is the minimum distance between points a </a:t>
            </a:r>
            <a:r>
              <a:rPr lang="en-US" dirty="0">
                <a:sym typeface="Symbol" panose="05050102010706020507" pitchFamily="18" charset="2"/>
              </a:rPr>
              <a:t> A and b 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40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F5B48148-F58B-495B-B296-F6D0C27C229D}"/>
              </a:ext>
            </a:extLst>
          </p:cNvPr>
          <p:cNvSpPr/>
          <p:nvPr/>
        </p:nvSpPr>
        <p:spPr>
          <a:xfrm>
            <a:off x="3581400" y="230587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5098217-91D0-477D-B801-6EDB7FC4FEC2}"/>
              </a:ext>
            </a:extLst>
          </p:cNvPr>
          <p:cNvSpPr/>
          <p:nvPr/>
        </p:nvSpPr>
        <p:spPr>
          <a:xfrm>
            <a:off x="3429000" y="2808797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112ADEF-F7E3-4BDE-8848-24BB9EFAAB2A}"/>
              </a:ext>
            </a:extLst>
          </p:cNvPr>
          <p:cNvSpPr/>
          <p:nvPr/>
        </p:nvSpPr>
        <p:spPr>
          <a:xfrm>
            <a:off x="3733800" y="309835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42A2FED-7C76-41F7-BF33-BF8220CF0EAD}"/>
              </a:ext>
            </a:extLst>
          </p:cNvPr>
          <p:cNvSpPr/>
          <p:nvPr/>
        </p:nvSpPr>
        <p:spPr>
          <a:xfrm>
            <a:off x="3971495" y="3342692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F456261-DCE6-4A2E-ADD5-7BBDCE3A7C43}"/>
              </a:ext>
            </a:extLst>
          </p:cNvPr>
          <p:cNvSpPr/>
          <p:nvPr/>
        </p:nvSpPr>
        <p:spPr>
          <a:xfrm>
            <a:off x="3925776" y="246221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6A6C20E-3821-414C-9983-8F013FAEFE46}"/>
              </a:ext>
            </a:extLst>
          </p:cNvPr>
          <p:cNvSpPr/>
          <p:nvPr/>
        </p:nvSpPr>
        <p:spPr>
          <a:xfrm>
            <a:off x="4069081" y="2763078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1D039D2-6E8F-4F52-99DF-AC35962237CC}"/>
              </a:ext>
            </a:extLst>
          </p:cNvPr>
          <p:cNvSpPr/>
          <p:nvPr/>
        </p:nvSpPr>
        <p:spPr>
          <a:xfrm>
            <a:off x="6126481" y="20574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C92B56B9-DF73-450B-9BF8-55001A1A742F}"/>
              </a:ext>
            </a:extLst>
          </p:cNvPr>
          <p:cNvSpPr/>
          <p:nvPr/>
        </p:nvSpPr>
        <p:spPr>
          <a:xfrm>
            <a:off x="6202681" y="23622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5AD85AD-C2DE-42F1-9842-E87F3ED962E2}"/>
              </a:ext>
            </a:extLst>
          </p:cNvPr>
          <p:cNvSpPr/>
          <p:nvPr/>
        </p:nvSpPr>
        <p:spPr>
          <a:xfrm>
            <a:off x="5897881" y="19050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41F72D8-A8B4-46FE-8148-03368EDD1573}"/>
              </a:ext>
            </a:extLst>
          </p:cNvPr>
          <p:cNvSpPr/>
          <p:nvPr/>
        </p:nvSpPr>
        <p:spPr>
          <a:xfrm>
            <a:off x="5974081" y="2209800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689AE8C-54B4-4E21-B994-C0CF6BC05D09}"/>
              </a:ext>
            </a:extLst>
          </p:cNvPr>
          <p:cNvSpPr/>
          <p:nvPr/>
        </p:nvSpPr>
        <p:spPr>
          <a:xfrm>
            <a:off x="6096000" y="22402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ED92874-7FC1-444E-BF7D-245548B1EC14}"/>
              </a:ext>
            </a:extLst>
          </p:cNvPr>
          <p:cNvSpPr/>
          <p:nvPr/>
        </p:nvSpPr>
        <p:spPr>
          <a:xfrm>
            <a:off x="6172200" y="2545081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F776E16-2D84-4A89-8A8F-9EFCD0E534F1}"/>
              </a:ext>
            </a:extLst>
          </p:cNvPr>
          <p:cNvSpPr/>
          <p:nvPr/>
        </p:nvSpPr>
        <p:spPr>
          <a:xfrm>
            <a:off x="5212081" y="350934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5837A1A-CD4B-433E-A5A9-D837220683CB}"/>
              </a:ext>
            </a:extLst>
          </p:cNvPr>
          <p:cNvSpPr/>
          <p:nvPr/>
        </p:nvSpPr>
        <p:spPr>
          <a:xfrm>
            <a:off x="4572000" y="401226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802B9213-B151-4BAB-9BD2-2AC072D367B6}"/>
              </a:ext>
            </a:extLst>
          </p:cNvPr>
          <p:cNvSpPr/>
          <p:nvPr/>
        </p:nvSpPr>
        <p:spPr>
          <a:xfrm>
            <a:off x="4648200" y="4301826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8C59AA0-0A3E-4E8C-9112-E01C0F2C58DB}"/>
              </a:ext>
            </a:extLst>
          </p:cNvPr>
          <p:cNvSpPr/>
          <p:nvPr/>
        </p:nvSpPr>
        <p:spPr>
          <a:xfrm>
            <a:off x="5114495" y="454615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E51424C-3B84-4AA5-BB76-E07D29A90CCF}"/>
              </a:ext>
            </a:extLst>
          </p:cNvPr>
          <p:cNvSpPr/>
          <p:nvPr/>
        </p:nvSpPr>
        <p:spPr>
          <a:xfrm>
            <a:off x="4876800" y="4012759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4AFEA00E-137F-480F-87A3-9C1B0478959C}"/>
              </a:ext>
            </a:extLst>
          </p:cNvPr>
          <p:cNvSpPr/>
          <p:nvPr/>
        </p:nvSpPr>
        <p:spPr>
          <a:xfrm>
            <a:off x="5212081" y="3966545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D0878502-BA14-4FB8-B8D1-A74D78CB9874}"/>
              </a:ext>
            </a:extLst>
          </p:cNvPr>
          <p:cNvSpPr/>
          <p:nvPr/>
        </p:nvSpPr>
        <p:spPr>
          <a:xfrm>
            <a:off x="3276600" y="2128544"/>
            <a:ext cx="1097281" cy="14777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CEDB2A37-EA6A-45E5-A9C3-4D1CD5494933}"/>
              </a:ext>
            </a:extLst>
          </p:cNvPr>
          <p:cNvSpPr/>
          <p:nvPr/>
        </p:nvSpPr>
        <p:spPr>
          <a:xfrm>
            <a:off x="5562600" y="1600200"/>
            <a:ext cx="914400" cy="1219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5D26D7B6-9D6C-441E-AF95-945705F866CB}"/>
              </a:ext>
            </a:extLst>
          </p:cNvPr>
          <p:cNvSpPr/>
          <p:nvPr/>
        </p:nvSpPr>
        <p:spPr>
          <a:xfrm>
            <a:off x="4293704" y="3334492"/>
            <a:ext cx="1417983" cy="1618508"/>
          </a:xfrm>
          <a:custGeom>
            <a:avLst/>
            <a:gdLst>
              <a:gd name="connsiteX0" fmla="*/ 622853 w 1417983"/>
              <a:gd name="connsiteY0" fmla="*/ 81256 h 1618508"/>
              <a:gd name="connsiteX1" fmla="*/ 887896 w 1417983"/>
              <a:gd name="connsiteY1" fmla="*/ 1743 h 1618508"/>
              <a:gd name="connsiteX2" fmla="*/ 993913 w 1417983"/>
              <a:gd name="connsiteY2" fmla="*/ 14995 h 1618508"/>
              <a:gd name="connsiteX3" fmla="*/ 1113183 w 1417983"/>
              <a:gd name="connsiteY3" fmla="*/ 68003 h 1618508"/>
              <a:gd name="connsiteX4" fmla="*/ 1139687 w 1417983"/>
              <a:gd name="connsiteY4" fmla="*/ 107760 h 1618508"/>
              <a:gd name="connsiteX5" fmla="*/ 1179444 w 1417983"/>
              <a:gd name="connsiteY5" fmla="*/ 174021 h 1618508"/>
              <a:gd name="connsiteX6" fmla="*/ 1219200 w 1417983"/>
              <a:gd name="connsiteY6" fmla="*/ 227029 h 1618508"/>
              <a:gd name="connsiteX7" fmla="*/ 1272209 w 1417983"/>
              <a:gd name="connsiteY7" fmla="*/ 306543 h 1618508"/>
              <a:gd name="connsiteX8" fmla="*/ 1325218 w 1417983"/>
              <a:gd name="connsiteY8" fmla="*/ 452316 h 1618508"/>
              <a:gd name="connsiteX9" fmla="*/ 1378226 w 1417983"/>
              <a:gd name="connsiteY9" fmla="*/ 558334 h 1618508"/>
              <a:gd name="connsiteX10" fmla="*/ 1417983 w 1417983"/>
              <a:gd name="connsiteY10" fmla="*/ 757116 h 1618508"/>
              <a:gd name="connsiteX11" fmla="*/ 1391479 w 1417983"/>
              <a:gd name="connsiteY11" fmla="*/ 876386 h 1618508"/>
              <a:gd name="connsiteX12" fmla="*/ 1378226 w 1417983"/>
              <a:gd name="connsiteY12" fmla="*/ 942647 h 1618508"/>
              <a:gd name="connsiteX13" fmla="*/ 1351722 w 1417983"/>
              <a:gd name="connsiteY13" fmla="*/ 995656 h 1618508"/>
              <a:gd name="connsiteX14" fmla="*/ 1325218 w 1417983"/>
              <a:gd name="connsiteY14" fmla="*/ 1075169 h 1618508"/>
              <a:gd name="connsiteX15" fmla="*/ 1272209 w 1417983"/>
              <a:gd name="connsiteY15" fmla="*/ 1141429 h 1618508"/>
              <a:gd name="connsiteX16" fmla="*/ 1245705 w 1417983"/>
              <a:gd name="connsiteY16" fmla="*/ 1167934 h 1618508"/>
              <a:gd name="connsiteX17" fmla="*/ 1219200 w 1417983"/>
              <a:gd name="connsiteY17" fmla="*/ 1220943 h 1618508"/>
              <a:gd name="connsiteX18" fmla="*/ 1179444 w 1417983"/>
              <a:gd name="connsiteY18" fmla="*/ 1273951 h 1618508"/>
              <a:gd name="connsiteX19" fmla="*/ 1152939 w 1417983"/>
              <a:gd name="connsiteY19" fmla="*/ 1313708 h 1618508"/>
              <a:gd name="connsiteX20" fmla="*/ 1099931 w 1417983"/>
              <a:gd name="connsiteY20" fmla="*/ 1340212 h 1618508"/>
              <a:gd name="connsiteX21" fmla="*/ 1073426 w 1417983"/>
              <a:gd name="connsiteY21" fmla="*/ 1366716 h 1618508"/>
              <a:gd name="connsiteX22" fmla="*/ 993913 w 1417983"/>
              <a:gd name="connsiteY22" fmla="*/ 1406473 h 1618508"/>
              <a:gd name="connsiteX23" fmla="*/ 914400 w 1417983"/>
              <a:gd name="connsiteY23" fmla="*/ 1459482 h 1618508"/>
              <a:gd name="connsiteX24" fmla="*/ 795131 w 1417983"/>
              <a:gd name="connsiteY24" fmla="*/ 1512490 h 1618508"/>
              <a:gd name="connsiteX25" fmla="*/ 715618 w 1417983"/>
              <a:gd name="connsiteY25" fmla="*/ 1565499 h 1618508"/>
              <a:gd name="connsiteX26" fmla="*/ 675861 w 1417983"/>
              <a:gd name="connsiteY26" fmla="*/ 1592003 h 1618508"/>
              <a:gd name="connsiteX27" fmla="*/ 516835 w 1417983"/>
              <a:gd name="connsiteY27" fmla="*/ 1618508 h 1618508"/>
              <a:gd name="connsiteX28" fmla="*/ 384313 w 1417983"/>
              <a:gd name="connsiteY28" fmla="*/ 1605256 h 1618508"/>
              <a:gd name="connsiteX29" fmla="*/ 331305 w 1417983"/>
              <a:gd name="connsiteY29" fmla="*/ 1578751 h 1618508"/>
              <a:gd name="connsiteX30" fmla="*/ 185531 w 1417983"/>
              <a:gd name="connsiteY30" fmla="*/ 1459482 h 1618508"/>
              <a:gd name="connsiteX31" fmla="*/ 119270 w 1417983"/>
              <a:gd name="connsiteY31" fmla="*/ 1406473 h 1618508"/>
              <a:gd name="connsiteX32" fmla="*/ 92766 w 1417983"/>
              <a:gd name="connsiteY32" fmla="*/ 1366716 h 1618508"/>
              <a:gd name="connsiteX33" fmla="*/ 0 w 1417983"/>
              <a:gd name="connsiteY33" fmla="*/ 1207690 h 1618508"/>
              <a:gd name="connsiteX34" fmla="*/ 13253 w 1417983"/>
              <a:gd name="connsiteY34" fmla="*/ 796873 h 1618508"/>
              <a:gd name="connsiteX35" fmla="*/ 26505 w 1417983"/>
              <a:gd name="connsiteY35" fmla="*/ 757116 h 1618508"/>
              <a:gd name="connsiteX36" fmla="*/ 53009 w 1417983"/>
              <a:gd name="connsiteY36" fmla="*/ 717360 h 1618508"/>
              <a:gd name="connsiteX37" fmla="*/ 92766 w 1417983"/>
              <a:gd name="connsiteY37" fmla="*/ 677603 h 1618508"/>
              <a:gd name="connsiteX38" fmla="*/ 185531 w 1417983"/>
              <a:gd name="connsiteY38" fmla="*/ 584838 h 1618508"/>
              <a:gd name="connsiteX39" fmla="*/ 238539 w 1417983"/>
              <a:gd name="connsiteY39" fmla="*/ 505325 h 1618508"/>
              <a:gd name="connsiteX40" fmla="*/ 291548 w 1417983"/>
              <a:gd name="connsiteY40" fmla="*/ 452316 h 1618508"/>
              <a:gd name="connsiteX41" fmla="*/ 357809 w 1417983"/>
              <a:gd name="connsiteY41" fmla="*/ 386056 h 1618508"/>
              <a:gd name="connsiteX42" fmla="*/ 384313 w 1417983"/>
              <a:gd name="connsiteY42" fmla="*/ 346299 h 1618508"/>
              <a:gd name="connsiteX43" fmla="*/ 450574 w 1417983"/>
              <a:gd name="connsiteY43" fmla="*/ 280038 h 1618508"/>
              <a:gd name="connsiteX44" fmla="*/ 477079 w 1417983"/>
              <a:gd name="connsiteY44" fmla="*/ 253534 h 1618508"/>
              <a:gd name="connsiteX45" fmla="*/ 516835 w 1417983"/>
              <a:gd name="connsiteY45" fmla="*/ 227029 h 1618508"/>
              <a:gd name="connsiteX46" fmla="*/ 596348 w 1417983"/>
              <a:gd name="connsiteY46" fmla="*/ 134264 h 1618508"/>
              <a:gd name="connsiteX47" fmla="*/ 622853 w 1417983"/>
              <a:gd name="connsiteY47" fmla="*/ 81256 h 1618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417983" h="1618508">
                <a:moveTo>
                  <a:pt x="622853" y="81256"/>
                </a:moveTo>
                <a:cubicBezTo>
                  <a:pt x="711201" y="54752"/>
                  <a:pt x="797095" y="17958"/>
                  <a:pt x="887896" y="1743"/>
                </a:cubicBezTo>
                <a:cubicBezTo>
                  <a:pt x="922955" y="-4518"/>
                  <a:pt x="959090" y="7533"/>
                  <a:pt x="993913" y="14995"/>
                </a:cubicBezTo>
                <a:cubicBezTo>
                  <a:pt x="1063635" y="29935"/>
                  <a:pt x="1064376" y="35466"/>
                  <a:pt x="1113183" y="68003"/>
                </a:cubicBezTo>
                <a:cubicBezTo>
                  <a:pt x="1122018" y="81255"/>
                  <a:pt x="1131246" y="94254"/>
                  <a:pt x="1139687" y="107760"/>
                </a:cubicBezTo>
                <a:cubicBezTo>
                  <a:pt x="1153339" y="129603"/>
                  <a:pt x="1165156" y="152589"/>
                  <a:pt x="1179444" y="174021"/>
                </a:cubicBezTo>
                <a:cubicBezTo>
                  <a:pt x="1191696" y="192398"/>
                  <a:pt x="1206534" y="208935"/>
                  <a:pt x="1219200" y="227029"/>
                </a:cubicBezTo>
                <a:cubicBezTo>
                  <a:pt x="1237467" y="253125"/>
                  <a:pt x="1262136" y="276323"/>
                  <a:pt x="1272209" y="306543"/>
                </a:cubicBezTo>
                <a:cubicBezTo>
                  <a:pt x="1284582" y="343664"/>
                  <a:pt x="1306774" y="415427"/>
                  <a:pt x="1325218" y="452316"/>
                </a:cubicBezTo>
                <a:cubicBezTo>
                  <a:pt x="1367773" y="537425"/>
                  <a:pt x="1341542" y="439112"/>
                  <a:pt x="1378226" y="558334"/>
                </a:cubicBezTo>
                <a:cubicBezTo>
                  <a:pt x="1405492" y="646947"/>
                  <a:pt x="1405424" y="669199"/>
                  <a:pt x="1417983" y="757116"/>
                </a:cubicBezTo>
                <a:cubicBezTo>
                  <a:pt x="1409148" y="796873"/>
                  <a:pt x="1400012" y="836564"/>
                  <a:pt x="1391479" y="876386"/>
                </a:cubicBezTo>
                <a:cubicBezTo>
                  <a:pt x="1386759" y="898410"/>
                  <a:pt x="1385349" y="921278"/>
                  <a:pt x="1378226" y="942647"/>
                </a:cubicBezTo>
                <a:cubicBezTo>
                  <a:pt x="1371979" y="961388"/>
                  <a:pt x="1359059" y="977314"/>
                  <a:pt x="1351722" y="995656"/>
                </a:cubicBezTo>
                <a:cubicBezTo>
                  <a:pt x="1341346" y="1021596"/>
                  <a:pt x="1344974" y="1055414"/>
                  <a:pt x="1325218" y="1075169"/>
                </a:cubicBezTo>
                <a:cubicBezTo>
                  <a:pt x="1261230" y="1139155"/>
                  <a:pt x="1339068" y="1057854"/>
                  <a:pt x="1272209" y="1141429"/>
                </a:cubicBezTo>
                <a:cubicBezTo>
                  <a:pt x="1264404" y="1151185"/>
                  <a:pt x="1252636" y="1157538"/>
                  <a:pt x="1245705" y="1167934"/>
                </a:cubicBezTo>
                <a:cubicBezTo>
                  <a:pt x="1234747" y="1184371"/>
                  <a:pt x="1229670" y="1204191"/>
                  <a:pt x="1219200" y="1220943"/>
                </a:cubicBezTo>
                <a:cubicBezTo>
                  <a:pt x="1207494" y="1239672"/>
                  <a:pt x="1192282" y="1255978"/>
                  <a:pt x="1179444" y="1273951"/>
                </a:cubicBezTo>
                <a:cubicBezTo>
                  <a:pt x="1170186" y="1286912"/>
                  <a:pt x="1165175" y="1303512"/>
                  <a:pt x="1152939" y="1313708"/>
                </a:cubicBezTo>
                <a:cubicBezTo>
                  <a:pt x="1137763" y="1326355"/>
                  <a:pt x="1116368" y="1329254"/>
                  <a:pt x="1099931" y="1340212"/>
                </a:cubicBezTo>
                <a:cubicBezTo>
                  <a:pt x="1089535" y="1347143"/>
                  <a:pt x="1084021" y="1360094"/>
                  <a:pt x="1073426" y="1366716"/>
                </a:cubicBezTo>
                <a:cubicBezTo>
                  <a:pt x="1048297" y="1382421"/>
                  <a:pt x="1019509" y="1391542"/>
                  <a:pt x="993913" y="1406473"/>
                </a:cubicBezTo>
                <a:cubicBezTo>
                  <a:pt x="966398" y="1422524"/>
                  <a:pt x="941715" y="1443093"/>
                  <a:pt x="914400" y="1459482"/>
                </a:cubicBezTo>
                <a:cubicBezTo>
                  <a:pt x="877257" y="1481768"/>
                  <a:pt x="835009" y="1496539"/>
                  <a:pt x="795131" y="1512490"/>
                </a:cubicBezTo>
                <a:cubicBezTo>
                  <a:pt x="747892" y="1559729"/>
                  <a:pt x="790498" y="1522711"/>
                  <a:pt x="715618" y="1565499"/>
                </a:cubicBezTo>
                <a:cubicBezTo>
                  <a:pt x="701789" y="1573401"/>
                  <a:pt x="690774" y="1586411"/>
                  <a:pt x="675861" y="1592003"/>
                </a:cubicBezTo>
                <a:cubicBezTo>
                  <a:pt x="652006" y="1600949"/>
                  <a:pt x="530618" y="1616539"/>
                  <a:pt x="516835" y="1618508"/>
                </a:cubicBezTo>
                <a:cubicBezTo>
                  <a:pt x="472661" y="1614091"/>
                  <a:pt x="427722" y="1614558"/>
                  <a:pt x="384313" y="1605256"/>
                </a:cubicBezTo>
                <a:cubicBezTo>
                  <a:pt x="364996" y="1601117"/>
                  <a:pt x="348245" y="1588915"/>
                  <a:pt x="331305" y="1578751"/>
                </a:cubicBezTo>
                <a:cubicBezTo>
                  <a:pt x="219063" y="1511405"/>
                  <a:pt x="280925" y="1545337"/>
                  <a:pt x="185531" y="1459482"/>
                </a:cubicBezTo>
                <a:cubicBezTo>
                  <a:pt x="164507" y="1440560"/>
                  <a:pt x="139271" y="1426474"/>
                  <a:pt x="119270" y="1406473"/>
                </a:cubicBezTo>
                <a:cubicBezTo>
                  <a:pt x="108008" y="1395211"/>
                  <a:pt x="101317" y="1380153"/>
                  <a:pt x="92766" y="1366716"/>
                </a:cubicBezTo>
                <a:cubicBezTo>
                  <a:pt x="21148" y="1254173"/>
                  <a:pt x="42718" y="1293125"/>
                  <a:pt x="0" y="1207690"/>
                </a:cubicBezTo>
                <a:cubicBezTo>
                  <a:pt x="4418" y="1070751"/>
                  <a:pt x="5207" y="933647"/>
                  <a:pt x="13253" y="796873"/>
                </a:cubicBezTo>
                <a:cubicBezTo>
                  <a:pt x="14073" y="782928"/>
                  <a:pt x="20258" y="769610"/>
                  <a:pt x="26505" y="757116"/>
                </a:cubicBezTo>
                <a:cubicBezTo>
                  <a:pt x="33628" y="742870"/>
                  <a:pt x="42813" y="729595"/>
                  <a:pt x="53009" y="717360"/>
                </a:cubicBezTo>
                <a:cubicBezTo>
                  <a:pt x="65007" y="702962"/>
                  <a:pt x="81260" y="692397"/>
                  <a:pt x="92766" y="677603"/>
                </a:cubicBezTo>
                <a:cubicBezTo>
                  <a:pt x="167193" y="581910"/>
                  <a:pt x="109559" y="610161"/>
                  <a:pt x="185531" y="584838"/>
                </a:cubicBezTo>
                <a:cubicBezTo>
                  <a:pt x="203200" y="558334"/>
                  <a:pt x="216015" y="527849"/>
                  <a:pt x="238539" y="505325"/>
                </a:cubicBezTo>
                <a:cubicBezTo>
                  <a:pt x="256209" y="487655"/>
                  <a:pt x="277686" y="473108"/>
                  <a:pt x="291548" y="452316"/>
                </a:cubicBezTo>
                <a:cubicBezTo>
                  <a:pt x="326888" y="399308"/>
                  <a:pt x="304801" y="421395"/>
                  <a:pt x="357809" y="386056"/>
                </a:cubicBezTo>
                <a:cubicBezTo>
                  <a:pt x="366644" y="372804"/>
                  <a:pt x="373825" y="358285"/>
                  <a:pt x="384313" y="346299"/>
                </a:cubicBezTo>
                <a:cubicBezTo>
                  <a:pt x="404882" y="322792"/>
                  <a:pt x="428487" y="302125"/>
                  <a:pt x="450574" y="280038"/>
                </a:cubicBezTo>
                <a:cubicBezTo>
                  <a:pt x="459409" y="271203"/>
                  <a:pt x="466683" y="260465"/>
                  <a:pt x="477079" y="253534"/>
                </a:cubicBezTo>
                <a:lnTo>
                  <a:pt x="516835" y="227029"/>
                </a:lnTo>
                <a:cubicBezTo>
                  <a:pt x="540814" y="191060"/>
                  <a:pt x="557786" y="159971"/>
                  <a:pt x="596348" y="134264"/>
                </a:cubicBezTo>
                <a:lnTo>
                  <a:pt x="622853" y="81256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B5ADD25-864C-47B0-9D92-55C0E2102F26}"/>
              </a:ext>
            </a:extLst>
          </p:cNvPr>
          <p:cNvCxnSpPr>
            <a:cxnSpLocks/>
            <a:stCxn id="38" idx="1"/>
            <a:endCxn id="18" idx="5"/>
          </p:cNvCxnSpPr>
          <p:nvPr/>
        </p:nvCxnSpPr>
        <p:spPr>
          <a:xfrm flipH="1" flipV="1">
            <a:off x="4010519" y="3381716"/>
            <a:ext cx="568176" cy="63724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31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BDB64-B0ED-4CDD-98D9-7D14032F8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A3C9B-E023-4D38-9EC9-9FF48452F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fundamental problem in ML</a:t>
            </a:r>
          </a:p>
          <a:p>
            <a:r>
              <a:rPr lang="en-US" dirty="0"/>
              <a:t>A nice application of MST algorithms</a:t>
            </a:r>
          </a:p>
        </p:txBody>
      </p:sp>
    </p:spTree>
    <p:extLst>
      <p:ext uri="{BB962C8B-B14F-4D97-AF65-F5344CB8AC3E}">
        <p14:creationId xmlns:p14="http://schemas.microsoft.com/office/powerpoint/2010/main" val="11031556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91987-20B6-43C0-BD3D-222EE24DE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AED12-7D22-42A6-95D1-6305FEAD3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/>
          </a:bodyPr>
          <a:lstStyle/>
          <a:p>
            <a:r>
              <a:rPr lang="en-US" dirty="0"/>
              <a:t>Idea is simple:</a:t>
            </a:r>
          </a:p>
          <a:p>
            <a:pPr lvl="1"/>
            <a:r>
              <a:rPr lang="en-US" dirty="0"/>
              <a:t>Define the natural weighted graph on the items</a:t>
            </a:r>
          </a:p>
          <a:p>
            <a:pPr lvl="1"/>
            <a:r>
              <a:rPr lang="en-US" dirty="0"/>
              <a:t>Define a subgraph by choosing edges in order of increasing weight</a:t>
            </a:r>
          </a:p>
          <a:p>
            <a:pPr lvl="1"/>
            <a:r>
              <a:rPr lang="en-US" dirty="0"/>
              <a:t>Vertices in the same connected component define a cluster</a:t>
            </a:r>
          </a:p>
          <a:p>
            <a:pPr lvl="2"/>
            <a:r>
              <a:rPr lang="en-US" dirty="0"/>
              <a:t>No point in choosing edges between vertices already connected</a:t>
            </a:r>
          </a:p>
          <a:p>
            <a:pPr lvl="2"/>
            <a:r>
              <a:rPr lang="en-US" dirty="0"/>
              <a:t># clusters reduces by at most one in every step</a:t>
            </a:r>
          </a:p>
          <a:p>
            <a:pPr lvl="1"/>
            <a:r>
              <a:rPr lang="en-US" dirty="0"/>
              <a:t>Stop when there are exactly k clusters</a:t>
            </a:r>
          </a:p>
        </p:txBody>
      </p:sp>
    </p:spTree>
    <p:extLst>
      <p:ext uri="{BB962C8B-B14F-4D97-AF65-F5344CB8AC3E}">
        <p14:creationId xmlns:p14="http://schemas.microsoft.com/office/powerpoint/2010/main" val="2265837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0ECF3-8E80-47FA-8075-1823C0E98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7CB1F-827E-42F5-8946-A73CCFA3F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Kruskal’s algorithm with early stopping!</a:t>
            </a:r>
          </a:p>
          <a:p>
            <a:r>
              <a:rPr lang="en-US" dirty="0"/>
              <a:t>Equivalent algorithm:</a:t>
            </a:r>
          </a:p>
          <a:p>
            <a:pPr lvl="1"/>
            <a:r>
              <a:rPr lang="en-US" dirty="0"/>
              <a:t>Run Kruskal’s algorithm (or any other algorithm) to get a minimum spanning tree</a:t>
            </a:r>
          </a:p>
          <a:p>
            <a:pPr lvl="1"/>
            <a:r>
              <a:rPr lang="en-US" dirty="0"/>
              <a:t>Delete k-1 most-expensive edges</a:t>
            </a:r>
          </a:p>
        </p:txBody>
      </p:sp>
    </p:spTree>
    <p:extLst>
      <p:ext uri="{BB962C8B-B14F-4D97-AF65-F5344CB8AC3E}">
        <p14:creationId xmlns:p14="http://schemas.microsoft.com/office/powerpoint/2010/main" val="363460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71265-91AE-4981-B220-427CA025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2C43E-3E16-4624-92AB-3CB43D422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C</a:t>
            </a:r>
            <a:r>
              <a:rPr lang="en-US" baseline="-25000" dirty="0"/>
              <a:t>1</a:t>
            </a:r>
            <a:r>
              <a:rPr lang="en-US" dirty="0"/>
              <a:t>, …, C</a:t>
            </a:r>
            <a:r>
              <a:rPr lang="en-US" baseline="-25000" dirty="0"/>
              <a:t>k</a:t>
            </a:r>
            <a:r>
              <a:rPr lang="en-US" dirty="0"/>
              <a:t> be clusters returned by the algorithm, with spacing d</a:t>
            </a:r>
          </a:p>
          <a:p>
            <a:pPr lvl="1"/>
            <a:r>
              <a:rPr lang="en-US" dirty="0"/>
              <a:t>So d is the length of the (k-1)</a:t>
            </a:r>
            <a:r>
              <a:rPr lang="en-US" dirty="0" err="1"/>
              <a:t>st</a:t>
            </a:r>
            <a:r>
              <a:rPr lang="en-US" dirty="0"/>
              <a:t> most expensive edge in an MST</a:t>
            </a:r>
          </a:p>
          <a:p>
            <a:r>
              <a:rPr lang="en-US" dirty="0"/>
              <a:t>Let O</a:t>
            </a:r>
            <a:r>
              <a:rPr lang="en-US" baseline="-25000" dirty="0"/>
              <a:t>1</a:t>
            </a:r>
            <a:r>
              <a:rPr lang="en-US" dirty="0"/>
              <a:t>, …, O</a:t>
            </a:r>
            <a:r>
              <a:rPr lang="en-US" baseline="-25000" dirty="0"/>
              <a:t>k</a:t>
            </a:r>
            <a:r>
              <a:rPr lang="en-US" dirty="0"/>
              <a:t> be clusters in some optimal clustering</a:t>
            </a:r>
          </a:p>
          <a:p>
            <a:r>
              <a:rPr lang="en-US" dirty="0"/>
              <a:t>Will show that the spacing of the optimal clustering is at most d</a:t>
            </a:r>
          </a:p>
          <a:p>
            <a:pPr lvl="1"/>
            <a:r>
              <a:rPr lang="en-US" dirty="0"/>
              <a:t>So C</a:t>
            </a:r>
            <a:r>
              <a:rPr lang="en-US" baseline="-25000" dirty="0"/>
              <a:t>1</a:t>
            </a:r>
            <a:r>
              <a:rPr lang="en-US" dirty="0"/>
              <a:t>, …, C</a:t>
            </a:r>
            <a:r>
              <a:rPr lang="en-US" baseline="-25000" dirty="0"/>
              <a:t>k </a:t>
            </a:r>
            <a:r>
              <a:rPr lang="en-US" dirty="0"/>
              <a:t>is also optimal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466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9B686D-D96A-47EC-B859-E12C75AB7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of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91671-0A66-43C9-92E3-DBC433FFB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be some v, w in the same cluster C that are in different clusters O</a:t>
            </a:r>
            <a:r>
              <a:rPr lang="en-US" baseline="-25000" dirty="0"/>
              <a:t>i</a:t>
            </a:r>
            <a:r>
              <a:rPr lang="en-US" dirty="0"/>
              <a:t>, </a:t>
            </a:r>
            <a:r>
              <a:rPr lang="en-US" dirty="0" err="1"/>
              <a:t>O</a:t>
            </a:r>
            <a:r>
              <a:rPr lang="en-US" baseline="-25000" dirty="0" err="1"/>
              <a:t>j</a:t>
            </a:r>
            <a:r>
              <a:rPr lang="en-US" dirty="0"/>
              <a:t> </a:t>
            </a:r>
          </a:p>
          <a:p>
            <a:r>
              <a:rPr lang="en-US" dirty="0"/>
              <a:t>Look at path P from v to w inside C</a:t>
            </a:r>
          </a:p>
          <a:p>
            <a:pPr lvl="1"/>
            <a:r>
              <a:rPr lang="en-US" dirty="0"/>
              <a:t>Each edge in P must have length ≤ d</a:t>
            </a:r>
            <a:endParaRPr lang="en-US" baseline="-25000" dirty="0"/>
          </a:p>
          <a:p>
            <a:r>
              <a:rPr lang="en-US" dirty="0"/>
              <a:t>Must be some edge in P between O</a:t>
            </a:r>
            <a:r>
              <a:rPr lang="en-US" baseline="-25000" dirty="0"/>
              <a:t>i</a:t>
            </a:r>
            <a:r>
              <a:rPr lang="en-US" dirty="0"/>
              <a:t> and </a:t>
            </a:r>
            <a:r>
              <a:rPr lang="en-US" dirty="0" err="1"/>
              <a:t>O</a:t>
            </a:r>
            <a:r>
              <a:rPr lang="en-US" baseline="-25000" dirty="0" err="1"/>
              <a:t>j</a:t>
            </a:r>
            <a:endParaRPr lang="en-US" dirty="0"/>
          </a:p>
          <a:p>
            <a:pPr lvl="1"/>
            <a:r>
              <a:rPr lang="en-US" dirty="0"/>
              <a:t>Distance between O</a:t>
            </a:r>
            <a:r>
              <a:rPr lang="en-US" baseline="-25000" dirty="0"/>
              <a:t>i</a:t>
            </a:r>
            <a:r>
              <a:rPr lang="en-US" dirty="0"/>
              <a:t> and </a:t>
            </a:r>
            <a:r>
              <a:rPr lang="en-US" dirty="0" err="1"/>
              <a:t>O</a:t>
            </a:r>
            <a:r>
              <a:rPr lang="en-US" baseline="-25000" dirty="0" err="1"/>
              <a:t>j</a:t>
            </a:r>
            <a:r>
              <a:rPr lang="en-US" dirty="0"/>
              <a:t> is at most the length of that edge, which is </a:t>
            </a:r>
            <a:r>
              <a:rPr lang="en-US"/>
              <a:t>at most d</a:t>
            </a:r>
            <a:endParaRPr lang="en-US" dirty="0"/>
          </a:p>
          <a:p>
            <a:pPr lvl="1"/>
            <a:r>
              <a:rPr lang="en-US" dirty="0"/>
              <a:t>So spacing of the optimal clustering is at most 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91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A7F50-DD70-4B88-A81E-94451859B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Dijkstra’s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43535-4828-47C3-9741-FB43748AC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maintain a set R of nodes for which we know the lengths of the shortest paths</a:t>
            </a:r>
          </a:p>
          <a:p>
            <a:pPr lvl="1"/>
            <a:r>
              <a:rPr lang="en-US" dirty="0"/>
              <a:t>Grow R using a greedy approach</a:t>
            </a:r>
          </a:p>
          <a:p>
            <a:endParaRPr lang="en-US" dirty="0"/>
          </a:p>
          <a:p>
            <a:r>
              <a:rPr lang="en-US" dirty="0"/>
              <a:t>Initially, R = {s} and d(s) = 0</a:t>
            </a:r>
          </a:p>
          <a:p>
            <a:r>
              <a:rPr lang="en-US" dirty="0"/>
              <a:t>While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u </a:t>
            </a:r>
            <a:r>
              <a:rPr lang="en-US" dirty="0">
                <a:sym typeface="Symbol" panose="05050102010706020507" pitchFamily="18" charset="2"/>
              </a:rPr>
              <a:t> R, v  R with edge (u, v):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Find such an edge that minimizes d(u) + L(u, v)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Add v to R and set d(v) = d(u) + L(u, v)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6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75EF7-E7C8-4B95-996B-D7C571593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2E6BA-2DBA-4F74-97ED-4020FE9C4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/>
          </a:bodyPr>
          <a:lstStyle/>
          <a:p>
            <a:r>
              <a:rPr lang="en-US" dirty="0"/>
              <a:t>At most |V| iterations</a:t>
            </a:r>
          </a:p>
          <a:p>
            <a:r>
              <a:rPr lang="en-US" dirty="0"/>
              <a:t>What is the cost of an iteration?</a:t>
            </a:r>
          </a:p>
          <a:p>
            <a:pPr lvl="1"/>
            <a:r>
              <a:rPr lang="en-US" dirty="0"/>
              <a:t>Naïve: check O(|E|) edges exiting R</a:t>
            </a:r>
          </a:p>
          <a:p>
            <a:pPr lvl="1"/>
            <a:r>
              <a:rPr lang="en-US" dirty="0"/>
              <a:t>Can do better using a </a:t>
            </a:r>
            <a:r>
              <a:rPr lang="en-US" i="1" dirty="0"/>
              <a:t>priority queue</a:t>
            </a:r>
          </a:p>
          <a:p>
            <a:r>
              <a:rPr lang="en-US" dirty="0"/>
              <a:t>A priority queue maintains a set of (item, key) pairs while supporting (in O(log n) time):</a:t>
            </a:r>
          </a:p>
          <a:p>
            <a:pPr lvl="1"/>
            <a:r>
              <a:rPr lang="en-US" dirty="0"/>
              <a:t>Insertion/deletion</a:t>
            </a:r>
          </a:p>
          <a:p>
            <a:pPr lvl="1"/>
            <a:r>
              <a:rPr lang="en-US" dirty="0"/>
              <a:t>Updating the key of an item</a:t>
            </a:r>
          </a:p>
          <a:p>
            <a:pPr lvl="1"/>
            <a:r>
              <a:rPr lang="en-US" dirty="0"/>
              <a:t>Extracting the item with the minimum key </a:t>
            </a:r>
          </a:p>
        </p:txBody>
      </p:sp>
    </p:spTree>
    <p:extLst>
      <p:ext uri="{BB962C8B-B14F-4D97-AF65-F5344CB8AC3E}">
        <p14:creationId xmlns:p14="http://schemas.microsoft.com/office/powerpoint/2010/main" val="379346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2F620-2013-4A65-9342-DADBA8BED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31210-CF2D-4C13-9F39-66A421FD5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Idea: each vertex v </a:t>
            </a:r>
            <a:r>
              <a:rPr lang="en-US" dirty="0">
                <a:sym typeface="Symbol" panose="05050102010706020507" pitchFamily="18" charset="2"/>
              </a:rPr>
              <a:t> R has the “key”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	          d’(v) = </a:t>
            </a:r>
            <a:r>
              <a:rPr lang="en-US" dirty="0" err="1">
                <a:sym typeface="Symbol" panose="05050102010706020507" pitchFamily="18" charset="2"/>
              </a:rPr>
              <a:t>min</a:t>
            </a:r>
            <a:r>
              <a:rPr lang="en-US" baseline="-25000" dirty="0" err="1">
                <a:sym typeface="Symbol" panose="05050102010706020507" pitchFamily="18" charset="2"/>
              </a:rPr>
              <a:t>uR</a:t>
            </a:r>
            <a:r>
              <a:rPr lang="en-US" dirty="0">
                <a:sym typeface="Symbol" panose="05050102010706020507" pitchFamily="18" charset="2"/>
              </a:rPr>
              <a:t>{d(u) + L(u, v)}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Store the vertices in a priority queue</a:t>
            </a:r>
          </a:p>
          <a:p>
            <a:r>
              <a:rPr lang="en-US" dirty="0">
                <a:sym typeface="Symbol" panose="05050102010706020507" pitchFamily="18" charset="2"/>
              </a:rPr>
              <a:t>In an iteration: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 panose="05050102010706020507" pitchFamily="18" charset="2"/>
              </a:rPr>
              <a:t>Put v with minimum d’(v) in R and set d(v) = d’(v)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 panose="05050102010706020507" pitchFamily="18" charset="2"/>
              </a:rPr>
              <a:t>For each edge (v, w) with w  R, update d’(w)</a:t>
            </a:r>
          </a:p>
          <a:p>
            <a:r>
              <a:rPr lang="en-US" dirty="0"/>
              <a:t>Step 1 is run O(|V|) times (once per iteration)</a:t>
            </a:r>
          </a:p>
          <a:p>
            <a:r>
              <a:rPr lang="en-US" dirty="0"/>
              <a:t>Step 2 is run O(|E|) times (at most once/edge)</a:t>
            </a:r>
          </a:p>
          <a:p>
            <a:r>
              <a:rPr lang="en-US" dirty="0"/>
              <a:t>Each can be implemented in O(log |V|) time</a:t>
            </a:r>
          </a:p>
          <a:p>
            <a:r>
              <a:rPr lang="en-US" dirty="0"/>
              <a:t>Overall running time O(|E| log |V|)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732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60F28-1F10-4471-AB3F-E0B117620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1AA36-8E91-4989-B5A0-07468E81B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Priority queues are based on </a:t>
            </a:r>
            <a:r>
              <a:rPr lang="en-US" i="1" dirty="0"/>
              <a:t>heaps</a:t>
            </a:r>
          </a:p>
          <a:p>
            <a:r>
              <a:rPr lang="en-US" dirty="0"/>
              <a:t>Heap:</a:t>
            </a:r>
          </a:p>
          <a:p>
            <a:pPr lvl="1"/>
            <a:r>
              <a:rPr lang="en-US" dirty="0"/>
              <a:t>Balanced binary tree; each node stores an item</a:t>
            </a:r>
          </a:p>
          <a:p>
            <a:pPr lvl="2"/>
            <a:r>
              <a:rPr lang="en-US" dirty="0"/>
              <a:t>Let key(</a:t>
            </a:r>
            <a:r>
              <a:rPr lang="en-US" dirty="0" err="1"/>
              <a:t>i</a:t>
            </a:r>
            <a:r>
              <a:rPr lang="en-US" dirty="0"/>
              <a:t>) = key(item(</a:t>
            </a:r>
            <a:r>
              <a:rPr lang="en-US" dirty="0" err="1"/>
              <a:t>i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i</a:t>
            </a:r>
            <a:r>
              <a:rPr lang="en-US" dirty="0"/>
              <a:t> is an ancestor of j, then key(</a:t>
            </a:r>
            <a:r>
              <a:rPr lang="en-US" dirty="0" err="1"/>
              <a:t>i</a:t>
            </a:r>
            <a:r>
              <a:rPr lang="en-US" dirty="0"/>
              <a:t>) ≤ key(j)</a:t>
            </a:r>
          </a:p>
          <a:p>
            <a:pPr lvl="2"/>
            <a:r>
              <a:rPr lang="en-US" dirty="0"/>
              <a:t>In particular, item with minimum key is at the root</a:t>
            </a:r>
          </a:p>
          <a:p>
            <a:pPr lvl="1"/>
            <a:r>
              <a:rPr lang="en-US" dirty="0"/>
              <a:t>Can implement using pointers…</a:t>
            </a:r>
          </a:p>
          <a:p>
            <a:pPr lvl="1"/>
            <a:r>
              <a:rPr lang="en-US" dirty="0"/>
              <a:t>If bound N on number of items is known, implement using an array A indexed from 1 to N</a:t>
            </a:r>
          </a:p>
          <a:p>
            <a:pPr lvl="2"/>
            <a:r>
              <a:rPr lang="en-US" dirty="0"/>
              <a:t>Children of node at A[</a:t>
            </a:r>
            <a:r>
              <a:rPr lang="en-US" dirty="0" err="1"/>
              <a:t>i</a:t>
            </a:r>
            <a:r>
              <a:rPr lang="en-US" dirty="0"/>
              <a:t>] are nodes at A[2i], A[2i+1]</a:t>
            </a:r>
          </a:p>
        </p:txBody>
      </p:sp>
    </p:spTree>
    <p:extLst>
      <p:ext uri="{BB962C8B-B14F-4D97-AF65-F5344CB8AC3E}">
        <p14:creationId xmlns:p14="http://schemas.microsoft.com/office/powerpoint/2010/main" val="422621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0EC46-8D39-493D-963E-6D7C17199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E6EB2-3C2F-4E68-9466-5B87DED47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Insert the item at the last position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/>
              <a:t>If key(parent(</a:t>
            </a:r>
            <a:r>
              <a:rPr lang="en-US" dirty="0" err="1"/>
              <a:t>i</a:t>
            </a:r>
            <a:r>
              <a:rPr lang="en-US" dirty="0"/>
              <a:t>)) ≤ key(</a:t>
            </a:r>
            <a:r>
              <a:rPr lang="en-US" dirty="0" err="1"/>
              <a:t>i</a:t>
            </a:r>
            <a:r>
              <a:rPr lang="en-US" dirty="0"/>
              <a:t>), then done</a:t>
            </a:r>
          </a:p>
          <a:p>
            <a:r>
              <a:rPr lang="en-US" dirty="0"/>
              <a:t>Otherwise, “patch” the heap by “percolating the item up” (i.e., repeatedly swapping </a:t>
            </a:r>
            <a:r>
              <a:rPr lang="en-US" dirty="0" err="1"/>
              <a:t>i</a:t>
            </a:r>
            <a:r>
              <a:rPr lang="en-US" dirty="0"/>
              <a:t> with its parent until heap condition satisfied)</a:t>
            </a:r>
          </a:p>
          <a:p>
            <a:endParaRPr lang="en-US" dirty="0"/>
          </a:p>
          <a:p>
            <a:r>
              <a:rPr lang="en-US" dirty="0"/>
              <a:t>O(log N) time</a:t>
            </a:r>
          </a:p>
        </p:txBody>
      </p:sp>
    </p:spTree>
    <p:extLst>
      <p:ext uri="{BB962C8B-B14F-4D97-AF65-F5344CB8AC3E}">
        <p14:creationId xmlns:p14="http://schemas.microsoft.com/office/powerpoint/2010/main" val="1069865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E50CA-7FAD-4F8B-AF55-08D0B90A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ExtractMin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9F92D-D604-40E3-B3F7-091114FA0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Easy to find the item with the minimum key</a:t>
            </a:r>
          </a:p>
          <a:p>
            <a:r>
              <a:rPr lang="en-US" dirty="0"/>
              <a:t>But if we delete/extract that item, then we need to update the heap</a:t>
            </a:r>
          </a:p>
          <a:p>
            <a:pPr lvl="1"/>
            <a:r>
              <a:rPr lang="en-US" dirty="0"/>
              <a:t>Move last item to root</a:t>
            </a:r>
          </a:p>
          <a:p>
            <a:pPr lvl="1"/>
            <a:r>
              <a:rPr lang="en-US" dirty="0"/>
              <a:t>“Patch” the heap (if needed) by “percolating the item down” (i.e., repeatedly swapping </a:t>
            </a:r>
            <a:r>
              <a:rPr lang="en-US" dirty="0" err="1"/>
              <a:t>i</a:t>
            </a:r>
            <a:r>
              <a:rPr lang="en-US" dirty="0"/>
              <a:t> with its child having the lower key until heap condition satisfied)</a:t>
            </a:r>
          </a:p>
          <a:p>
            <a:pPr lvl="1"/>
            <a:endParaRPr lang="en-US" dirty="0"/>
          </a:p>
          <a:p>
            <a:r>
              <a:rPr lang="en-US" dirty="0"/>
              <a:t>O(log N) time</a:t>
            </a:r>
          </a:p>
        </p:txBody>
      </p:sp>
    </p:spTree>
    <p:extLst>
      <p:ext uri="{BB962C8B-B14F-4D97-AF65-F5344CB8AC3E}">
        <p14:creationId xmlns:p14="http://schemas.microsoft.com/office/powerpoint/2010/main" val="248145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73021-2325-4773-B8E4-F482CABE8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key(v)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4FC9F-1661-4E6C-B54F-0597B52E4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 key[v]</a:t>
            </a:r>
          </a:p>
          <a:p>
            <a:r>
              <a:rPr lang="en-US" dirty="0"/>
              <a:t>Let </a:t>
            </a:r>
            <a:r>
              <a:rPr lang="en-US" dirty="0" err="1"/>
              <a:t>i</a:t>
            </a:r>
            <a:r>
              <a:rPr lang="en-US" dirty="0"/>
              <a:t> = node(v)</a:t>
            </a:r>
          </a:p>
          <a:p>
            <a:pPr lvl="1"/>
            <a:r>
              <a:rPr lang="en-US" dirty="0"/>
              <a:t>Maintain array indicating the node associated with each item</a:t>
            </a:r>
          </a:p>
          <a:p>
            <a:r>
              <a:rPr lang="en-US" dirty="0"/>
              <a:t>“Patch” the heap (if needed), by percolating the item at node </a:t>
            </a:r>
            <a:r>
              <a:rPr lang="en-US" dirty="0" err="1"/>
              <a:t>i</a:t>
            </a:r>
            <a:r>
              <a:rPr lang="en-US" dirty="0"/>
              <a:t> up or down</a:t>
            </a:r>
          </a:p>
          <a:p>
            <a:endParaRPr lang="en-US" dirty="0"/>
          </a:p>
          <a:p>
            <a:r>
              <a:rPr lang="en-US" dirty="0"/>
              <a:t>O(log N) time</a:t>
            </a:r>
          </a:p>
        </p:txBody>
      </p:sp>
    </p:spTree>
    <p:extLst>
      <p:ext uri="{BB962C8B-B14F-4D97-AF65-F5344CB8AC3E}">
        <p14:creationId xmlns:p14="http://schemas.microsoft.com/office/powerpoint/2010/main" val="94593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29196</TotalTime>
  <Words>1554</Words>
  <Application>Microsoft Office PowerPoint</Application>
  <PresentationFormat>On-screen Show (4:3)</PresentationFormat>
  <Paragraphs>155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Algorithms</vt:lpstr>
      <vt:lpstr>Priority queues</vt:lpstr>
      <vt:lpstr>Dijkstra’s algorithm</vt:lpstr>
      <vt:lpstr>Running time?</vt:lpstr>
      <vt:lpstr>Running time</vt:lpstr>
      <vt:lpstr>Priority queues</vt:lpstr>
      <vt:lpstr>Insertion</vt:lpstr>
      <vt:lpstr>ExtractMin</vt:lpstr>
      <vt:lpstr>Updating key(v)</vt:lpstr>
      <vt:lpstr>Back to Dijkstra’s algorithm…</vt:lpstr>
      <vt:lpstr>Minimum spanning trees</vt:lpstr>
      <vt:lpstr>Spanning tree</vt:lpstr>
      <vt:lpstr>Generic approach for finding an MST</vt:lpstr>
      <vt:lpstr>Greedy algorithms for MST</vt:lpstr>
      <vt:lpstr>Proof(s) of correctness</vt:lpstr>
      <vt:lpstr>Proof of correctness (Kruskal)</vt:lpstr>
      <vt:lpstr>Proof of correctness (Prim)</vt:lpstr>
      <vt:lpstr>Implementing Prim’s algorithm</vt:lpstr>
      <vt:lpstr>Clustering</vt:lpstr>
      <vt:lpstr>Clustering</vt:lpstr>
      <vt:lpstr>PowerPoint Presentation</vt:lpstr>
      <vt:lpstr>Clustering</vt:lpstr>
      <vt:lpstr>Clustering algorithm</vt:lpstr>
      <vt:lpstr>Clustering algorithm</vt:lpstr>
      <vt:lpstr>Proof of correctness</vt:lpstr>
      <vt:lpstr>Proof of correctness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1164</cp:revision>
  <dcterms:created xsi:type="dcterms:W3CDTF">2014-06-02T02:25:30Z</dcterms:created>
  <dcterms:modified xsi:type="dcterms:W3CDTF">2020-09-22T17:10:04Z</dcterms:modified>
</cp:coreProperties>
</file>