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71" r:id="rId2"/>
    <p:sldId id="535" r:id="rId3"/>
    <p:sldId id="536" r:id="rId4"/>
    <p:sldId id="537" r:id="rId5"/>
    <p:sldId id="538" r:id="rId6"/>
    <p:sldId id="539" r:id="rId7"/>
    <p:sldId id="540" r:id="rId8"/>
    <p:sldId id="541" r:id="rId9"/>
    <p:sldId id="542" r:id="rId10"/>
    <p:sldId id="546" r:id="rId11"/>
    <p:sldId id="567" r:id="rId12"/>
    <p:sldId id="553" r:id="rId13"/>
    <p:sldId id="547" r:id="rId14"/>
    <p:sldId id="548" r:id="rId15"/>
    <p:sldId id="549" r:id="rId16"/>
    <p:sldId id="550" r:id="rId17"/>
    <p:sldId id="551" r:id="rId18"/>
    <p:sldId id="554" r:id="rId19"/>
    <p:sldId id="555" r:id="rId20"/>
    <p:sldId id="556" r:id="rId21"/>
    <p:sldId id="55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8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3713-7CB5-4ECB-9E57-6B2E8C6F2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(Simplified) Master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24727-6304-4231-B357-770D39922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a ≥ 1, b &gt; 1, k be constants, and say</a:t>
            </a:r>
            <a:br>
              <a:rPr lang="en-US" dirty="0"/>
            </a:br>
            <a:r>
              <a:rPr lang="en-US" dirty="0"/>
              <a:t>                  T(n) = a T(n/b) + c </a:t>
            </a:r>
            <a:r>
              <a:rPr lang="en-US" dirty="0" err="1"/>
              <a:t>n</a:t>
            </a:r>
            <a:r>
              <a:rPr lang="en-US" baseline="30000" dirty="0" err="1"/>
              <a:t>k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Then:</a:t>
            </a:r>
          </a:p>
          <a:p>
            <a:pPr lvl="1"/>
            <a:r>
              <a:rPr lang="en-US" dirty="0"/>
              <a:t>If a &gt; b</a:t>
            </a:r>
            <a:r>
              <a:rPr lang="en-US" baseline="30000" dirty="0"/>
              <a:t>k</a:t>
            </a:r>
            <a:r>
              <a:rPr lang="en-US" dirty="0"/>
              <a:t> then T(n) = </a:t>
            </a:r>
            <a:r>
              <a:rPr lang="en-US" dirty="0">
                <a:sym typeface="Symbol" panose="05050102010706020507" pitchFamily="18" charset="2"/>
              </a:rPr>
              <a:t>(</a:t>
            </a:r>
            <a:r>
              <a:rPr lang="en-US" dirty="0" err="1">
                <a:sym typeface="Symbol" panose="05050102010706020507" pitchFamily="18" charset="2"/>
              </a:rPr>
              <a:t>n</a:t>
            </a:r>
            <a:r>
              <a:rPr lang="en-US" baseline="30000" dirty="0" err="1">
                <a:sym typeface="Symbol" panose="05050102010706020507" pitchFamily="18" charset="2"/>
              </a:rPr>
              <a:t>log</a:t>
            </a:r>
            <a:r>
              <a:rPr lang="en-US" sz="2000" baseline="20000" dirty="0" err="1">
                <a:sym typeface="Symbol" panose="05050102010706020507" pitchFamily="18" charset="2"/>
              </a:rPr>
              <a:t>b</a:t>
            </a:r>
            <a:r>
              <a:rPr lang="en-US" baseline="30000" dirty="0">
                <a:sym typeface="Symbol" panose="05050102010706020507" pitchFamily="18" charset="2"/>
              </a:rPr>
              <a:t> a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a = b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then T(n) = (</a:t>
            </a:r>
            <a:r>
              <a:rPr lang="en-US" dirty="0" err="1">
                <a:sym typeface="Symbol" panose="05050102010706020507" pitchFamily="18" charset="2"/>
              </a:rPr>
              <a:t>n</a:t>
            </a:r>
            <a:r>
              <a:rPr lang="en-US" baseline="30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log 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a &lt; b</a:t>
            </a:r>
            <a:r>
              <a:rPr lang="en-US" baseline="30000" dirty="0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then T(n) = (</a:t>
            </a:r>
            <a:r>
              <a:rPr lang="en-US" dirty="0" err="1">
                <a:sym typeface="Symbol" panose="05050102010706020507" pitchFamily="18" charset="2"/>
              </a:rPr>
              <a:t>n</a:t>
            </a:r>
            <a:r>
              <a:rPr lang="en-US" baseline="30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1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CB889-1E0B-4463-BF08-4A4F723D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D979-CC2B-456A-A8A5-371FF8261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Closest pair of points</a:t>
            </a:r>
          </a:p>
          <a:p>
            <a:pPr lvl="1"/>
            <a:r>
              <a:rPr lang="en-US" dirty="0"/>
              <a:t>Cleverness in combining recursive solutions</a:t>
            </a:r>
          </a:p>
          <a:p>
            <a:r>
              <a:rPr lang="en-US" dirty="0"/>
              <a:t>Computational arithmetic (exponentiation, integer multiplication, matrix multiplication)</a:t>
            </a:r>
          </a:p>
          <a:p>
            <a:pPr lvl="1"/>
            <a:r>
              <a:rPr lang="en-US" dirty="0"/>
              <a:t>Important for cryptography</a:t>
            </a:r>
          </a:p>
          <a:p>
            <a:pPr lvl="1"/>
            <a:r>
              <a:rPr lang="en-US" dirty="0"/>
              <a:t>Cleverness in generating recursive sub-problems (and, in some cases, combining the solutions)</a:t>
            </a:r>
          </a:p>
          <a:p>
            <a:r>
              <a:rPr lang="en-US" dirty="0"/>
              <a:t>Fast Fourier Transform (FFT)</a:t>
            </a:r>
          </a:p>
          <a:p>
            <a:pPr lvl="1"/>
            <a:r>
              <a:rPr lang="en-US" dirty="0"/>
              <a:t>Very clever algorithm</a:t>
            </a:r>
          </a:p>
          <a:p>
            <a:pPr lvl="1"/>
            <a:r>
              <a:rPr lang="en-US" dirty="0"/>
              <a:t>Applications in ML, cryptography, computer vision, engineering, signal processing,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8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Closest pair of points</a:t>
            </a:r>
          </a:p>
        </p:txBody>
      </p:sp>
    </p:spTree>
    <p:extLst>
      <p:ext uri="{BB962C8B-B14F-4D97-AF65-F5344CB8AC3E}">
        <p14:creationId xmlns:p14="http://schemas.microsoft.com/office/powerpoint/2010/main" val="2339013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F546F-A163-44CA-BD15-E4694AE8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Closest pair of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BBA57-24CE-4E45-BE40-FD76E7ABA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a set of n points in a plane (2-D)</a:t>
            </a:r>
          </a:p>
          <a:p>
            <a:pPr lvl="1"/>
            <a:r>
              <a:rPr lang="en-US" dirty="0"/>
              <a:t>Assume for simplicity that none have the same x- or y-coordinate</a:t>
            </a:r>
          </a:p>
          <a:p>
            <a:pPr lvl="1"/>
            <a:r>
              <a:rPr lang="en-US" dirty="0"/>
              <a:t>Consider the Euclidean distance between points</a:t>
            </a:r>
          </a:p>
          <a:p>
            <a:r>
              <a:rPr lang="en-US" dirty="0"/>
              <a:t>Goal: find the closest pair of points</a:t>
            </a:r>
          </a:p>
          <a:p>
            <a:r>
              <a:rPr lang="en-US" dirty="0"/>
              <a:t>Naïve algorithm: compute distance between every pair of points (O(n</a:t>
            </a:r>
            <a:r>
              <a:rPr lang="en-US" baseline="30000" dirty="0"/>
              <a:t>2</a:t>
            </a:r>
            <a:r>
              <a:rPr lang="en-US" dirty="0"/>
              <a:t>)-time algorithm)</a:t>
            </a:r>
          </a:p>
          <a:p>
            <a:pPr lvl="1"/>
            <a:r>
              <a:rPr lang="en-US" dirty="0"/>
              <a:t>Is it possible to do better?</a:t>
            </a:r>
          </a:p>
        </p:txBody>
      </p:sp>
    </p:spTree>
    <p:extLst>
      <p:ext uri="{BB962C8B-B14F-4D97-AF65-F5344CB8AC3E}">
        <p14:creationId xmlns:p14="http://schemas.microsoft.com/office/powerpoint/2010/main" val="187185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C938-65F4-4E53-A597-163BAF25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the 1-D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696E1-76C1-41F4-A4A0-132CD5BAA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sort the points and then check distances between adjacent points</a:t>
            </a:r>
          </a:p>
          <a:p>
            <a:pPr lvl="1"/>
            <a:r>
              <a:rPr lang="en-US" dirty="0"/>
              <a:t>O(n log n) time</a:t>
            </a:r>
          </a:p>
          <a:p>
            <a:endParaRPr lang="en-US" dirty="0"/>
          </a:p>
          <a:p>
            <a:r>
              <a:rPr lang="en-US" dirty="0"/>
              <a:t>This does not translate to the 2-D case</a:t>
            </a:r>
          </a:p>
          <a:p>
            <a:pPr lvl="1"/>
            <a:r>
              <a:rPr lang="en-US" dirty="0"/>
              <a:t>Points in 2-D do not have a natural order</a:t>
            </a:r>
          </a:p>
        </p:txBody>
      </p:sp>
    </p:spTree>
    <p:extLst>
      <p:ext uri="{BB962C8B-B14F-4D97-AF65-F5344CB8AC3E}">
        <p14:creationId xmlns:p14="http://schemas.microsoft.com/office/powerpoint/2010/main" val="234867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0C8D-327D-4E03-AAC1-3093B268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approach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09DAE-E148-4629-A4BA-99961542E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 points P into two halves Q, R</a:t>
            </a:r>
          </a:p>
          <a:p>
            <a:r>
              <a:rPr lang="en-US" dirty="0"/>
              <a:t>Recursively find closest points (q, q’) in Q and (r, r’) in R, with distances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, respectively</a:t>
            </a:r>
          </a:p>
          <a:p>
            <a:r>
              <a:rPr lang="en-US" dirty="0">
                <a:sym typeface="Symbol" panose="05050102010706020507" pitchFamily="18" charset="2"/>
              </a:rPr>
              <a:t>Key observation #1: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The closest points in P are either (q, q’) or (r, r’) or (q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, r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) for some q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 Q and r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 R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we compute the distance between all points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in Q and all points in R we get an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algorithm!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7F1C9-22A3-4B8C-818D-36168F9D0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approach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D266A-E1E5-4D4A-AD67-8416A4702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before, but now Q and R are on the left and right sides of a vertical boundary line L</a:t>
            </a:r>
          </a:p>
          <a:p>
            <a:r>
              <a:rPr lang="en-US" dirty="0"/>
              <a:t>Let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/>
              <a:t> be as before, and </a:t>
            </a:r>
            <a:r>
              <a:rPr lang="en-US" dirty="0">
                <a:sym typeface="Symbol" panose="05050102010706020507" pitchFamily="18" charset="2"/>
              </a:rPr>
              <a:t> =min{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}</a:t>
            </a:r>
          </a:p>
          <a:p>
            <a:r>
              <a:rPr lang="en-US" dirty="0"/>
              <a:t>Are there points q</a:t>
            </a:r>
            <a:r>
              <a:rPr lang="en-US" baseline="30000" dirty="0"/>
              <a:t>*</a:t>
            </a:r>
            <a:r>
              <a:rPr lang="en-US" dirty="0">
                <a:sym typeface="Symbol" panose="05050102010706020507" pitchFamily="18" charset="2"/>
              </a:rPr>
              <a:t> Q, r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 R closer than ?</a:t>
            </a:r>
            <a:endParaRPr lang="en-US" dirty="0"/>
          </a:p>
          <a:p>
            <a:r>
              <a:rPr lang="en-US" dirty="0"/>
              <a:t>Key observation #2: </a:t>
            </a:r>
          </a:p>
          <a:p>
            <a:pPr lvl="1"/>
            <a:r>
              <a:rPr lang="en-US" dirty="0"/>
              <a:t>We only need to consider points in Q, R within distance </a:t>
            </a:r>
            <a:r>
              <a:rPr lang="en-US" dirty="0">
                <a:sym typeface="Symbol" panose="05050102010706020507" pitchFamily="18" charset="2"/>
              </a:rPr>
              <a:t> of L!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Unfortunately, it could happen that </a:t>
            </a:r>
            <a:r>
              <a:rPr lang="en-US" i="1" dirty="0">
                <a:sym typeface="Symbol" panose="05050102010706020507" pitchFamily="18" charset="2"/>
              </a:rPr>
              <a:t>all</a:t>
            </a:r>
            <a:r>
              <a:rPr lang="en-US" dirty="0">
                <a:sym typeface="Symbol" panose="05050102010706020507" pitchFamily="18" charset="2"/>
              </a:rPr>
              <a:t> points are within  of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6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27FA7-0275-432B-83A1-538310B3E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approach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ADB4A-47D5-4257-BEDD-0C0E19945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Q, R, L,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dirty="0"/>
              <a:t> as before; let S be the points (whether in Q or R) within distance </a:t>
            </a:r>
            <a:r>
              <a:rPr lang="en-US" dirty="0">
                <a:sym typeface="Symbol" panose="05050102010706020507" pitchFamily="18" charset="2"/>
              </a:rPr>
              <a:t> of L</a:t>
            </a:r>
          </a:p>
          <a:p>
            <a:pPr lvl="1"/>
            <a:r>
              <a:rPr lang="en-US" dirty="0"/>
              <a:t>Are there points s</a:t>
            </a:r>
            <a:r>
              <a:rPr lang="en-US" dirty="0">
                <a:sym typeface="Symbol" panose="05050102010706020507" pitchFamily="18" charset="2"/>
              </a:rPr>
              <a:t>, s’  S closer than ?</a:t>
            </a:r>
          </a:p>
          <a:p>
            <a:r>
              <a:rPr lang="en-US" dirty="0">
                <a:sym typeface="Symbol" panose="05050102010706020507" pitchFamily="18" charset="2"/>
              </a:rPr>
              <a:t>Say points in S are sorted by y-coordinate</a:t>
            </a:r>
          </a:p>
          <a:p>
            <a:r>
              <a:rPr lang="en-US" dirty="0">
                <a:sym typeface="Symbol" panose="05050102010706020507" pitchFamily="18" charset="2"/>
              </a:rPr>
              <a:t>Key observation #3: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Don’t need to compare each point in S with every other point in S!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Suffices to compare each s  S with the next 15 points in S(!)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7175E-E1E3-4CCC-B5F9-F3B561B4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361C9-ABF1-431A-8D0E-D7C2DB8CC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1"/>
            <a:ext cx="4860569" cy="4525963"/>
          </a:xfrm>
        </p:spPr>
        <p:txBody>
          <a:bodyPr>
            <a:normAutofit/>
          </a:bodyPr>
          <a:lstStyle/>
          <a:p>
            <a:r>
              <a:rPr lang="en-US" sz="2400" dirty="0"/>
              <a:t>Fix s; draw grid with s in the bottom row</a:t>
            </a:r>
          </a:p>
          <a:p>
            <a:r>
              <a:rPr lang="en-US" sz="2400" dirty="0"/>
              <a:t>Each box contains at most one point (why?)</a:t>
            </a:r>
          </a:p>
          <a:p>
            <a:r>
              <a:rPr lang="en-US" sz="2400" dirty="0"/>
              <a:t>If s’ is 16 or more positions higher than s (with respect to ordering of points by their y-coordinates), then s’ must lie outside the grid</a:t>
            </a:r>
          </a:p>
          <a:p>
            <a:pPr lvl="1"/>
            <a:r>
              <a:rPr lang="en-US" sz="2000" dirty="0"/>
              <a:t>So s, s’ are at distance ≥ 3</a:t>
            </a:r>
            <a:r>
              <a:rPr lang="en-US" sz="2000" dirty="0">
                <a:sym typeface="Symbol" panose="05050102010706020507" pitchFamily="18" charset="2"/>
              </a:rPr>
              <a:t>/2 &gt; , and we don’t need to compare them</a:t>
            </a:r>
            <a:endParaRPr lang="en-US" sz="2000" dirty="0"/>
          </a:p>
          <a:p>
            <a:endParaRPr lang="en-US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C4D838-1F6B-4B83-BD38-250826C0F8A9}"/>
              </a:ext>
            </a:extLst>
          </p:cNvPr>
          <p:cNvCxnSpPr>
            <a:cxnSpLocks/>
          </p:cNvCxnSpPr>
          <p:nvPr/>
        </p:nvCxnSpPr>
        <p:spPr>
          <a:xfrm>
            <a:off x="7220712" y="1752600"/>
            <a:ext cx="0" cy="4191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3976AC-1C00-4AB2-9F36-97AE3AE71969}"/>
              </a:ext>
            </a:extLst>
          </p:cNvPr>
          <p:cNvCxnSpPr>
            <a:cxnSpLocks/>
          </p:cNvCxnSpPr>
          <p:nvPr/>
        </p:nvCxnSpPr>
        <p:spPr>
          <a:xfrm>
            <a:off x="6132576" y="1752600"/>
            <a:ext cx="0" cy="4191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5DAD2CC-07AE-4CCE-86C9-8486B5E408F3}"/>
              </a:ext>
            </a:extLst>
          </p:cNvPr>
          <p:cNvCxnSpPr>
            <a:cxnSpLocks/>
          </p:cNvCxnSpPr>
          <p:nvPr/>
        </p:nvCxnSpPr>
        <p:spPr>
          <a:xfrm>
            <a:off x="8305800" y="1752600"/>
            <a:ext cx="0" cy="41910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6307DD5-AC7F-4EC9-BFEC-CD3984EE1698}"/>
              </a:ext>
            </a:extLst>
          </p:cNvPr>
          <p:cNvSpPr txBox="1"/>
          <p:nvPr/>
        </p:nvSpPr>
        <p:spPr>
          <a:xfrm>
            <a:off x="7315200" y="1447800"/>
            <a:ext cx="335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3E09A93-C72C-4F9B-99B6-D16B14F9CD82}"/>
              </a:ext>
            </a:extLst>
          </p:cNvPr>
          <p:cNvGrpSpPr/>
          <p:nvPr/>
        </p:nvGrpSpPr>
        <p:grpSpPr>
          <a:xfrm>
            <a:off x="6134595" y="2701518"/>
            <a:ext cx="2171205" cy="543573"/>
            <a:chOff x="3467595" y="2428227"/>
            <a:chExt cx="2171205" cy="54357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334D3A-6E21-4D8B-B96B-DAE218C44506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F121B04-93D9-4970-A55A-CA4AC158E3C7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23910E6-C48F-4E8A-9A4E-36990CB90C7A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61D642F-86A9-4344-BC95-15E0DE4ADC6B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431A617-B0A1-4AEA-A02F-CC76BAD549B1}"/>
              </a:ext>
            </a:extLst>
          </p:cNvPr>
          <p:cNvGrpSpPr/>
          <p:nvPr/>
        </p:nvGrpSpPr>
        <p:grpSpPr>
          <a:xfrm>
            <a:off x="6134595" y="3245091"/>
            <a:ext cx="2171205" cy="543573"/>
            <a:chOff x="3467595" y="2428227"/>
            <a:chExt cx="2171205" cy="54357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57EC58E-8280-45C3-BE8F-EC3201CA7717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753BDF7-3A4B-4985-B9D2-0F5006993AE6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67BB95-8D2F-41FD-958B-11A49FF59EB9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225CC05-FAB1-42F9-955D-43A472F92596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CCFD4A7-F602-4C4F-94CF-A8A6DC99AF1A}"/>
              </a:ext>
            </a:extLst>
          </p:cNvPr>
          <p:cNvGrpSpPr/>
          <p:nvPr/>
        </p:nvGrpSpPr>
        <p:grpSpPr>
          <a:xfrm>
            <a:off x="6132576" y="3784587"/>
            <a:ext cx="2171205" cy="543573"/>
            <a:chOff x="3467595" y="2428227"/>
            <a:chExt cx="2171205" cy="54357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C317EB8-299D-4C8E-A741-E4F1EFF5587B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F3DA2D1-2359-4BFC-9B4F-5E41F84458E6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0AF19F-E4EF-4CA3-9410-A84FA807BA26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0FA71CC-BA91-4636-804A-8893BAED72BB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B721FF0-D93B-4468-BA63-1A9F55D8BC5D}"/>
              </a:ext>
            </a:extLst>
          </p:cNvPr>
          <p:cNvGrpSpPr/>
          <p:nvPr/>
        </p:nvGrpSpPr>
        <p:grpSpPr>
          <a:xfrm>
            <a:off x="6134595" y="4333227"/>
            <a:ext cx="2171205" cy="543573"/>
            <a:chOff x="3467595" y="2428227"/>
            <a:chExt cx="2171205" cy="54357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D6AA51-A2B0-46A8-9370-4A533904DABF}"/>
                </a:ext>
              </a:extLst>
            </p:cNvPr>
            <p:cNvSpPr/>
            <p:nvPr/>
          </p:nvSpPr>
          <p:spPr>
            <a:xfrm>
              <a:off x="4011168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2936163-8A36-463E-AAE4-457C291F8EC4}"/>
                </a:ext>
              </a:extLst>
            </p:cNvPr>
            <p:cNvSpPr/>
            <p:nvPr/>
          </p:nvSpPr>
          <p:spPr>
            <a:xfrm>
              <a:off x="3467595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4A89012-2B83-4F15-B124-C49AA344F931}"/>
                </a:ext>
              </a:extLst>
            </p:cNvPr>
            <p:cNvSpPr/>
            <p:nvPr/>
          </p:nvSpPr>
          <p:spPr>
            <a:xfrm>
              <a:off x="5095227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FE008CA-E943-40D3-8913-E0FA1DE0353C}"/>
                </a:ext>
              </a:extLst>
            </p:cNvPr>
            <p:cNvSpPr/>
            <p:nvPr/>
          </p:nvSpPr>
          <p:spPr>
            <a:xfrm>
              <a:off x="4555731" y="2428227"/>
              <a:ext cx="543573" cy="543573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Left Brace 28">
            <a:extLst>
              <a:ext uri="{FF2B5EF4-FFF2-40B4-BE49-F238E27FC236}">
                <a16:creationId xmlns:a16="http://schemas.microsoft.com/office/drawing/2014/main" id="{65529316-FBA4-49AB-8CCD-48F6BCF35BEF}"/>
              </a:ext>
            </a:extLst>
          </p:cNvPr>
          <p:cNvSpPr/>
          <p:nvPr/>
        </p:nvSpPr>
        <p:spPr>
          <a:xfrm>
            <a:off x="5867400" y="2724912"/>
            <a:ext cx="152396" cy="49888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0B400FA-47AD-4379-B6B6-0425B1E49B87}"/>
              </a:ext>
            </a:extLst>
          </p:cNvPr>
          <p:cNvSpPr txBox="1"/>
          <p:nvPr/>
        </p:nvSpPr>
        <p:spPr>
          <a:xfrm>
            <a:off x="5362133" y="279806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/2</a:t>
            </a:r>
            <a:endParaRPr lang="en-US" dirty="0"/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532DDE36-BF01-41E5-A04F-A0BB29B3176E}"/>
              </a:ext>
            </a:extLst>
          </p:cNvPr>
          <p:cNvSpPr/>
          <p:nvPr/>
        </p:nvSpPr>
        <p:spPr>
          <a:xfrm rot="5400000">
            <a:off x="6345443" y="2329693"/>
            <a:ext cx="152396" cy="498882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F6A3CB-03D2-43ED-BAB1-41D7115A3F9F}"/>
              </a:ext>
            </a:extLst>
          </p:cNvPr>
          <p:cNvSpPr txBox="1"/>
          <p:nvPr/>
        </p:nvSpPr>
        <p:spPr>
          <a:xfrm>
            <a:off x="6172200" y="21336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/2</a:t>
            </a:r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741E588-E2B1-469D-B5E1-9EFAF3AA88D8}"/>
              </a:ext>
            </a:extLst>
          </p:cNvPr>
          <p:cNvSpPr/>
          <p:nvPr/>
        </p:nvSpPr>
        <p:spPr>
          <a:xfrm>
            <a:off x="6369826" y="4495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9D4778-A17F-4561-A92E-C0C5E5698E15}"/>
              </a:ext>
            </a:extLst>
          </p:cNvPr>
          <p:cNvSpPr txBox="1"/>
          <p:nvPr/>
        </p:nvSpPr>
        <p:spPr>
          <a:xfrm>
            <a:off x="6324600" y="4419600"/>
            <a:ext cx="264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</a:t>
            </a:r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ADE5945-CB4C-4A22-BC56-A66DF4D981E9}"/>
              </a:ext>
            </a:extLst>
          </p:cNvPr>
          <p:cNvSpPr/>
          <p:nvPr/>
        </p:nvSpPr>
        <p:spPr>
          <a:xfrm>
            <a:off x="7349114" y="256956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84E0A7-0EE9-4885-8F9C-E2961466D915}"/>
              </a:ext>
            </a:extLst>
          </p:cNvPr>
          <p:cNvSpPr txBox="1"/>
          <p:nvPr/>
        </p:nvSpPr>
        <p:spPr>
          <a:xfrm>
            <a:off x="7386365" y="2328446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2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8" grpId="1" animBg="1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0C8D-327D-4E03-AAC1-3093B268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09DAE-E148-4629-A4BA-99961542E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Divide points P into two halves Q, R by line L</a:t>
            </a:r>
          </a:p>
          <a:p>
            <a:r>
              <a:rPr lang="en-US" dirty="0"/>
              <a:t>Find closest points (q, q’) in Q and (r, r’) in R, with distances </a:t>
            </a:r>
            <a:r>
              <a:rPr lang="en-US" dirty="0">
                <a:sym typeface="Symbol" panose="05050102010706020507" pitchFamily="18" charset="2"/>
              </a:rPr>
              <a:t>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; let  =min{</a:t>
            </a:r>
            <a:r>
              <a:rPr lang="en-US" baseline="-25000" dirty="0">
                <a:sym typeface="Symbol" panose="05050102010706020507" pitchFamily="18" charset="2"/>
              </a:rPr>
              <a:t>Q</a:t>
            </a:r>
            <a:r>
              <a:rPr lang="en-US" dirty="0">
                <a:sym typeface="Symbol" panose="05050102010706020507" pitchFamily="18" charset="2"/>
              </a:rPr>
              <a:t>, </a:t>
            </a:r>
            <a:r>
              <a:rPr lang="en-US" baseline="-25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}</a:t>
            </a:r>
          </a:p>
          <a:p>
            <a:r>
              <a:rPr lang="en-US" dirty="0"/>
              <a:t>Let S = {s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} </a:t>
            </a:r>
            <a:r>
              <a:rPr lang="en-US" dirty="0">
                <a:sym typeface="Symbol" panose="05050102010706020507" pitchFamily="18" charset="2"/>
              </a:rPr>
              <a:t> P be points within  of L, sorted by their y-coordinates (note k ≤ n)</a:t>
            </a:r>
          </a:p>
          <a:p>
            <a:r>
              <a:rPr lang="en-US" dirty="0">
                <a:sym typeface="Symbol" panose="05050102010706020507" pitchFamily="18" charset="2"/>
              </a:rPr>
              <a:t>For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=1, …, k: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for j = i+1, …, i+15: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check if d(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) &lt; </a:t>
            </a:r>
          </a:p>
          <a:p>
            <a:r>
              <a:rPr lang="en-US" dirty="0">
                <a:sym typeface="Symbol" panose="05050102010706020507" pitchFamily="18" charset="2"/>
              </a:rPr>
              <a:t>T(n) = 2T(n/2) + </a:t>
            </a:r>
            <a:r>
              <a:rPr lang="en-US" dirty="0" err="1">
                <a:sym typeface="Symbol" panose="05050102010706020507" pitchFamily="18" charset="2"/>
              </a:rPr>
              <a:t>cn</a:t>
            </a:r>
            <a:r>
              <a:rPr lang="en-US" dirty="0">
                <a:sym typeface="Symbol" panose="05050102010706020507" pitchFamily="18" charset="2"/>
              </a:rPr>
              <a:t>  T(n) = O(n log n)</a:t>
            </a:r>
          </a:p>
        </p:txBody>
      </p:sp>
    </p:spTree>
    <p:extLst>
      <p:ext uri="{BB962C8B-B14F-4D97-AF65-F5344CB8AC3E}">
        <p14:creationId xmlns:p14="http://schemas.microsoft.com/office/powerpoint/2010/main" val="302057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Divide-and-conquer</a:t>
            </a:r>
            <a:br>
              <a:rPr lang="en-US" sz="5400" dirty="0"/>
            </a:br>
            <a:r>
              <a:rPr lang="en-US" sz="5400" dirty="0"/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2605002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22583-81E6-4D0B-B96E-E025AC799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CDC5C-ACA2-45E3-8D5A-6852C4545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implement everything (besides the recursive calls) in O(n) time </a:t>
            </a:r>
          </a:p>
          <a:p>
            <a:r>
              <a:rPr lang="en-US" dirty="0"/>
              <a:t>Ideas:</a:t>
            </a:r>
          </a:p>
          <a:p>
            <a:pPr lvl="1"/>
            <a:r>
              <a:rPr lang="en-US" dirty="0"/>
              <a:t>Sort P by x- and y-coordinates (respectively) to get sorted lists P</a:t>
            </a:r>
            <a:r>
              <a:rPr lang="en-US" baseline="-25000" dirty="0"/>
              <a:t>x</a:t>
            </a:r>
            <a:r>
              <a:rPr lang="en-US" dirty="0"/>
              <a:t> and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endParaRPr lang="en-US" dirty="0"/>
          </a:p>
          <a:p>
            <a:pPr lvl="2"/>
            <a:r>
              <a:rPr lang="en-US" dirty="0"/>
              <a:t>Also keep track of each point’s location in each list</a:t>
            </a:r>
          </a:p>
          <a:p>
            <a:pPr lvl="1"/>
            <a:r>
              <a:rPr lang="en-US" dirty="0"/>
              <a:t>Only do this once (at the beginning)! </a:t>
            </a:r>
          </a:p>
          <a:p>
            <a:pPr lvl="2"/>
            <a:r>
              <a:rPr lang="en-US" dirty="0"/>
              <a:t>O(n log n) time</a:t>
            </a:r>
          </a:p>
          <a:p>
            <a:pPr lvl="1"/>
            <a:r>
              <a:rPr lang="en-US" dirty="0"/>
              <a:t>Recursively define Closest-Pair-Rec(P</a:t>
            </a:r>
            <a:r>
              <a:rPr lang="en-US" baseline="-25000" dirty="0"/>
              <a:t>x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172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D552D-B628-4791-BA4C-62B8EEA1D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DA14C-3921-4CC9-8E00-7F48F2E8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Closest-Pair-Rec(P</a:t>
            </a:r>
            <a:r>
              <a:rPr lang="en-US" baseline="-25000" dirty="0"/>
              <a:t>x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r>
              <a:rPr lang="en-US" dirty="0"/>
              <a:t>) works as follows:</a:t>
            </a:r>
          </a:p>
          <a:p>
            <a:pPr lvl="1"/>
            <a:r>
              <a:rPr lang="en-US" dirty="0"/>
              <a:t>Define</a:t>
            </a:r>
            <a:br>
              <a:rPr lang="en-US" dirty="0"/>
            </a:br>
            <a:r>
              <a:rPr lang="en-US" dirty="0"/>
              <a:t>     Q = left half of P</a:t>
            </a:r>
            <a:r>
              <a:rPr lang="en-US" baseline="-25000" dirty="0"/>
              <a:t>x</a:t>
            </a:r>
            <a:r>
              <a:rPr lang="en-US" dirty="0"/>
              <a:t>;    R = right half of P</a:t>
            </a:r>
            <a:r>
              <a:rPr lang="en-US" baseline="-25000" dirty="0"/>
              <a:t>x</a:t>
            </a:r>
            <a:br>
              <a:rPr lang="en-US" dirty="0"/>
            </a:br>
            <a:r>
              <a:rPr lang="en-US" dirty="0"/>
              <a:t>Let L be the line through the rightmost point of Q</a:t>
            </a:r>
          </a:p>
          <a:p>
            <a:pPr lvl="1"/>
            <a:r>
              <a:rPr lang="en-US" dirty="0"/>
              <a:t>Easy to generate </a:t>
            </a:r>
            <a:r>
              <a:rPr lang="en-US" dirty="0" err="1"/>
              <a:t>Q</a:t>
            </a:r>
            <a:r>
              <a:rPr lang="en-US" baseline="-25000" dirty="0" err="1"/>
              <a:t>x</a:t>
            </a:r>
            <a:r>
              <a:rPr lang="en-US" dirty="0"/>
              <a:t>, R</a:t>
            </a:r>
            <a:r>
              <a:rPr lang="en-US" baseline="-25000" dirty="0"/>
              <a:t>x</a:t>
            </a:r>
            <a:r>
              <a:rPr lang="en-US" dirty="0"/>
              <a:t>; use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r>
              <a:rPr lang="en-US" dirty="0"/>
              <a:t> to construct </a:t>
            </a:r>
            <a:r>
              <a:rPr lang="en-US" dirty="0" err="1"/>
              <a:t>Q</a:t>
            </a:r>
            <a:r>
              <a:rPr lang="en-US" baseline="-25000" dirty="0" err="1"/>
              <a:t>y</a:t>
            </a:r>
            <a:r>
              <a:rPr lang="en-US" dirty="0"/>
              <a:t>, R</a:t>
            </a:r>
            <a:r>
              <a:rPr lang="en-US" baseline="-25000" dirty="0"/>
              <a:t>y</a:t>
            </a:r>
            <a:r>
              <a:rPr lang="en-US" dirty="0"/>
              <a:t> (can all be done in one linear scan of P</a:t>
            </a:r>
            <a:r>
              <a:rPr lang="en-US" baseline="-25000" dirty="0"/>
              <a:t>x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y</a:t>
            </a:r>
            <a:r>
              <a:rPr lang="en-US" dirty="0"/>
              <a:t>)</a:t>
            </a:r>
            <a:endParaRPr lang="en-US" baseline="-25000" dirty="0"/>
          </a:p>
          <a:p>
            <a:pPr lvl="1"/>
            <a:r>
              <a:rPr lang="en-US" dirty="0"/>
              <a:t>Call Closest-Pair-Rec on (</a:t>
            </a:r>
            <a:r>
              <a:rPr lang="en-US" dirty="0" err="1"/>
              <a:t>Q</a:t>
            </a:r>
            <a:r>
              <a:rPr lang="en-US" baseline="-25000" dirty="0" err="1"/>
              <a:t>x</a:t>
            </a:r>
            <a:r>
              <a:rPr lang="en-US" dirty="0"/>
              <a:t>, </a:t>
            </a:r>
            <a:r>
              <a:rPr lang="en-US" dirty="0" err="1"/>
              <a:t>Q</a:t>
            </a:r>
            <a:r>
              <a:rPr lang="en-US" baseline="-25000" dirty="0" err="1"/>
              <a:t>y</a:t>
            </a:r>
            <a:r>
              <a:rPr lang="en-US" dirty="0"/>
              <a:t>) and (R</a:t>
            </a:r>
            <a:r>
              <a:rPr lang="en-US" baseline="-25000" dirty="0"/>
              <a:t>x</a:t>
            </a:r>
            <a:r>
              <a:rPr lang="en-US" dirty="0"/>
              <a:t>, R</a:t>
            </a:r>
            <a:r>
              <a:rPr lang="en-US" baseline="-25000" dirty="0"/>
              <a:t>y</a:t>
            </a:r>
            <a:r>
              <a:rPr lang="en-US" dirty="0"/>
              <a:t>) to get two pairs of points, and compute </a:t>
            </a:r>
            <a:r>
              <a:rPr lang="en-US" dirty="0">
                <a:sym typeface="Symbol" panose="05050102010706020507" pitchFamily="18" charset="2"/>
              </a:rPr>
              <a:t>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Define S (and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x</a:t>
            </a:r>
            <a:r>
              <a:rPr lang="en-US" dirty="0">
                <a:sym typeface="Symbol" panose="05050102010706020507" pitchFamily="18" charset="2"/>
              </a:rPr>
              <a:t>, S</a:t>
            </a:r>
            <a:r>
              <a:rPr lang="en-US" baseline="-25000" dirty="0">
                <a:sym typeface="Symbol" panose="05050102010706020507" pitchFamily="18" charset="2"/>
              </a:rPr>
              <a:t>y</a:t>
            </a:r>
            <a:r>
              <a:rPr lang="en-US" dirty="0">
                <a:sym typeface="Symbol" panose="05050102010706020507" pitchFamily="18" charset="2"/>
              </a:rPr>
              <a:t>) using one linear scan of P</a:t>
            </a:r>
            <a:r>
              <a:rPr lang="en-US" baseline="-25000" dirty="0">
                <a:sym typeface="Symbol" panose="05050102010706020507" pitchFamily="18" charset="2"/>
              </a:rPr>
              <a:t>x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/>
              <a:t>Compare elements in S as before to get the closest pair of points in P</a:t>
            </a:r>
          </a:p>
        </p:txBody>
      </p:sp>
    </p:spTree>
    <p:extLst>
      <p:ext uri="{BB962C8B-B14F-4D97-AF65-F5344CB8AC3E}">
        <p14:creationId xmlns:p14="http://schemas.microsoft.com/office/powerpoint/2010/main" val="261137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8BDCA-8EFE-4C27-81A8-B0A45830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 paradigm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069E-4CEB-4423-9E1F-3A0EA69CD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idea: break problem into smaller versions of the </a:t>
            </a:r>
            <a:r>
              <a:rPr lang="en-US" i="1" dirty="0"/>
              <a:t>same</a:t>
            </a:r>
            <a:r>
              <a:rPr lang="en-US" dirty="0"/>
              <a:t> problem (“sub-problems”)</a:t>
            </a:r>
          </a:p>
          <a:p>
            <a:pPr lvl="1"/>
            <a:r>
              <a:rPr lang="en-US" dirty="0"/>
              <a:t>Should be “easy” to use solutions to sub-problems to construct a solution to the original problem</a:t>
            </a:r>
          </a:p>
        </p:txBody>
      </p:sp>
    </p:spTree>
    <p:extLst>
      <p:ext uri="{BB962C8B-B14F-4D97-AF65-F5344CB8AC3E}">
        <p14:creationId xmlns:p14="http://schemas.microsoft.com/office/powerpoint/2010/main" val="274490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D5F26-F6C2-4D98-9D19-8C7EA7C9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4E675-C1C0-4D5C-BA44-0D661F8E5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Solve(P)</a:t>
            </a:r>
          </a:p>
          <a:p>
            <a:pPr lvl="1"/>
            <a:r>
              <a:rPr lang="en-US" sz="3300" dirty="0"/>
              <a:t>If P is small enough, </a:t>
            </a:r>
          </a:p>
          <a:p>
            <a:pPr lvl="2"/>
            <a:r>
              <a:rPr lang="en-US" sz="2800" dirty="0"/>
              <a:t>Compute answer A directly, return A</a:t>
            </a:r>
          </a:p>
          <a:p>
            <a:pPr lvl="1"/>
            <a:r>
              <a:rPr lang="en-US" sz="3300" dirty="0"/>
              <a:t>Else </a:t>
            </a:r>
          </a:p>
          <a:p>
            <a:pPr lvl="2"/>
            <a:r>
              <a:rPr lang="en-US" sz="2800" dirty="0"/>
              <a:t>Construct sub-problems P</a:t>
            </a:r>
            <a:r>
              <a:rPr lang="en-US" sz="2800" baseline="-25000" dirty="0"/>
              <a:t>1</a:t>
            </a:r>
            <a:r>
              <a:rPr lang="en-US" sz="2800" dirty="0"/>
              <a:t>, …, </a:t>
            </a:r>
            <a:r>
              <a:rPr lang="en-US" sz="2800" dirty="0" err="1"/>
              <a:t>P</a:t>
            </a:r>
            <a:r>
              <a:rPr lang="en-US" sz="2800" baseline="-25000" dirty="0" err="1"/>
              <a:t>k</a:t>
            </a:r>
            <a:endParaRPr lang="en-US" sz="2800" dirty="0"/>
          </a:p>
          <a:p>
            <a:pPr lvl="2"/>
            <a:r>
              <a:rPr lang="en-US" sz="2800" dirty="0"/>
              <a:t>For </a:t>
            </a:r>
            <a:r>
              <a:rPr lang="en-US" sz="2800" dirty="0" err="1"/>
              <a:t>i</a:t>
            </a:r>
            <a:r>
              <a:rPr lang="en-US" sz="2800" dirty="0"/>
              <a:t> = 1, …, k:</a:t>
            </a:r>
          </a:p>
          <a:p>
            <a:pPr lvl="3"/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= Solve(P</a:t>
            </a:r>
            <a:r>
              <a:rPr lang="en-US" sz="2400" baseline="-25000" dirty="0"/>
              <a:t>i</a:t>
            </a:r>
            <a:r>
              <a:rPr lang="en-US" sz="2400" dirty="0"/>
              <a:t>)</a:t>
            </a:r>
          </a:p>
          <a:p>
            <a:pPr lvl="2"/>
            <a:r>
              <a:rPr lang="en-US" sz="2800" dirty="0"/>
              <a:t>A = Combine(A</a:t>
            </a:r>
            <a:r>
              <a:rPr lang="en-US" sz="2800" baseline="-25000" dirty="0"/>
              <a:t>1</a:t>
            </a:r>
            <a:r>
              <a:rPr lang="en-US" sz="2800" dirty="0"/>
              <a:t>, …, A</a:t>
            </a:r>
            <a:r>
              <a:rPr lang="en-US" sz="2800" baseline="-25000" dirty="0"/>
              <a:t>k</a:t>
            </a:r>
            <a:r>
              <a:rPr lang="en-US" sz="2800" dirty="0"/>
              <a:t>), return A</a:t>
            </a:r>
          </a:p>
          <a:p>
            <a:pPr lvl="1"/>
            <a:endParaRPr lang="en-US" dirty="0"/>
          </a:p>
          <a:p>
            <a:r>
              <a:rPr lang="en-US" dirty="0"/>
              <a:t>Complexity of Solve determined by:</a:t>
            </a:r>
          </a:p>
          <a:p>
            <a:pPr lvl="1"/>
            <a:r>
              <a:rPr lang="en-US" dirty="0"/>
              <a:t>Number of sub-problems k and their size (as a function of the size of the original problem P)</a:t>
            </a:r>
          </a:p>
          <a:p>
            <a:pPr lvl="1"/>
            <a:r>
              <a:rPr lang="en-US" dirty="0"/>
              <a:t>Complexity of the Combine operation</a:t>
            </a:r>
          </a:p>
        </p:txBody>
      </p:sp>
    </p:spTree>
    <p:extLst>
      <p:ext uri="{BB962C8B-B14F-4D97-AF65-F5344CB8AC3E}">
        <p14:creationId xmlns:p14="http://schemas.microsoft.com/office/powerpoint/2010/main" val="340924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CF87-5FED-4956-B534-6E4907F4D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823BE-0C64-46C1-ACFA-9A11FFC28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(P)</a:t>
            </a:r>
          </a:p>
          <a:p>
            <a:pPr lvl="1"/>
            <a:r>
              <a:rPr lang="en-US" dirty="0"/>
              <a:t>If |P| = 2, then sort P and return the result</a:t>
            </a:r>
          </a:p>
          <a:p>
            <a:pPr lvl="1"/>
            <a:r>
              <a:rPr lang="en-US" dirty="0"/>
              <a:t>Else </a:t>
            </a:r>
          </a:p>
          <a:p>
            <a:pPr lvl="2"/>
            <a:r>
              <a:rPr lang="en-US" dirty="0"/>
              <a:t>Let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 be the two halves of P</a:t>
            </a:r>
          </a:p>
          <a:p>
            <a:pPr lvl="2"/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(P</a:t>
            </a:r>
            <a:r>
              <a:rPr lang="en-US" baseline="-25000" dirty="0"/>
              <a:t>1</a:t>
            </a:r>
            <a:r>
              <a:rPr lang="en-US" dirty="0"/>
              <a:t>), A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r>
              <a:rPr lang="en-US" dirty="0" err="1"/>
              <a:t>MergeSort</a:t>
            </a:r>
            <a:r>
              <a:rPr lang="en-US" dirty="0"/>
              <a:t>(P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 = Merge(A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)        // O(|P|) time</a:t>
            </a:r>
          </a:p>
          <a:p>
            <a:pPr lvl="2"/>
            <a:endParaRPr lang="en-US" dirty="0"/>
          </a:p>
          <a:p>
            <a:r>
              <a:rPr lang="en-US" dirty="0"/>
              <a:t>How to analyze the running time?</a:t>
            </a:r>
          </a:p>
        </p:txBody>
      </p:sp>
    </p:spTree>
    <p:extLst>
      <p:ext uri="{BB962C8B-B14F-4D97-AF65-F5344CB8AC3E}">
        <p14:creationId xmlns:p14="http://schemas.microsoft.com/office/powerpoint/2010/main" val="61875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5AED-4666-42C3-A6B8-AB67F69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MergeSort</a:t>
            </a:r>
            <a:r>
              <a:rPr lang="en-US" dirty="0"/>
              <a:t> 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3F869-D99F-4C4B-B4EA-487A9C58D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T(n) = running time of </a:t>
            </a:r>
            <a:r>
              <a:rPr lang="en-US" dirty="0" err="1"/>
              <a:t>MergeSort</a:t>
            </a:r>
            <a:r>
              <a:rPr lang="en-US" dirty="0"/>
              <a:t> on input of length n</a:t>
            </a:r>
          </a:p>
          <a:p>
            <a:r>
              <a:rPr lang="en-US" dirty="0"/>
              <a:t>We have</a:t>
            </a:r>
            <a:br>
              <a:rPr lang="en-US" dirty="0"/>
            </a:br>
            <a:r>
              <a:rPr lang="en-US" dirty="0"/>
              <a:t>          T(n) ≤ 2T(n/2) + c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n,    T(1), T(2) ≤ c</a:t>
            </a:r>
            <a:br>
              <a:rPr lang="en-US" dirty="0"/>
            </a:br>
            <a:r>
              <a:rPr lang="en-US" dirty="0"/>
              <a:t>for some constant c</a:t>
            </a:r>
          </a:p>
          <a:p>
            <a:r>
              <a:rPr lang="en-US" dirty="0"/>
              <a:t>How to solve for T(n)?</a:t>
            </a:r>
          </a:p>
        </p:txBody>
      </p:sp>
    </p:spTree>
    <p:extLst>
      <p:ext uri="{BB962C8B-B14F-4D97-AF65-F5344CB8AC3E}">
        <p14:creationId xmlns:p14="http://schemas.microsoft.com/office/powerpoint/2010/main" val="186786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36367-DD00-4E90-9D04-AFFB6D31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1: Unroll the recurrence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5FD10-8820-4704-8DA8-9ACCEED7D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Imagine a binary tree corresponding to the recursive calls made on an input of length n</a:t>
            </a:r>
          </a:p>
          <a:p>
            <a:pPr lvl="1"/>
            <a:r>
              <a:rPr lang="en-US" dirty="0"/>
              <a:t>O(log n) levels</a:t>
            </a:r>
          </a:p>
          <a:p>
            <a:r>
              <a:rPr lang="en-US" dirty="0"/>
              <a:t>For each node, look at the work done </a:t>
            </a:r>
            <a:r>
              <a:rPr lang="en-US" i="1" dirty="0"/>
              <a:t>in that function call itself </a:t>
            </a:r>
            <a:r>
              <a:rPr lang="en-US" dirty="0"/>
              <a:t>(i.e., not including the work done in any recursive calls)</a:t>
            </a:r>
          </a:p>
          <a:p>
            <a:pPr lvl="1"/>
            <a:r>
              <a:rPr lang="en-US" dirty="0"/>
              <a:t>So T(n) = the sum of the work done by all the nodes</a:t>
            </a:r>
          </a:p>
          <a:p>
            <a:r>
              <a:rPr lang="en-US" dirty="0"/>
              <a:t>We have</a:t>
            </a:r>
          </a:p>
          <a:p>
            <a:pPr lvl="1"/>
            <a:r>
              <a:rPr lang="en-US" dirty="0"/>
              <a:t>Root node (node at level 0) does </a:t>
            </a:r>
            <a:r>
              <a:rPr lang="en-US" dirty="0" err="1"/>
              <a:t>c</a:t>
            </a:r>
            <a:r>
              <a:rPr lang="en-US" dirty="0" err="1">
                <a:sym typeface="Symbol" panose="05050102010706020507" pitchFamily="18" charset="2"/>
              </a:rPr>
              <a:t>n</a:t>
            </a:r>
            <a:r>
              <a:rPr lang="en-US" dirty="0">
                <a:sym typeface="Symbol" panose="05050102010706020507" pitchFamily="18" charset="2"/>
              </a:rPr>
              <a:t> work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Nodes at level 1 do 2  (c  n/2) = </a:t>
            </a:r>
            <a:r>
              <a:rPr lang="en-US" dirty="0" err="1">
                <a:sym typeface="Symbol" panose="05050102010706020507" pitchFamily="18" charset="2"/>
              </a:rPr>
              <a:t>cn</a:t>
            </a:r>
            <a:r>
              <a:rPr lang="en-US" dirty="0">
                <a:sym typeface="Symbol" panose="05050102010706020507" pitchFamily="18" charset="2"/>
              </a:rPr>
              <a:t> work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Nodes at level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do 2</a:t>
            </a:r>
            <a:r>
              <a:rPr lang="en-US" baseline="30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 (c  n/2</a:t>
            </a:r>
            <a:r>
              <a:rPr lang="en-US" baseline="30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dirty="0" err="1">
                <a:sym typeface="Symbol" panose="05050102010706020507" pitchFamily="18" charset="2"/>
              </a:rPr>
              <a:t>cn</a:t>
            </a:r>
            <a:r>
              <a:rPr lang="en-US" dirty="0">
                <a:sym typeface="Symbol" panose="05050102010706020507" pitchFamily="18" charset="2"/>
              </a:rPr>
              <a:t> work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 Total work O(n 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32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B1A3-B96C-45A3-BC0D-85AE5A4E0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2: Guess-and-check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BCC84-0BBA-4414-9402-D219847C3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Guess that T(n) ≤ </a:t>
            </a:r>
            <a:r>
              <a:rPr lang="en-US" dirty="0" err="1"/>
              <a:t>cn</a:t>
            </a:r>
            <a:r>
              <a:rPr lang="en-US" dirty="0"/>
              <a:t> log n for n ≥ 2</a:t>
            </a:r>
          </a:p>
          <a:p>
            <a:r>
              <a:rPr lang="en-US" dirty="0"/>
              <a:t>Check:</a:t>
            </a:r>
          </a:p>
          <a:p>
            <a:pPr lvl="1"/>
            <a:r>
              <a:rPr lang="en-US" dirty="0"/>
              <a:t>T(1), T(2) ≤ c ≤ 2 c</a:t>
            </a:r>
          </a:p>
          <a:p>
            <a:pPr lvl="1"/>
            <a:r>
              <a:rPr lang="en-US" dirty="0"/>
              <a:t>Assume true for n &lt; N; want to prove it true for N</a:t>
            </a:r>
          </a:p>
          <a:p>
            <a:pPr lvl="1"/>
            <a:r>
              <a:rPr lang="en-US" dirty="0"/>
              <a:t>T(N) ≤ 2 T(N/2) + c N </a:t>
            </a:r>
            <a:br>
              <a:rPr lang="en-US" dirty="0"/>
            </a:br>
            <a:r>
              <a:rPr lang="en-US" dirty="0"/>
              <a:t>         ≤ </a:t>
            </a:r>
            <a:r>
              <a:rPr lang="en-US" dirty="0" err="1"/>
              <a:t>cN</a:t>
            </a:r>
            <a:r>
              <a:rPr lang="en-US" dirty="0"/>
              <a:t> (log N – 1) + c N</a:t>
            </a:r>
            <a:br>
              <a:rPr lang="en-US" dirty="0"/>
            </a:br>
            <a:r>
              <a:rPr lang="en-US" dirty="0"/>
              <a:t>         = </a:t>
            </a:r>
            <a:r>
              <a:rPr lang="en-US" dirty="0" err="1"/>
              <a:t>cN</a:t>
            </a:r>
            <a:r>
              <a:rPr lang="en-US" dirty="0"/>
              <a:t> log N</a:t>
            </a:r>
          </a:p>
          <a:p>
            <a:pPr lvl="1"/>
            <a:endParaRPr lang="en-US" dirty="0"/>
          </a:p>
          <a:p>
            <a:r>
              <a:rPr lang="en-US" dirty="0"/>
              <a:t>Warning: easy to get a (correct but) loose upper bound this way</a:t>
            </a:r>
          </a:p>
        </p:txBody>
      </p:sp>
    </p:spTree>
    <p:extLst>
      <p:ext uri="{BB962C8B-B14F-4D97-AF65-F5344CB8AC3E}">
        <p14:creationId xmlns:p14="http://schemas.microsoft.com/office/powerpoint/2010/main" val="201493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88259-3002-498F-A5D7-26E4C3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 3: General recurrences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5B802-1D32-4182-B1F3-99EC361D5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common recurrence relations have already been worked out</a:t>
            </a:r>
          </a:p>
          <a:p>
            <a:r>
              <a:rPr lang="en-US" dirty="0"/>
              <a:t>E.g.,</a:t>
            </a:r>
            <a:br>
              <a:rPr lang="en-US" dirty="0"/>
            </a:br>
            <a:r>
              <a:rPr lang="en-US" dirty="0"/>
              <a:t>                T(n) ≤ </a:t>
            </a:r>
            <a:r>
              <a:rPr lang="en-US" dirty="0" err="1"/>
              <a:t>aT</a:t>
            </a:r>
            <a:r>
              <a:rPr lang="en-US" dirty="0"/>
              <a:t>(n/2) + c n,    a &gt; 2 </a:t>
            </a:r>
            <a:br>
              <a:rPr lang="en-US" dirty="0"/>
            </a:br>
            <a:r>
              <a:rPr lang="en-US" dirty="0"/>
              <a:t>has the solution T(n) = O(</a:t>
            </a:r>
            <a:r>
              <a:rPr lang="en-US" dirty="0" err="1"/>
              <a:t>n</a:t>
            </a:r>
            <a:r>
              <a:rPr lang="en-US" baseline="30000" dirty="0" err="1"/>
              <a:t>log</a:t>
            </a:r>
            <a:r>
              <a:rPr lang="en-US" baseline="30000" dirty="0"/>
              <a:t> a</a:t>
            </a:r>
            <a:r>
              <a:rPr lang="en-US" dirty="0"/>
              <a:t>)</a:t>
            </a:r>
          </a:p>
          <a:p>
            <a:r>
              <a:rPr lang="en-US" dirty="0"/>
              <a:t>E.g., </a:t>
            </a:r>
            <a:br>
              <a:rPr lang="en-US" dirty="0"/>
            </a:br>
            <a:r>
              <a:rPr lang="en-US" dirty="0"/>
              <a:t>                     T(n) ≤ 2T(n/2) + c n</a:t>
            </a:r>
            <a:r>
              <a:rPr lang="en-US" baseline="30000" dirty="0"/>
              <a:t>2</a:t>
            </a:r>
            <a:br>
              <a:rPr lang="en-US" dirty="0"/>
            </a:br>
            <a:r>
              <a:rPr lang="en-US" dirty="0"/>
              <a:t>has the solution T(n) =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i="1" dirty="0"/>
              <a:t>Master theorem</a:t>
            </a:r>
            <a:r>
              <a:rPr lang="en-US" dirty="0"/>
              <a:t> gives a general result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0917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32032</TotalTime>
  <Words>1527</Words>
  <Application>Microsoft Office PowerPoint</Application>
  <PresentationFormat>On-screen Show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Algorithms</vt:lpstr>
      <vt:lpstr>Divide-and-conquer algorithms</vt:lpstr>
      <vt:lpstr>Divide-and-conquer paradigm</vt:lpstr>
      <vt:lpstr>General framework</vt:lpstr>
      <vt:lpstr>MergeSort</vt:lpstr>
      <vt:lpstr>MergeSort running time</vt:lpstr>
      <vt:lpstr>Approach 1: Unroll the recurrence</vt:lpstr>
      <vt:lpstr>Approach 2: Guess-and-check</vt:lpstr>
      <vt:lpstr>Approach 3: General recurrences</vt:lpstr>
      <vt:lpstr>(Simplified) Master theorem</vt:lpstr>
      <vt:lpstr>Divide-and-conquer algorithms</vt:lpstr>
      <vt:lpstr>Closest pair of points</vt:lpstr>
      <vt:lpstr>Closest pair of points</vt:lpstr>
      <vt:lpstr>Consider the 1-D case</vt:lpstr>
      <vt:lpstr>Divide-and-conquer approach I</vt:lpstr>
      <vt:lpstr>Divide-and-conquer approach II</vt:lpstr>
      <vt:lpstr>Divide-and-conquer approach III</vt:lpstr>
      <vt:lpstr>Proof</vt:lpstr>
      <vt:lpstr>Divide-and-conquer overview</vt:lpstr>
      <vt:lpstr>Details</vt:lpstr>
      <vt:lpstr>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1263</cp:revision>
  <dcterms:created xsi:type="dcterms:W3CDTF">2014-06-02T02:25:30Z</dcterms:created>
  <dcterms:modified xsi:type="dcterms:W3CDTF">2020-09-24T14:54:47Z</dcterms:modified>
</cp:coreProperties>
</file>