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40" r:id="rId3"/>
    <p:sldId id="368" r:id="rId4"/>
    <p:sldId id="394" r:id="rId5"/>
    <p:sldId id="341" r:id="rId6"/>
    <p:sldId id="372" r:id="rId7"/>
    <p:sldId id="395" r:id="rId8"/>
    <p:sldId id="369" r:id="rId9"/>
    <p:sldId id="370" r:id="rId10"/>
    <p:sldId id="371" r:id="rId11"/>
    <p:sldId id="374" r:id="rId12"/>
    <p:sldId id="343" r:id="rId13"/>
    <p:sldId id="375" r:id="rId14"/>
    <p:sldId id="376" r:id="rId15"/>
    <p:sldId id="377" r:id="rId16"/>
    <p:sldId id="378" r:id="rId17"/>
    <p:sldId id="380" r:id="rId18"/>
    <p:sldId id="379" r:id="rId19"/>
    <p:sldId id="477" r:id="rId20"/>
    <p:sldId id="382" r:id="rId21"/>
    <p:sldId id="383" r:id="rId22"/>
    <p:sldId id="384" r:id="rId23"/>
    <p:sldId id="385" r:id="rId24"/>
    <p:sldId id="386" r:id="rId25"/>
    <p:sldId id="387" r:id="rId26"/>
    <p:sldId id="388" r:id="rId27"/>
    <p:sldId id="389" r:id="rId28"/>
    <p:sldId id="39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2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CMSC451: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7B41C-13EA-4C31-887F-03E999AF9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Personal/medical emergencies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40EBC-914C-4587-9E9A-EB4C36AB4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 extensions will be given</a:t>
            </a:r>
          </a:p>
          <a:p>
            <a:r>
              <a:rPr lang="en-US" dirty="0"/>
              <a:t>If you cannot submit an assignment for a valid reason (per UMD policy), you will be excused from that assignment and your other grades reweighted</a:t>
            </a:r>
          </a:p>
          <a:p>
            <a:pPr lvl="1"/>
            <a:r>
              <a:rPr lang="en-US" dirty="0"/>
              <a:t>Email me to let me know</a:t>
            </a:r>
          </a:p>
          <a:p>
            <a:r>
              <a:rPr lang="en-US" dirty="0"/>
              <a:t>Must complete &gt; 50% of the coursework to pass the class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72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1F08B-654A-478C-BE30-FCB958DA8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Regrade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BE2A5-BA6A-422C-B0EC-F7E583823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Regrade requests are intended to correct an objective error in grading</a:t>
            </a:r>
          </a:p>
          <a:p>
            <a:r>
              <a:rPr lang="en-US" dirty="0"/>
              <a:t>Regrade requests submitted through </a:t>
            </a:r>
            <a:r>
              <a:rPr lang="en-US" dirty="0" err="1"/>
              <a:t>Gradescope</a:t>
            </a:r>
            <a:endParaRPr lang="en-US" dirty="0"/>
          </a:p>
          <a:p>
            <a:pPr lvl="1"/>
            <a:r>
              <a:rPr lang="en-US" dirty="0"/>
              <a:t>Must include a detailed explanation why you believe a regrade is warranted</a:t>
            </a:r>
          </a:p>
          <a:p>
            <a:pPr lvl="1"/>
            <a:r>
              <a:rPr lang="en-US" dirty="0"/>
              <a:t>The </a:t>
            </a:r>
            <a:r>
              <a:rPr lang="en-US" i="1" dirty="0"/>
              <a:t>entire HW/exam will be regraded </a:t>
            </a:r>
            <a:r>
              <a:rPr lang="en-US" dirty="0"/>
              <a:t>(not just  the specific sub-part you want regraded)</a:t>
            </a:r>
          </a:p>
        </p:txBody>
      </p:sp>
    </p:spTree>
    <p:extLst>
      <p:ext uri="{BB962C8B-B14F-4D97-AF65-F5344CB8AC3E}">
        <p14:creationId xmlns:p14="http://schemas.microsoft.com/office/powerpoint/2010/main" val="3050213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Names and office hours listed on webpage</a:t>
            </a:r>
          </a:p>
          <a:p>
            <a:pPr lvl="1"/>
            <a:r>
              <a:rPr lang="en-US" dirty="0"/>
              <a:t>Zoom links (as applicable) posted on ELMS</a:t>
            </a:r>
          </a:p>
          <a:p>
            <a:r>
              <a:rPr lang="en-US" dirty="0"/>
              <a:t>Ask questions about course material on Piazza</a:t>
            </a:r>
          </a:p>
          <a:p>
            <a:r>
              <a:rPr lang="en-US" dirty="0"/>
              <a:t>Send administrative questions to 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569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918777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E97B9-1973-481B-AA8A-C42AEE146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77077-55E1-4DED-90EA-A058DB750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This course focuses on the </a:t>
            </a:r>
            <a:r>
              <a:rPr lang="en-US" i="1" dirty="0"/>
              <a:t>design</a:t>
            </a:r>
            <a:r>
              <a:rPr lang="en-US" dirty="0"/>
              <a:t> and </a:t>
            </a:r>
            <a:r>
              <a:rPr lang="en-US" i="1" dirty="0"/>
              <a:t>analysis</a:t>
            </a:r>
            <a:r>
              <a:rPr lang="en-US" dirty="0"/>
              <a:t> of algorithms</a:t>
            </a:r>
          </a:p>
          <a:p>
            <a:pPr lvl="1"/>
            <a:r>
              <a:rPr lang="en-US" dirty="0"/>
              <a:t>A (the?) core part of computer science</a:t>
            </a:r>
          </a:p>
          <a:p>
            <a:endParaRPr lang="en-US" dirty="0"/>
          </a:p>
          <a:p>
            <a:r>
              <a:rPr lang="en-US" dirty="0"/>
              <a:t>Algorithm: well-defined sequence of steps to solve some problem</a:t>
            </a:r>
          </a:p>
          <a:p>
            <a:pPr lvl="1"/>
            <a:r>
              <a:rPr lang="en-US" dirty="0"/>
              <a:t>Related (but not identical) to programming</a:t>
            </a:r>
          </a:p>
          <a:p>
            <a:pPr lvl="1"/>
            <a:r>
              <a:rPr lang="en-US" dirty="0"/>
              <a:t>Specify algorithms in pseudocode that can be translated to a programming language of choice</a:t>
            </a:r>
          </a:p>
          <a:p>
            <a:pPr lvl="1"/>
            <a:r>
              <a:rPr lang="en-US" dirty="0"/>
              <a:t>Analyze algorithms in models that reflect (but may not be identical to) real-world systems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33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82A25-15CF-4C06-8E7F-51EE30991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BCCB3-7220-4D3B-BE6C-5B590FA58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Designing algorithms</a:t>
            </a:r>
          </a:p>
          <a:p>
            <a:pPr lvl="1"/>
            <a:r>
              <a:rPr lang="en-US" dirty="0"/>
              <a:t>Be aware of algorithms for common problems</a:t>
            </a:r>
          </a:p>
          <a:p>
            <a:pPr lvl="1"/>
            <a:r>
              <a:rPr lang="en-US" dirty="0"/>
              <a:t>Be able to design algorithms for variants of those problems</a:t>
            </a:r>
          </a:p>
          <a:p>
            <a:pPr lvl="1"/>
            <a:r>
              <a:rPr lang="en-US" dirty="0"/>
              <a:t>Identify when problems may not have an efficient algorithm, and know what to do about it</a:t>
            </a:r>
          </a:p>
          <a:p>
            <a:pPr lvl="1"/>
            <a:endParaRPr lang="en-US" dirty="0"/>
          </a:p>
          <a:p>
            <a:r>
              <a:rPr lang="en-US" dirty="0"/>
              <a:t>Analyzing algorithms</a:t>
            </a:r>
          </a:p>
          <a:p>
            <a:pPr lvl="1"/>
            <a:r>
              <a:rPr lang="en-US" dirty="0"/>
              <a:t>Understand measures of complexity for algorithms</a:t>
            </a:r>
          </a:p>
          <a:p>
            <a:pPr lvl="1"/>
            <a:r>
              <a:rPr lang="en-US" dirty="0"/>
              <a:t>Analyze correctness/efficiency of algorithms</a:t>
            </a:r>
          </a:p>
        </p:txBody>
      </p:sp>
    </p:spTree>
    <p:extLst>
      <p:ext uri="{BB962C8B-B14F-4D97-AF65-F5344CB8AC3E}">
        <p14:creationId xmlns:p14="http://schemas.microsoft.com/office/powerpoint/2010/main" val="286563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7482B-B3B9-4224-8104-E2B32B630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30406-9FED-4A16-9D86-2C08C9F83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Formal reasoning and precision</a:t>
            </a:r>
          </a:p>
          <a:p>
            <a:pPr lvl="1"/>
            <a:r>
              <a:rPr lang="en-US" dirty="0"/>
              <a:t>Precisely describe an algorithm in pseudocode</a:t>
            </a:r>
          </a:p>
          <a:p>
            <a:pPr lvl="1"/>
            <a:r>
              <a:rPr lang="en-US" dirty="0"/>
              <a:t>Formally analyze correctness/efficiency</a:t>
            </a:r>
          </a:p>
          <a:p>
            <a:pPr lvl="1"/>
            <a:r>
              <a:rPr lang="en-US" dirty="0"/>
              <a:t>Write clear and convincing proofs </a:t>
            </a:r>
          </a:p>
        </p:txBody>
      </p:sp>
    </p:spTree>
    <p:extLst>
      <p:ext uri="{BB962C8B-B14F-4D97-AF65-F5344CB8AC3E}">
        <p14:creationId xmlns:p14="http://schemas.microsoft.com/office/powerpoint/2010/main" val="3303607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B4BD5-7895-44ED-B144-4F33ED239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Prerequisites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3A79F-2F43-4670-B05D-409822767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Discrete math (CMSC 250), basic algorithms (CMSC 351) </a:t>
            </a:r>
          </a:p>
          <a:p>
            <a:endParaRPr lang="en-US" dirty="0"/>
          </a:p>
          <a:p>
            <a:r>
              <a:rPr lang="en-US" dirty="0"/>
              <a:t>Although this is a theory class, there may be programming assignments (in a language of your choice)</a:t>
            </a:r>
          </a:p>
          <a:p>
            <a:pPr lvl="1"/>
            <a:r>
              <a:rPr lang="en-US" dirty="0"/>
              <a:t>Best way to make sure you understand an algorithm is to (make sure you can) implement it</a:t>
            </a:r>
          </a:p>
        </p:txBody>
      </p:sp>
    </p:spTree>
    <p:extLst>
      <p:ext uri="{BB962C8B-B14F-4D97-AF65-F5344CB8AC3E}">
        <p14:creationId xmlns:p14="http://schemas.microsoft.com/office/powerpoint/2010/main" val="30653145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03D5F-1C59-493F-B83E-FDF755C89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material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011AE-6D9F-4015-90A6-59442AA41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follow “Algorithm Design,” by Kleinberg and </a:t>
            </a:r>
            <a:r>
              <a:rPr lang="en-US" dirty="0" err="1"/>
              <a:t>Tardos</a:t>
            </a:r>
            <a:endParaRPr lang="en-US" dirty="0"/>
          </a:p>
          <a:p>
            <a:pPr lvl="1"/>
            <a:r>
              <a:rPr lang="en-US" dirty="0"/>
              <a:t>Textbook is not required, but is highly recommended</a:t>
            </a:r>
          </a:p>
          <a:p>
            <a:r>
              <a:rPr lang="en-US" dirty="0"/>
              <a:t>Material is fairly standard, and you can find many other textbooks, lecture notes, etc.</a:t>
            </a:r>
          </a:p>
        </p:txBody>
      </p:sp>
    </p:spTree>
    <p:extLst>
      <p:ext uri="{BB962C8B-B14F-4D97-AF65-F5344CB8AC3E}">
        <p14:creationId xmlns:p14="http://schemas.microsoft.com/office/powerpoint/2010/main" val="1704576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88307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Course webpage: </a:t>
            </a:r>
            <a:r>
              <a:rPr lang="en-US" sz="2800" dirty="0">
                <a:solidFill>
                  <a:schemeClr val="accent1"/>
                </a:solidFill>
              </a:rPr>
              <a:t>http://www.cs.umd.edu/~jkatz/451/f21</a:t>
            </a:r>
          </a:p>
          <a:p>
            <a:pPr lvl="1"/>
            <a:r>
              <a:rPr lang="en-US" dirty="0"/>
              <a:t>Administrative information</a:t>
            </a:r>
          </a:p>
          <a:p>
            <a:pPr lvl="1"/>
            <a:r>
              <a:rPr lang="en-US" dirty="0"/>
              <a:t>Syllabus</a:t>
            </a:r>
          </a:p>
          <a:p>
            <a:pPr lvl="2"/>
            <a:r>
              <a:rPr lang="en-US" dirty="0"/>
              <a:t>Updated as semester progresses</a:t>
            </a:r>
          </a:p>
          <a:p>
            <a:pPr lvl="2"/>
            <a:r>
              <a:rPr lang="en-US" dirty="0"/>
              <a:t>Readings from book listed</a:t>
            </a:r>
          </a:p>
          <a:p>
            <a:pPr lvl="1"/>
            <a:r>
              <a:rPr lang="en-US" dirty="0"/>
              <a:t>HW and exam schedule</a:t>
            </a:r>
          </a:p>
          <a:p>
            <a:pPr lvl="1"/>
            <a:r>
              <a:rPr lang="en-US" dirty="0"/>
              <a:t>Slides </a:t>
            </a:r>
          </a:p>
          <a:p>
            <a:pPr lvl="1"/>
            <a:r>
              <a:rPr lang="en-US" dirty="0"/>
              <a:t>Announcements</a:t>
            </a:r>
          </a:p>
        </p:txBody>
      </p:sp>
    </p:spTree>
    <p:extLst>
      <p:ext uri="{BB962C8B-B14F-4D97-AF65-F5344CB8AC3E}">
        <p14:creationId xmlns:p14="http://schemas.microsoft.com/office/powerpoint/2010/main" val="15524196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2B0A2-96E7-4D8D-908C-B7006DC49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056EA-6799-4007-9092-091B33ADD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Algorithms are used everywhere!</a:t>
            </a:r>
          </a:p>
          <a:p>
            <a:pPr lvl="1"/>
            <a:r>
              <a:rPr lang="en-US" dirty="0"/>
              <a:t>Including outside of CS</a:t>
            </a:r>
          </a:p>
          <a:p>
            <a:r>
              <a:rPr lang="en-US" dirty="0"/>
              <a:t>Complexity of solving a problem can be very sensitive to the problem statement</a:t>
            </a:r>
          </a:p>
          <a:p>
            <a:r>
              <a:rPr lang="en-US" dirty="0"/>
              <a:t>Look at 5 representative problems…</a:t>
            </a:r>
          </a:p>
        </p:txBody>
      </p:sp>
    </p:spTree>
    <p:extLst>
      <p:ext uri="{BB962C8B-B14F-4D97-AF65-F5344CB8AC3E}">
        <p14:creationId xmlns:p14="http://schemas.microsoft.com/office/powerpoint/2010/main" val="32667435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26542-8202-4BC6-925B-844A3FC57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Interval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D27D8-AFE2-4BB7-BA08-B6B400540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given a shared resource and several requests, maximize the number of requests that can be satisfied overall</a:t>
            </a:r>
          </a:p>
          <a:p>
            <a:pPr lvl="1"/>
            <a:r>
              <a:rPr lang="en-US" dirty="0"/>
              <a:t>A request has a start time and an end time</a:t>
            </a:r>
          </a:p>
          <a:p>
            <a:pPr lvl="1"/>
            <a:r>
              <a:rPr lang="en-US" dirty="0"/>
              <a:t>Assume at most one request can be satisfied at any given time, and requests cannot be broken up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F4F317F-9FC0-4CB9-BB1F-582C1665AFA5}"/>
              </a:ext>
            </a:extLst>
          </p:cNvPr>
          <p:cNvCxnSpPr/>
          <p:nvPr/>
        </p:nvCxnSpPr>
        <p:spPr>
          <a:xfrm>
            <a:off x="1066800" y="6126164"/>
            <a:ext cx="6934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B1E88BE-D95D-4D16-84F8-99D32D75D100}"/>
              </a:ext>
            </a:extLst>
          </p:cNvPr>
          <p:cNvCxnSpPr/>
          <p:nvPr/>
        </p:nvCxnSpPr>
        <p:spPr>
          <a:xfrm>
            <a:off x="1447800" y="5562600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8CF9443-CC61-4B3C-B252-9ED1E889DC61}"/>
              </a:ext>
            </a:extLst>
          </p:cNvPr>
          <p:cNvCxnSpPr>
            <a:cxnSpLocks/>
          </p:cNvCxnSpPr>
          <p:nvPr/>
        </p:nvCxnSpPr>
        <p:spPr>
          <a:xfrm>
            <a:off x="1676400" y="5883965"/>
            <a:ext cx="12192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468F3DC-3619-497A-B53D-8005C971D07A}"/>
              </a:ext>
            </a:extLst>
          </p:cNvPr>
          <p:cNvCxnSpPr>
            <a:cxnSpLocks/>
          </p:cNvCxnSpPr>
          <p:nvPr/>
        </p:nvCxnSpPr>
        <p:spPr>
          <a:xfrm>
            <a:off x="3048000" y="5565913"/>
            <a:ext cx="4572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A68B171-14C8-468D-867D-C9882CD8BDD0}"/>
              </a:ext>
            </a:extLst>
          </p:cNvPr>
          <p:cNvCxnSpPr>
            <a:cxnSpLocks/>
          </p:cNvCxnSpPr>
          <p:nvPr/>
        </p:nvCxnSpPr>
        <p:spPr>
          <a:xfrm>
            <a:off x="3276600" y="5334000"/>
            <a:ext cx="12954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F2A15A-53A0-48AE-B13E-D51D1360A753}"/>
              </a:ext>
            </a:extLst>
          </p:cNvPr>
          <p:cNvCxnSpPr>
            <a:cxnSpLocks/>
          </p:cNvCxnSpPr>
          <p:nvPr/>
        </p:nvCxnSpPr>
        <p:spPr>
          <a:xfrm>
            <a:off x="3162300" y="5883965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B5215A8-BA09-47F3-8618-F0645D127F90}"/>
              </a:ext>
            </a:extLst>
          </p:cNvPr>
          <p:cNvCxnSpPr>
            <a:cxnSpLocks/>
          </p:cNvCxnSpPr>
          <p:nvPr/>
        </p:nvCxnSpPr>
        <p:spPr>
          <a:xfrm>
            <a:off x="4229100" y="5883965"/>
            <a:ext cx="3429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A4C28DA-ECF0-4DB4-B881-21E4B838AEEF}"/>
              </a:ext>
            </a:extLst>
          </p:cNvPr>
          <p:cNvCxnSpPr>
            <a:cxnSpLocks/>
          </p:cNvCxnSpPr>
          <p:nvPr/>
        </p:nvCxnSpPr>
        <p:spPr>
          <a:xfrm>
            <a:off x="5334000" y="5562600"/>
            <a:ext cx="15240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65216C4-8F09-40BC-83B0-825772DD41BC}"/>
              </a:ext>
            </a:extLst>
          </p:cNvPr>
          <p:cNvCxnSpPr/>
          <p:nvPr/>
        </p:nvCxnSpPr>
        <p:spPr>
          <a:xfrm>
            <a:off x="4919870" y="5887278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62E9016-44C8-459D-868A-4068DA1CB061}"/>
              </a:ext>
            </a:extLst>
          </p:cNvPr>
          <p:cNvCxnSpPr>
            <a:cxnSpLocks/>
          </p:cNvCxnSpPr>
          <p:nvPr/>
        </p:nvCxnSpPr>
        <p:spPr>
          <a:xfrm>
            <a:off x="4876800" y="5334000"/>
            <a:ext cx="281609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141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BF650-271D-482E-B9AC-F21230A05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6AEC6-7533-4335-98DE-9D0E24917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Formally:</a:t>
            </a:r>
          </a:p>
          <a:p>
            <a:pPr lvl="1"/>
            <a:r>
              <a:rPr lang="en-US" dirty="0"/>
              <a:t>Assume the availability of the resource ranges from 0 to 100</a:t>
            </a:r>
          </a:p>
          <a:p>
            <a:pPr lvl="1"/>
            <a:r>
              <a:rPr lang="en-US" dirty="0"/>
              <a:t>Request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has the form (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, </a:t>
            </a:r>
            <a:r>
              <a:rPr lang="en-US" dirty="0" err="1"/>
              <a:t>e</a:t>
            </a:r>
            <a:r>
              <a:rPr lang="en-US" baseline="-25000" dirty="0" err="1"/>
              <a:t>i</a:t>
            </a:r>
            <a:r>
              <a:rPr lang="en-US" dirty="0"/>
              <a:t>) with 0 ≤ 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 &lt; </a:t>
            </a:r>
            <a:r>
              <a:rPr lang="en-US" dirty="0" err="1"/>
              <a:t>e</a:t>
            </a:r>
            <a:r>
              <a:rPr lang="en-US" baseline="-25000" dirty="0" err="1"/>
              <a:t>i</a:t>
            </a:r>
            <a:r>
              <a:rPr lang="en-US" dirty="0"/>
              <a:t> ≤ 100</a:t>
            </a:r>
          </a:p>
          <a:p>
            <a:pPr lvl="1"/>
            <a:r>
              <a:rPr lang="en-US" dirty="0"/>
              <a:t>Input: a set of requests R = {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}</a:t>
            </a:r>
          </a:p>
          <a:p>
            <a:pPr lvl="1"/>
            <a:r>
              <a:rPr lang="en-US" dirty="0"/>
              <a:t>Output: R’ </a:t>
            </a:r>
            <a:r>
              <a:rPr lang="en-US" dirty="0">
                <a:sym typeface="Symbol" panose="05050102010706020507" pitchFamily="18" charset="2"/>
              </a:rPr>
              <a:t> R of maximum size such that no distinct </a:t>
            </a:r>
            <a:r>
              <a:rPr lang="en-US" dirty="0" err="1">
                <a:sym typeface="Symbol" panose="05050102010706020507" pitchFamily="18" charset="2"/>
              </a:rPr>
              <a:t>r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dirty="0" err="1">
                <a:sym typeface="Symbol" panose="05050102010706020507" pitchFamily="18" charset="2"/>
              </a:rPr>
              <a:t>r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r>
              <a:rPr lang="en-US" baseline="-250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 R’ overlap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Namely, for all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 j, either </a:t>
            </a:r>
            <a:r>
              <a:rPr lang="en-US" dirty="0" err="1">
                <a:sym typeface="Symbol" panose="05050102010706020507" pitchFamily="18" charset="2"/>
              </a:rPr>
              <a:t>e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&lt; </a:t>
            </a:r>
            <a:r>
              <a:rPr lang="en-US" dirty="0" err="1">
                <a:sym typeface="Symbol" panose="05050102010706020507" pitchFamily="18" charset="2"/>
              </a:rPr>
              <a:t>s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r>
              <a:rPr lang="en-US" dirty="0">
                <a:sym typeface="Symbol" panose="05050102010706020507" pitchFamily="18" charset="2"/>
              </a:rPr>
              <a:t> or </a:t>
            </a:r>
            <a:r>
              <a:rPr lang="en-US" dirty="0" err="1">
                <a:sym typeface="Symbol" panose="05050102010706020507" pitchFamily="18" charset="2"/>
              </a:rPr>
              <a:t>e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r>
              <a:rPr lang="en-US" dirty="0">
                <a:sym typeface="Symbol" panose="05050102010706020507" pitchFamily="18" charset="2"/>
              </a:rPr>
              <a:t> &lt; </a:t>
            </a:r>
            <a:r>
              <a:rPr lang="en-US" dirty="0" err="1">
                <a:sym typeface="Symbol" panose="05050102010706020507" pitchFamily="18" charset="2"/>
              </a:rPr>
              <a:t>s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1992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E9E02-65C1-4BBA-8FE1-86A9FC374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Weighted interval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CB294-2FB5-43A0-8E7B-4AAEDFB5E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Same as interval scheduling, but every request has a (nonnegative) </a:t>
            </a:r>
            <a:r>
              <a:rPr lang="en-US" i="1" dirty="0"/>
              <a:t>weight</a:t>
            </a:r>
            <a:r>
              <a:rPr lang="en-US" dirty="0"/>
              <a:t>; want to maximize the total weight of the satisfied requests</a:t>
            </a:r>
          </a:p>
          <a:p>
            <a:endParaRPr lang="en-US" dirty="0"/>
          </a:p>
          <a:p>
            <a:r>
              <a:rPr lang="en-US" dirty="0"/>
              <a:t>Algorithm for weighted interval scheduling implies algorithm (with same running time) for interval scheduling</a:t>
            </a:r>
          </a:p>
          <a:p>
            <a:pPr lvl="1"/>
            <a:r>
              <a:rPr lang="en-US" dirty="0"/>
              <a:t>Show a </a:t>
            </a:r>
            <a:r>
              <a:rPr lang="en-US" i="1" dirty="0"/>
              <a:t>reduction</a:t>
            </a:r>
            <a:r>
              <a:rPr lang="en-US" dirty="0"/>
              <a:t> from one problem to the other</a:t>
            </a:r>
          </a:p>
        </p:txBody>
      </p:sp>
    </p:spTree>
    <p:extLst>
      <p:ext uri="{BB962C8B-B14F-4D97-AF65-F5344CB8AC3E}">
        <p14:creationId xmlns:p14="http://schemas.microsoft.com/office/powerpoint/2010/main" val="249405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E5112-235A-4552-8A5C-0BBE90AE2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Bipartite matching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FCCCC-439B-4ED2-9159-ABE6A9B17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given two types of objects that can be matched only in certain ways, match as many as possible (each object only once)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4EB4A9D-264F-4A69-8BEA-05C6A7FFABB6}"/>
              </a:ext>
            </a:extLst>
          </p:cNvPr>
          <p:cNvSpPr/>
          <p:nvPr/>
        </p:nvSpPr>
        <p:spPr>
          <a:xfrm>
            <a:off x="5410200" y="34290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chips</a:t>
            </a:r>
            <a:endParaRPr lang="en-US" sz="105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6A39A8A-0C65-4A66-A1E1-977CEBC791B1}"/>
              </a:ext>
            </a:extLst>
          </p:cNvPr>
          <p:cNvSpPr/>
          <p:nvPr/>
        </p:nvSpPr>
        <p:spPr>
          <a:xfrm>
            <a:off x="4191000" y="34290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guac</a:t>
            </a:r>
            <a:endParaRPr lang="en-US" sz="105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5885AF9-D7A7-4981-A3B0-0F6734E269B3}"/>
              </a:ext>
            </a:extLst>
          </p:cNvPr>
          <p:cNvSpPr/>
          <p:nvPr/>
        </p:nvSpPr>
        <p:spPr>
          <a:xfrm>
            <a:off x="6629400" y="34290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beer</a:t>
            </a:r>
            <a:endParaRPr lang="en-US" sz="105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A0C6C14-E22A-4894-AF24-3C4CE74B28D9}"/>
              </a:ext>
            </a:extLst>
          </p:cNvPr>
          <p:cNvSpPr/>
          <p:nvPr/>
        </p:nvSpPr>
        <p:spPr>
          <a:xfrm>
            <a:off x="2971800" y="34290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cups</a:t>
            </a:r>
            <a:endParaRPr lang="en-US" sz="105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E2D48A3-D4C8-4DC0-98FE-E0BA9A06C43C}"/>
              </a:ext>
            </a:extLst>
          </p:cNvPr>
          <p:cNvSpPr/>
          <p:nvPr/>
        </p:nvSpPr>
        <p:spPr>
          <a:xfrm>
            <a:off x="1752600" y="34290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soda</a:t>
            </a:r>
            <a:endParaRPr lang="en-US" sz="105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89EBE22-010C-4868-BB96-9AF25484CB51}"/>
              </a:ext>
            </a:extLst>
          </p:cNvPr>
          <p:cNvSpPr/>
          <p:nvPr/>
        </p:nvSpPr>
        <p:spPr>
          <a:xfrm>
            <a:off x="5410200" y="5410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D’ante</a:t>
            </a:r>
            <a:endParaRPr lang="en-US" sz="6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2404093-3BC2-4F57-82D7-DF6D1CBF682E}"/>
              </a:ext>
            </a:extLst>
          </p:cNvPr>
          <p:cNvSpPr/>
          <p:nvPr/>
        </p:nvSpPr>
        <p:spPr>
          <a:xfrm>
            <a:off x="4191000" y="5410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Carlos</a:t>
            </a:r>
            <a:endParaRPr lang="en-US" sz="105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8B46A07-019F-4B00-AE24-CF9A2A9F1078}"/>
              </a:ext>
            </a:extLst>
          </p:cNvPr>
          <p:cNvSpPr/>
          <p:nvPr/>
        </p:nvSpPr>
        <p:spPr>
          <a:xfrm>
            <a:off x="6629400" y="5410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Ellyn</a:t>
            </a:r>
            <a:endParaRPr lang="en-US" sz="1050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9AF4399-7038-4987-93FA-0B0D56A56110}"/>
              </a:ext>
            </a:extLst>
          </p:cNvPr>
          <p:cNvSpPr/>
          <p:nvPr/>
        </p:nvSpPr>
        <p:spPr>
          <a:xfrm>
            <a:off x="2971800" y="5410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Bree</a:t>
            </a:r>
            <a:endParaRPr lang="en-US" sz="105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F756A8E-B840-44A3-A595-3AEB8847B719}"/>
              </a:ext>
            </a:extLst>
          </p:cNvPr>
          <p:cNvSpPr/>
          <p:nvPr/>
        </p:nvSpPr>
        <p:spPr>
          <a:xfrm>
            <a:off x="1752600" y="5410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Alex</a:t>
            </a:r>
            <a:endParaRPr lang="en-US" sz="105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D2EFDF7-5757-466C-8690-A4668A1209A2}"/>
              </a:ext>
            </a:extLst>
          </p:cNvPr>
          <p:cNvCxnSpPr>
            <a:stCxn id="12" idx="4"/>
            <a:endCxn id="16" idx="0"/>
          </p:cNvCxnSpPr>
          <p:nvPr/>
        </p:nvCxnSpPr>
        <p:spPr>
          <a:xfrm>
            <a:off x="2171700" y="4267200"/>
            <a:ext cx="24384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6C5ED34-4A65-4ABC-9709-B254B1882093}"/>
              </a:ext>
            </a:extLst>
          </p:cNvPr>
          <p:cNvCxnSpPr>
            <a:endCxn id="14" idx="0"/>
          </p:cNvCxnSpPr>
          <p:nvPr/>
        </p:nvCxnSpPr>
        <p:spPr>
          <a:xfrm>
            <a:off x="2171700" y="4267200"/>
            <a:ext cx="36576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9D18762-C334-4B71-834B-2DE23DD1BEEF}"/>
              </a:ext>
            </a:extLst>
          </p:cNvPr>
          <p:cNvCxnSpPr>
            <a:stCxn id="10" idx="4"/>
          </p:cNvCxnSpPr>
          <p:nvPr/>
        </p:nvCxnSpPr>
        <p:spPr>
          <a:xfrm flipH="1">
            <a:off x="2171700" y="4267200"/>
            <a:ext cx="1219200" cy="1142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C87FC60-8306-41EB-A222-685362242D03}"/>
              </a:ext>
            </a:extLst>
          </p:cNvPr>
          <p:cNvCxnSpPr>
            <a:stCxn id="8" idx="4"/>
            <a:endCxn id="18" idx="0"/>
          </p:cNvCxnSpPr>
          <p:nvPr/>
        </p:nvCxnSpPr>
        <p:spPr>
          <a:xfrm>
            <a:off x="7048500" y="42672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C817E16-76B2-4652-B9CE-F9223FC62979}"/>
              </a:ext>
            </a:extLst>
          </p:cNvPr>
          <p:cNvCxnSpPr/>
          <p:nvPr/>
        </p:nvCxnSpPr>
        <p:spPr>
          <a:xfrm flipH="1">
            <a:off x="2171700" y="4267200"/>
            <a:ext cx="4876800" cy="1142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9FC1EBB-46B4-4EE6-908A-0E5A8CF54F09}"/>
              </a:ext>
            </a:extLst>
          </p:cNvPr>
          <p:cNvCxnSpPr>
            <a:stCxn id="6" idx="4"/>
            <a:endCxn id="20" idx="0"/>
          </p:cNvCxnSpPr>
          <p:nvPr/>
        </p:nvCxnSpPr>
        <p:spPr>
          <a:xfrm flipH="1">
            <a:off x="3390900" y="4267200"/>
            <a:ext cx="12192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B5FC2EB-C52E-4472-B588-8DBE368E4839}"/>
              </a:ext>
            </a:extLst>
          </p:cNvPr>
          <p:cNvCxnSpPr>
            <a:stCxn id="4" idx="4"/>
          </p:cNvCxnSpPr>
          <p:nvPr/>
        </p:nvCxnSpPr>
        <p:spPr>
          <a:xfrm flipH="1">
            <a:off x="4591050" y="4267200"/>
            <a:ext cx="1238250" cy="1142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EA0F999-72EE-4DE8-A5E0-3661065D962E}"/>
              </a:ext>
            </a:extLst>
          </p:cNvPr>
          <p:cNvCxnSpPr>
            <a:endCxn id="18" idx="0"/>
          </p:cNvCxnSpPr>
          <p:nvPr/>
        </p:nvCxnSpPr>
        <p:spPr>
          <a:xfrm>
            <a:off x="3381375" y="4267200"/>
            <a:ext cx="3667125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68A740F-C551-46AA-AF10-6FA5BF09F83A}"/>
              </a:ext>
            </a:extLst>
          </p:cNvPr>
          <p:cNvCxnSpPr>
            <a:endCxn id="4" idx="4"/>
          </p:cNvCxnSpPr>
          <p:nvPr/>
        </p:nvCxnSpPr>
        <p:spPr>
          <a:xfrm flipV="1">
            <a:off x="3424238" y="4267200"/>
            <a:ext cx="2405062" cy="1142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6579406-5E0B-4C4D-9F38-FD8089E20DA2}"/>
              </a:ext>
            </a:extLst>
          </p:cNvPr>
          <p:cNvCxnSpPr>
            <a:stCxn id="14" idx="0"/>
          </p:cNvCxnSpPr>
          <p:nvPr/>
        </p:nvCxnSpPr>
        <p:spPr>
          <a:xfrm flipH="1" flipV="1">
            <a:off x="4591050" y="4267200"/>
            <a:ext cx="123825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766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0" grpId="0" animBg="1"/>
      <p:bldP spid="12" grpId="0" animBg="1"/>
      <p:bldP spid="14" grpId="0" animBg="1"/>
      <p:bldP spid="16" grpId="0" animBg="1"/>
      <p:bldP spid="18" grpId="0" animBg="1"/>
      <p:bldP spid="20" grpId="0" animBg="1"/>
      <p:bldP spid="2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E8345-5381-49AA-9BB3-5718F46FE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Independent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6B687-560D-40EB-A34E-936ACCF4E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given objects with pairwise conflicts, choose the maximum number of non-conflicting objects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CEAD794-7D5C-4D8C-BBE3-AF5A6AD81553}"/>
              </a:ext>
            </a:extLst>
          </p:cNvPr>
          <p:cNvSpPr/>
          <p:nvPr/>
        </p:nvSpPr>
        <p:spPr>
          <a:xfrm>
            <a:off x="2928730" y="3886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43C95C7-0131-4068-8C29-68861471FFE1}"/>
              </a:ext>
            </a:extLst>
          </p:cNvPr>
          <p:cNvSpPr/>
          <p:nvPr/>
        </p:nvSpPr>
        <p:spPr>
          <a:xfrm>
            <a:off x="2547730" y="4876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7C33734-D8CB-45EE-B171-2948AE81C92F}"/>
              </a:ext>
            </a:extLst>
          </p:cNvPr>
          <p:cNvSpPr/>
          <p:nvPr/>
        </p:nvSpPr>
        <p:spPr>
          <a:xfrm>
            <a:off x="3766930" y="5638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5EAA64C-76FA-40F6-AE6B-E8B23149D820}"/>
              </a:ext>
            </a:extLst>
          </p:cNvPr>
          <p:cNvSpPr/>
          <p:nvPr/>
        </p:nvSpPr>
        <p:spPr>
          <a:xfrm>
            <a:off x="4452730" y="38100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BF624CD-D3D9-4925-9050-C4EFB101C866}"/>
              </a:ext>
            </a:extLst>
          </p:cNvPr>
          <p:cNvSpPr/>
          <p:nvPr/>
        </p:nvSpPr>
        <p:spPr>
          <a:xfrm>
            <a:off x="4605130" y="4800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A53441B-5398-4D74-A41F-AB0014343A78}"/>
              </a:ext>
            </a:extLst>
          </p:cNvPr>
          <p:cNvSpPr/>
          <p:nvPr/>
        </p:nvSpPr>
        <p:spPr>
          <a:xfrm>
            <a:off x="5791200" y="41910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6300A21-2937-4AAB-B19C-08900304AAC1}"/>
              </a:ext>
            </a:extLst>
          </p:cNvPr>
          <p:cNvCxnSpPr>
            <a:cxnSpLocks/>
            <a:stCxn id="10" idx="2"/>
            <a:endCxn id="4" idx="6"/>
          </p:cNvCxnSpPr>
          <p:nvPr/>
        </p:nvCxnSpPr>
        <p:spPr>
          <a:xfrm flipH="1">
            <a:off x="3309730" y="4000500"/>
            <a:ext cx="1143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E15BB50-EBF1-48A6-95C7-9BE8089B27BE}"/>
              </a:ext>
            </a:extLst>
          </p:cNvPr>
          <p:cNvCxnSpPr>
            <a:cxnSpLocks/>
            <a:stCxn id="4" idx="4"/>
            <a:endCxn id="6" idx="0"/>
          </p:cNvCxnSpPr>
          <p:nvPr/>
        </p:nvCxnSpPr>
        <p:spPr>
          <a:xfrm flipH="1">
            <a:off x="2738230" y="4267200"/>
            <a:ext cx="3810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943DC92-286B-466B-8746-2C5111E8F04D}"/>
              </a:ext>
            </a:extLst>
          </p:cNvPr>
          <p:cNvCxnSpPr>
            <a:cxnSpLocks/>
            <a:endCxn id="12" idx="2"/>
          </p:cNvCxnSpPr>
          <p:nvPr/>
        </p:nvCxnSpPr>
        <p:spPr>
          <a:xfrm flipV="1">
            <a:off x="2738230" y="4991100"/>
            <a:ext cx="1866900" cy="912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01271C4-5BB6-4D4D-94E3-2EC3EA3F72D8}"/>
              </a:ext>
            </a:extLst>
          </p:cNvPr>
          <p:cNvCxnSpPr>
            <a:cxnSpLocks/>
          </p:cNvCxnSpPr>
          <p:nvPr/>
        </p:nvCxnSpPr>
        <p:spPr>
          <a:xfrm flipH="1">
            <a:off x="4833730" y="4425834"/>
            <a:ext cx="1109870" cy="565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1F3F2DD-278F-4734-AA53-153D969AE4C0}"/>
              </a:ext>
            </a:extLst>
          </p:cNvPr>
          <p:cNvCxnSpPr>
            <a:cxnSpLocks/>
          </p:cNvCxnSpPr>
          <p:nvPr/>
        </p:nvCxnSpPr>
        <p:spPr>
          <a:xfrm flipH="1">
            <a:off x="3957430" y="5029200"/>
            <a:ext cx="838200" cy="800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B6D088D-5C3C-4CBC-B92D-42CD25521EE8}"/>
              </a:ext>
            </a:extLst>
          </p:cNvPr>
          <p:cNvCxnSpPr>
            <a:stCxn id="10" idx="4"/>
            <a:endCxn id="8" idx="0"/>
          </p:cNvCxnSpPr>
          <p:nvPr/>
        </p:nvCxnSpPr>
        <p:spPr>
          <a:xfrm flipH="1">
            <a:off x="3957430" y="4191000"/>
            <a:ext cx="685800" cy="144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95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0" grpId="0" animBg="1"/>
      <p:bldP spid="12" grpId="0" animBg="1"/>
      <p:bldP spid="1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2245D-12AF-4342-A312-31F1B6BA0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2D7E8-8ACE-4008-A8C2-D550395FA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Interval scheduling is a special case of independent set!</a:t>
            </a:r>
          </a:p>
          <a:p>
            <a:pPr lvl="1"/>
            <a:r>
              <a:rPr lang="en-US" dirty="0"/>
              <a:t>Intervals are nodes; edge between two nodes </a:t>
            </a:r>
            <a:r>
              <a:rPr lang="en-US" dirty="0" err="1"/>
              <a:t>iff</a:t>
            </a:r>
            <a:r>
              <a:rPr lang="en-US" dirty="0"/>
              <a:t> their corresponding intervals overlap</a:t>
            </a:r>
          </a:p>
          <a:p>
            <a:r>
              <a:rPr lang="en-US" dirty="0"/>
              <a:t>Bipartite matching is a special case of independent set!</a:t>
            </a:r>
          </a:p>
          <a:p>
            <a:pPr lvl="1"/>
            <a:r>
              <a:rPr lang="en-US" dirty="0"/>
              <a:t>Edges in the original graph are nodes; edge between two nodes </a:t>
            </a:r>
            <a:r>
              <a:rPr lang="en-US" dirty="0" err="1"/>
              <a:t>iff</a:t>
            </a:r>
            <a:r>
              <a:rPr lang="en-US" dirty="0"/>
              <a:t> their corresponding edges share an endpoint in the original graph</a:t>
            </a:r>
          </a:p>
          <a:p>
            <a:r>
              <a:rPr lang="en-US" dirty="0"/>
              <a:t>Algorithm for independent set would imply algorithms (with the same running time) for interval scheduling and bipartite matching</a:t>
            </a:r>
          </a:p>
        </p:txBody>
      </p:sp>
    </p:spTree>
    <p:extLst>
      <p:ext uri="{BB962C8B-B14F-4D97-AF65-F5344CB8AC3E}">
        <p14:creationId xmlns:p14="http://schemas.microsoft.com/office/powerpoint/2010/main" val="110932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60EAB-8761-45AE-8CFC-4BF5D0D7C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Facility 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DF097-5630-43A9-A17D-DB105F888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two-player game on a graph, where each vertex has a value and players alternately choose distinct vertices that form an independent set; is there a strategy for P</a:t>
            </a:r>
            <a:r>
              <a:rPr lang="en-US" baseline="-25000" dirty="0"/>
              <a:t>1</a:t>
            </a:r>
            <a:r>
              <a:rPr lang="en-US" dirty="0"/>
              <a:t> to achieve score ≥ B?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A1033F8-D3D0-4CF1-82FC-DBB3978777AA}"/>
              </a:ext>
            </a:extLst>
          </p:cNvPr>
          <p:cNvSpPr/>
          <p:nvPr/>
        </p:nvSpPr>
        <p:spPr>
          <a:xfrm>
            <a:off x="3309730" y="4343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73CAB77-CC6E-4F2F-AFDA-C95539D00BE7}"/>
              </a:ext>
            </a:extLst>
          </p:cNvPr>
          <p:cNvSpPr/>
          <p:nvPr/>
        </p:nvSpPr>
        <p:spPr>
          <a:xfrm>
            <a:off x="2928730" y="53340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0C6601D-1F6A-4F88-9906-713C41600596}"/>
              </a:ext>
            </a:extLst>
          </p:cNvPr>
          <p:cNvSpPr/>
          <p:nvPr/>
        </p:nvSpPr>
        <p:spPr>
          <a:xfrm>
            <a:off x="4147930" y="60960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014CF52-0581-4E76-8106-73EFEF2078AF}"/>
              </a:ext>
            </a:extLst>
          </p:cNvPr>
          <p:cNvSpPr/>
          <p:nvPr/>
        </p:nvSpPr>
        <p:spPr>
          <a:xfrm>
            <a:off x="483373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B58A0DB-6DD3-4793-8179-B6F60244DFA1}"/>
              </a:ext>
            </a:extLst>
          </p:cNvPr>
          <p:cNvSpPr/>
          <p:nvPr/>
        </p:nvSpPr>
        <p:spPr>
          <a:xfrm>
            <a:off x="4986130" y="5257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4A7CF23-1CDC-4D48-A053-FD1B467B010F}"/>
              </a:ext>
            </a:extLst>
          </p:cNvPr>
          <p:cNvSpPr/>
          <p:nvPr/>
        </p:nvSpPr>
        <p:spPr>
          <a:xfrm>
            <a:off x="6172200" y="4648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9701CE2-45DC-42B8-97AB-114626C53EAE}"/>
              </a:ext>
            </a:extLst>
          </p:cNvPr>
          <p:cNvCxnSpPr>
            <a:stCxn id="7" idx="2"/>
            <a:endCxn id="4" idx="6"/>
          </p:cNvCxnSpPr>
          <p:nvPr/>
        </p:nvCxnSpPr>
        <p:spPr>
          <a:xfrm flipH="1">
            <a:off x="3690730" y="4457700"/>
            <a:ext cx="1143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D8A0FA5-807C-407A-94C3-2313552B885F}"/>
              </a:ext>
            </a:extLst>
          </p:cNvPr>
          <p:cNvCxnSpPr>
            <a:stCxn id="4" idx="4"/>
            <a:endCxn id="5" idx="0"/>
          </p:cNvCxnSpPr>
          <p:nvPr/>
        </p:nvCxnSpPr>
        <p:spPr>
          <a:xfrm flipH="1">
            <a:off x="3119230" y="4724400"/>
            <a:ext cx="3810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14C2F3B-9FEC-4872-9C29-108825157200}"/>
              </a:ext>
            </a:extLst>
          </p:cNvPr>
          <p:cNvCxnSpPr>
            <a:cxnSpLocks/>
            <a:endCxn id="8" idx="2"/>
          </p:cNvCxnSpPr>
          <p:nvPr/>
        </p:nvCxnSpPr>
        <p:spPr>
          <a:xfrm flipV="1">
            <a:off x="3119230" y="5448300"/>
            <a:ext cx="1866900" cy="912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266CF21-5EB0-45D0-B2C6-C9C8B9D8CDDE}"/>
              </a:ext>
            </a:extLst>
          </p:cNvPr>
          <p:cNvCxnSpPr>
            <a:cxnSpLocks/>
          </p:cNvCxnSpPr>
          <p:nvPr/>
        </p:nvCxnSpPr>
        <p:spPr>
          <a:xfrm flipH="1">
            <a:off x="5214730" y="4883034"/>
            <a:ext cx="1109870" cy="565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803D33-136E-43A3-8AC2-464A49ED00D8}"/>
              </a:ext>
            </a:extLst>
          </p:cNvPr>
          <p:cNvCxnSpPr>
            <a:cxnSpLocks/>
          </p:cNvCxnSpPr>
          <p:nvPr/>
        </p:nvCxnSpPr>
        <p:spPr>
          <a:xfrm flipH="1">
            <a:off x="4338430" y="5486400"/>
            <a:ext cx="838200" cy="800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36596E3-329B-42B4-8C89-1DA2AE88C43D}"/>
              </a:ext>
            </a:extLst>
          </p:cNvPr>
          <p:cNvCxnSpPr>
            <a:stCxn id="7" idx="4"/>
            <a:endCxn id="6" idx="0"/>
          </p:cNvCxnSpPr>
          <p:nvPr/>
        </p:nvCxnSpPr>
        <p:spPr>
          <a:xfrm flipH="1">
            <a:off x="4338430" y="4648200"/>
            <a:ext cx="685800" cy="144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27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F5BDA-C8EC-4E17-91B0-7A7FF6313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hard are these problems?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2C2AF-0670-47D7-837C-A1354552A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Interval scheduling, weighted interval scheduling, and bipartite matching can be solved efficiently</a:t>
            </a:r>
          </a:p>
          <a:p>
            <a:pPr lvl="1"/>
            <a:r>
              <a:rPr lang="en-US" dirty="0"/>
              <a:t>We will define soon what we mean by “efficient”</a:t>
            </a:r>
          </a:p>
          <a:p>
            <a:r>
              <a:rPr lang="en-US" dirty="0"/>
              <a:t>Independent set (likely) cannot be solved efficiently, but it is possible to efficiently </a:t>
            </a:r>
            <a:r>
              <a:rPr lang="en-US" i="1" dirty="0"/>
              <a:t>verify</a:t>
            </a:r>
            <a:r>
              <a:rPr lang="en-US" dirty="0"/>
              <a:t> that there is a solution of a given size</a:t>
            </a:r>
          </a:p>
          <a:p>
            <a:r>
              <a:rPr lang="en-US" dirty="0"/>
              <a:t>Facility location (likely) cannot be solved efficiently, and </a:t>
            </a:r>
            <a:r>
              <a:rPr lang="en-US"/>
              <a:t>it does </a:t>
            </a:r>
            <a:r>
              <a:rPr lang="en-US" dirty="0"/>
              <a:t>not even seem possible to efficiently verify a claimed solution!</a:t>
            </a:r>
          </a:p>
        </p:txBody>
      </p:sp>
    </p:spTree>
    <p:extLst>
      <p:ext uri="{BB962C8B-B14F-4D97-AF65-F5344CB8AC3E}">
        <p14:creationId xmlns:p14="http://schemas.microsoft.com/office/powerpoint/2010/main" val="282431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02AE4-2A3D-449A-B3B7-8F4F2952B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A62B6-F381-4B89-BFEC-ABA6EF40B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In-person lectures (unless campus policy changes)</a:t>
            </a:r>
          </a:p>
          <a:p>
            <a:r>
              <a:rPr lang="en-US" dirty="0"/>
              <a:t>Slides posted after lecture</a:t>
            </a:r>
          </a:p>
          <a:p>
            <a:endParaRPr lang="en-US" dirty="0"/>
          </a:p>
          <a:p>
            <a:r>
              <a:rPr lang="en-US" dirty="0"/>
              <a:t>Lectures recorded on a </a:t>
            </a:r>
            <a:r>
              <a:rPr lang="en-US" i="1" dirty="0"/>
              <a:t>best-effort basis</a:t>
            </a:r>
          </a:p>
          <a:p>
            <a:pPr lvl="1"/>
            <a:r>
              <a:rPr lang="en-US" dirty="0"/>
              <a:t>Not responsible for technical failures, poor audio quality, etc.</a:t>
            </a:r>
          </a:p>
          <a:p>
            <a:r>
              <a:rPr lang="en-US" dirty="0"/>
              <a:t>I advise you to attend in person when possible</a:t>
            </a:r>
          </a:p>
        </p:txBody>
      </p:sp>
    </p:spTree>
    <p:extLst>
      <p:ext uri="{BB962C8B-B14F-4D97-AF65-F5344CB8AC3E}">
        <p14:creationId xmlns:p14="http://schemas.microsoft.com/office/powerpoint/2010/main" val="6277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9AF69-73CE-441C-BEC5-4140F410E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Pre-recorded lectures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A2F20-8190-4A2D-AB1A-2D045FBD3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in-person lectures on Sept. 8, 22, 29</a:t>
            </a:r>
          </a:p>
          <a:p>
            <a:r>
              <a:rPr lang="en-US" dirty="0"/>
              <a:t>Those lectures will be pre-recorded and posted on ELMS in advance</a:t>
            </a:r>
          </a:p>
        </p:txBody>
      </p:sp>
    </p:spTree>
    <p:extLst>
      <p:ext uri="{BB962C8B-B14F-4D97-AF65-F5344CB8AC3E}">
        <p14:creationId xmlns:p14="http://schemas.microsoft.com/office/powerpoint/2010/main" val="1254648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Homeworks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HWs will be posted on ELMS</a:t>
            </a:r>
          </a:p>
          <a:p>
            <a:r>
              <a:rPr lang="en-US" dirty="0"/>
              <a:t>HWs submitted as pdf files using </a:t>
            </a:r>
            <a:r>
              <a:rPr lang="en-US" dirty="0" err="1"/>
              <a:t>Gradescope</a:t>
            </a:r>
            <a:endParaRPr lang="en-US" dirty="0"/>
          </a:p>
          <a:p>
            <a:pPr lvl="1"/>
            <a:r>
              <a:rPr lang="en-US" dirty="0"/>
              <a:t>Type solutions using LaTeX (preferred)</a:t>
            </a:r>
          </a:p>
          <a:p>
            <a:pPr lvl="1"/>
            <a:r>
              <a:rPr lang="en-US" dirty="0"/>
              <a:t>Clear scan of neat handwritten solutions</a:t>
            </a:r>
          </a:p>
          <a:p>
            <a:pPr lvl="1"/>
            <a:r>
              <a:rPr lang="en-US" dirty="0"/>
              <a:t>Word doc converted to pdf</a:t>
            </a:r>
          </a:p>
          <a:p>
            <a:r>
              <a:rPr lang="en-US" dirty="0"/>
              <a:t>Your solutions should be simple and concise!</a:t>
            </a:r>
          </a:p>
          <a:p>
            <a:r>
              <a:rPr lang="en-US" dirty="0"/>
              <a:t>Cheating will not be tolerated</a:t>
            </a:r>
          </a:p>
          <a:p>
            <a:pPr lvl="1"/>
            <a:r>
              <a:rPr lang="en-US" dirty="0"/>
              <a:t>No collaboration while writing solutions</a:t>
            </a:r>
          </a:p>
          <a:p>
            <a:pPr lvl="1"/>
            <a:r>
              <a:rPr lang="en-US" dirty="0"/>
              <a:t>No consulting external websites</a:t>
            </a:r>
          </a:p>
        </p:txBody>
      </p:sp>
    </p:spTree>
    <p:extLst>
      <p:ext uri="{BB962C8B-B14F-4D97-AF65-F5344CB8AC3E}">
        <p14:creationId xmlns:p14="http://schemas.microsoft.com/office/powerpoint/2010/main" val="106546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0E78C-F5D1-40D0-A94C-754B99336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AA8F3-6471-4E70-98F9-4D7AC9C11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Exams will be posted on ELMS</a:t>
            </a:r>
          </a:p>
          <a:p>
            <a:r>
              <a:rPr lang="en-US" dirty="0"/>
              <a:t>Self-monitored time limit within a 24-hour period</a:t>
            </a:r>
          </a:p>
          <a:p>
            <a:pPr lvl="1"/>
            <a:r>
              <a:rPr lang="en-US" dirty="0"/>
              <a:t>Exam dates listed on syllabus</a:t>
            </a:r>
          </a:p>
          <a:p>
            <a:r>
              <a:rPr lang="en-US" dirty="0"/>
              <a:t>Exams submitted as pdf files using </a:t>
            </a:r>
            <a:r>
              <a:rPr lang="en-US" dirty="0" err="1"/>
              <a:t>Gradescope</a:t>
            </a:r>
            <a:endParaRPr lang="en-US" dirty="0"/>
          </a:p>
          <a:p>
            <a:pPr lvl="1"/>
            <a:r>
              <a:rPr lang="en-US" dirty="0"/>
              <a:t>Type solutions using LaTeX (preferred)</a:t>
            </a:r>
          </a:p>
          <a:p>
            <a:pPr lvl="1"/>
            <a:r>
              <a:rPr lang="en-US" dirty="0"/>
              <a:t>Clear scan of neat handwritten solutions</a:t>
            </a:r>
          </a:p>
          <a:p>
            <a:pPr lvl="1"/>
            <a:r>
              <a:rPr lang="en-US" dirty="0"/>
              <a:t>Word doc converted to pdf</a:t>
            </a:r>
          </a:p>
          <a:p>
            <a:r>
              <a:rPr lang="en-US" dirty="0"/>
              <a:t>Cheating will not be tolerated</a:t>
            </a:r>
          </a:p>
          <a:p>
            <a:pPr lvl="1"/>
            <a:r>
              <a:rPr lang="en-US" dirty="0"/>
              <a:t>No interaction with anyone else while</a:t>
            </a:r>
          </a:p>
          <a:p>
            <a:pPr lvl="1"/>
            <a:r>
              <a:rPr lang="en-US" dirty="0"/>
              <a:t>No internet access while taking the exam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23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22666-2895-4D4A-9E76-3471920D1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Gradescope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7690B-CA54-46F2-83FF-48C3CE2FB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sure you are registered (and can submit) well in advance of the deadline for the first assignment</a:t>
            </a:r>
          </a:p>
        </p:txBody>
      </p:sp>
    </p:spTree>
    <p:extLst>
      <p:ext uri="{BB962C8B-B14F-4D97-AF65-F5344CB8AC3E}">
        <p14:creationId xmlns:p14="http://schemas.microsoft.com/office/powerpoint/2010/main" val="2180387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0E33-411E-4DF8-A7D4-E81185D98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0846F-60FC-4104-AFDD-1C18CA329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Grading based </a:t>
            </a:r>
            <a:r>
              <a:rPr lang="en-US"/>
              <a:t>on 5-? </a:t>
            </a:r>
            <a:r>
              <a:rPr lang="en-US" dirty="0"/>
              <a:t>HWs (40%), midterm (25%), and final (35%)</a:t>
            </a:r>
          </a:p>
          <a:p>
            <a:endParaRPr lang="en-US" dirty="0"/>
          </a:p>
          <a:p>
            <a:r>
              <a:rPr lang="en-US" dirty="0"/>
              <a:t>Class is not curved</a:t>
            </a:r>
          </a:p>
          <a:p>
            <a:pPr lvl="1"/>
            <a:r>
              <a:rPr lang="en-US" dirty="0"/>
              <a:t>Each student’s grade determined by how well they demonstrate their understanding of the material</a:t>
            </a:r>
          </a:p>
          <a:p>
            <a:pPr lvl="1"/>
            <a:r>
              <a:rPr lang="en-US" dirty="0"/>
              <a:t>Every student is capable of getting an A</a:t>
            </a:r>
          </a:p>
          <a:p>
            <a:pPr lvl="1"/>
            <a:r>
              <a:rPr lang="en-US" dirty="0"/>
              <a:t>You are not competing with each other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11F4A1B-4C88-4927-AAA6-14621C2EAD9E}"/>
              </a:ext>
            </a:extLst>
          </p:cNvPr>
          <p:cNvSpPr/>
          <p:nvPr/>
        </p:nvSpPr>
        <p:spPr>
          <a:xfrm>
            <a:off x="2971800" y="3276600"/>
            <a:ext cx="2743200" cy="2667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Roughly</a:t>
            </a:r>
            <a:r>
              <a:rPr lang="en-US" sz="2800" dirty="0"/>
              <a:t>:</a:t>
            </a:r>
          </a:p>
          <a:p>
            <a:pPr algn="ctr"/>
            <a:r>
              <a:rPr lang="en-US" sz="2800" dirty="0"/>
              <a:t>A: 90-100</a:t>
            </a:r>
          </a:p>
          <a:p>
            <a:pPr algn="ctr"/>
            <a:r>
              <a:rPr lang="en-US" sz="2800" dirty="0"/>
              <a:t>B: 74-89</a:t>
            </a:r>
          </a:p>
          <a:p>
            <a:pPr algn="ctr"/>
            <a:r>
              <a:rPr lang="en-US" sz="2800" dirty="0"/>
              <a:t>C: 58-73</a:t>
            </a:r>
          </a:p>
          <a:p>
            <a:pPr algn="ctr"/>
            <a:r>
              <a:rPr lang="en-US" sz="2800" dirty="0"/>
              <a:t>D/F: below 57</a:t>
            </a:r>
          </a:p>
        </p:txBody>
      </p:sp>
    </p:spTree>
    <p:extLst>
      <p:ext uri="{BB962C8B-B14F-4D97-AF65-F5344CB8AC3E}">
        <p14:creationId xmlns:p14="http://schemas.microsoft.com/office/powerpoint/2010/main" val="245564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BB11A-5E8F-4662-8FAD-AF91DAC9B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Questions/discussion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1B629-370B-49EE-B50C-29282716A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Please use Piazza for questions about the course material</a:t>
            </a:r>
          </a:p>
          <a:p>
            <a:pPr lvl="1"/>
            <a:r>
              <a:rPr lang="en-US" dirty="0"/>
              <a:t>The TAs and I will monitor it frequently</a:t>
            </a:r>
          </a:p>
          <a:p>
            <a:pPr lvl="1"/>
            <a:r>
              <a:rPr lang="en-US" dirty="0"/>
              <a:t>Students should feel free to answer each other’s questions as well</a:t>
            </a:r>
          </a:p>
          <a:p>
            <a:r>
              <a:rPr lang="en-US" dirty="0"/>
              <a:t>Will also post announcements on Piazza</a:t>
            </a:r>
          </a:p>
          <a:p>
            <a:r>
              <a:rPr lang="en-US" dirty="0"/>
              <a:t>Let me know if unable to register for Piazza</a:t>
            </a:r>
          </a:p>
          <a:p>
            <a:pPr lvl="1"/>
            <a:endParaRPr lang="en-US" dirty="0"/>
          </a:p>
          <a:p>
            <a:r>
              <a:rPr lang="en-US" dirty="0"/>
              <a:t>Use email only for administrative questions</a:t>
            </a:r>
          </a:p>
          <a:p>
            <a:pPr lvl="1"/>
            <a:r>
              <a:rPr lang="en-US" dirty="0"/>
              <a:t>Prefix the subject line with “[CMSC451]”</a:t>
            </a:r>
          </a:p>
        </p:txBody>
      </p:sp>
    </p:spTree>
    <p:extLst>
      <p:ext uri="{BB962C8B-B14F-4D97-AF65-F5344CB8AC3E}">
        <p14:creationId xmlns:p14="http://schemas.microsoft.com/office/powerpoint/2010/main" val="91924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13915</TotalTime>
  <Words>1225</Words>
  <Application>Microsoft Office PowerPoint</Application>
  <PresentationFormat>On-screen Show (4:3)</PresentationFormat>
  <Paragraphs>167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CMSC451: Algorithms</vt:lpstr>
      <vt:lpstr>General</vt:lpstr>
      <vt:lpstr>Lectures</vt:lpstr>
      <vt:lpstr>Pre-recorded lectures</vt:lpstr>
      <vt:lpstr>Homeworks</vt:lpstr>
      <vt:lpstr>Exams</vt:lpstr>
      <vt:lpstr>Gradescope</vt:lpstr>
      <vt:lpstr>Grading</vt:lpstr>
      <vt:lpstr>Questions/discussion</vt:lpstr>
      <vt:lpstr>Personal/medical emergencies</vt:lpstr>
      <vt:lpstr>Regrade requests</vt:lpstr>
      <vt:lpstr>TAs</vt:lpstr>
      <vt:lpstr>Questions?</vt:lpstr>
      <vt:lpstr>Course content</vt:lpstr>
      <vt:lpstr>Course goals</vt:lpstr>
      <vt:lpstr>Course goals</vt:lpstr>
      <vt:lpstr>Prerequisites</vt:lpstr>
      <vt:lpstr>Course material</vt:lpstr>
      <vt:lpstr>Questions?</vt:lpstr>
      <vt:lpstr>Algorithms</vt:lpstr>
      <vt:lpstr>1. Interval scheduling</vt:lpstr>
      <vt:lpstr>Interval scheduling</vt:lpstr>
      <vt:lpstr>2. Weighted interval scheduling</vt:lpstr>
      <vt:lpstr>3. Bipartite matching</vt:lpstr>
      <vt:lpstr>4. Independent set</vt:lpstr>
      <vt:lpstr>Independent set</vt:lpstr>
      <vt:lpstr>5. Facility location</vt:lpstr>
      <vt:lpstr>How hard are these problems?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688</cp:revision>
  <dcterms:created xsi:type="dcterms:W3CDTF">2014-06-02T02:25:30Z</dcterms:created>
  <dcterms:modified xsi:type="dcterms:W3CDTF">2021-08-30T16:01:13Z</dcterms:modified>
</cp:coreProperties>
</file>