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37" r:id="rId2"/>
    <p:sldId id="513" r:id="rId3"/>
    <p:sldId id="515" r:id="rId4"/>
    <p:sldId id="511" r:id="rId5"/>
    <p:sldId id="516" r:id="rId6"/>
    <p:sldId id="517" r:id="rId7"/>
    <p:sldId id="518" r:id="rId8"/>
    <p:sldId id="519" r:id="rId9"/>
    <p:sldId id="520" r:id="rId10"/>
    <p:sldId id="521" r:id="rId11"/>
    <p:sldId id="522" r:id="rId12"/>
    <p:sldId id="523" r:id="rId13"/>
    <p:sldId id="524" r:id="rId14"/>
    <p:sldId id="525" r:id="rId15"/>
    <p:sldId id="526" r:id="rId16"/>
    <p:sldId id="538" r:id="rId17"/>
    <p:sldId id="527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10</a:t>
            </a:r>
          </a:p>
        </p:txBody>
      </p:sp>
    </p:spTree>
    <p:extLst>
      <p:ext uri="{BB962C8B-B14F-4D97-AF65-F5344CB8AC3E}">
        <p14:creationId xmlns:p14="http://schemas.microsoft.com/office/powerpoint/2010/main" val="264504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25CE-0183-40ED-95BF-EAEFFC28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7724C-B463-4198-910B-60F910D9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G = (V, E) is a connected, weighted, undirected graph</a:t>
            </a:r>
          </a:p>
          <a:p>
            <a:pPr lvl="1"/>
            <a:r>
              <a:rPr lang="en-US" dirty="0"/>
              <a:t>Assume all weights are positive</a:t>
            </a:r>
          </a:p>
          <a:p>
            <a:r>
              <a:rPr lang="en-US" dirty="0"/>
              <a:t>Want to find the lowest-weight subset T of the edges that leave the graph connected</a:t>
            </a:r>
          </a:p>
          <a:p>
            <a:pPr lvl="1"/>
            <a:r>
              <a:rPr lang="en-US" dirty="0"/>
              <a:t>T must be a tree (why?)</a:t>
            </a:r>
          </a:p>
          <a:p>
            <a:pPr lvl="1"/>
            <a:r>
              <a:rPr lang="en-US" dirty="0"/>
              <a:t>Note: any tree contains exactly |V|-1 edges</a:t>
            </a:r>
          </a:p>
          <a:p>
            <a:r>
              <a:rPr lang="en-US" dirty="0"/>
              <a:t>T is called a </a:t>
            </a:r>
            <a:r>
              <a:rPr lang="en-US" i="1" dirty="0"/>
              <a:t>minimum spanning tree (MST)</a:t>
            </a:r>
          </a:p>
        </p:txBody>
      </p:sp>
    </p:spTree>
    <p:extLst>
      <p:ext uri="{BB962C8B-B14F-4D97-AF65-F5344CB8AC3E}">
        <p14:creationId xmlns:p14="http://schemas.microsoft.com/office/powerpoint/2010/main" val="24656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08160-9550-4672-A00A-1CD214EB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Generic (greedy) approach for finding an MST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B5339-EBD9-439C-B4B8-A7023E44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 = </a:t>
            </a:r>
            <a:r>
              <a:rPr lang="en-US" dirty="0">
                <a:sym typeface="Symbol" panose="05050102010706020507" pitchFamily="18" charset="2"/>
              </a:rPr>
              <a:t>  E,    V’ =  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 is a tree; V’ is the set of vertices with edges in T</a:t>
            </a:r>
          </a:p>
          <a:p>
            <a:r>
              <a:rPr lang="en-US" dirty="0">
                <a:sym typeface="Symbol" panose="05050102010706020507" pitchFamily="18" charset="2"/>
              </a:rPr>
              <a:t>For |V|-1 iterations do: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an edge (u, v) to T, making sure that this does not create a cycle in 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u and/or v to V’</a:t>
            </a:r>
          </a:p>
          <a:p>
            <a:r>
              <a:rPr lang="en-US" dirty="0">
                <a:sym typeface="Symbol" panose="05050102010706020507" pitchFamily="18" charset="2"/>
              </a:rPr>
              <a:t>How to choose which edge to add next?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7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F155-64F9-4E91-9A80-E84810CE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 for MST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B7125-C419-40DA-BE2D-7874E0C28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instantiations of the previous approach:</a:t>
            </a:r>
          </a:p>
          <a:p>
            <a:r>
              <a:rPr lang="en-US" dirty="0"/>
              <a:t>Kruskal’s algorithm</a:t>
            </a:r>
          </a:p>
          <a:p>
            <a:pPr lvl="1"/>
            <a:r>
              <a:rPr lang="en-US" dirty="0"/>
              <a:t>Add minimum-weight edge to T (as long as it does not create a cycle in T)</a:t>
            </a:r>
          </a:p>
          <a:p>
            <a:pPr lvl="1"/>
            <a:endParaRPr lang="en-US" dirty="0"/>
          </a:p>
          <a:p>
            <a:r>
              <a:rPr lang="en-US" dirty="0"/>
              <a:t>Prim’s algorithm</a:t>
            </a:r>
          </a:p>
          <a:p>
            <a:pPr lvl="1"/>
            <a:r>
              <a:rPr lang="en-US" dirty="0"/>
              <a:t>Start with V’ containing an arbitrary vertex</a:t>
            </a:r>
          </a:p>
          <a:p>
            <a:pPr lvl="1"/>
            <a:r>
              <a:rPr lang="en-US" dirty="0"/>
              <a:t>Add to T a minimum-weight edge between a vertex </a:t>
            </a:r>
            <a:br>
              <a:rPr lang="en-US" dirty="0"/>
            </a:br>
            <a:r>
              <a:rPr lang="en-US" dirty="0"/>
              <a:t>in V’ and a vertex in V</a:t>
            </a:r>
            <a:r>
              <a:rPr lang="en-US" dirty="0">
                <a:sym typeface="Symbol" panose="05050102010706020507" pitchFamily="18" charset="2"/>
              </a:rPr>
              <a:t> \ </a:t>
            </a:r>
            <a:r>
              <a:rPr lang="en-US" dirty="0"/>
              <a:t>V’ </a:t>
            </a:r>
          </a:p>
          <a:p>
            <a:pPr lvl="2"/>
            <a:r>
              <a:rPr lang="en-US" dirty="0"/>
              <a:t>Note: this never creates a cycle</a:t>
            </a:r>
          </a:p>
        </p:txBody>
      </p:sp>
    </p:spTree>
    <p:extLst>
      <p:ext uri="{BB962C8B-B14F-4D97-AF65-F5344CB8AC3E}">
        <p14:creationId xmlns:p14="http://schemas.microsoft.com/office/powerpoint/2010/main" val="293677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C3FC7-5669-40B3-9912-6168FFE3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Proof(s)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FA8F7-E118-46AF-81D8-F3180E51F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 all edge weights distinct (</a:t>
            </a:r>
            <a:r>
              <a:rPr lang="en-US" dirty="0" err="1"/>
              <a:t>w.l.o.g</a:t>
            </a:r>
            <a:r>
              <a:rPr lang="en-US" dirty="0"/>
              <a:t>.)</a:t>
            </a:r>
          </a:p>
          <a:p>
            <a:r>
              <a:rPr lang="en-US" dirty="0"/>
              <a:t>Main lemma: Let </a:t>
            </a:r>
            <a:r>
              <a:rPr lang="en-US" dirty="0">
                <a:sym typeface="Symbol" panose="05050102010706020507" pitchFamily="18" charset="2"/>
              </a:rPr>
              <a:t>  </a:t>
            </a:r>
            <a:r>
              <a:rPr lang="en-US" dirty="0"/>
              <a:t>S </a:t>
            </a:r>
            <a:r>
              <a:rPr lang="en-US" dirty="0">
                <a:sym typeface="Symbol" panose="05050102010706020507" pitchFamily="18" charset="2"/>
              </a:rPr>
              <a:t> V be any subset of the vertices, and let e=(v, w) be a minimum-weight edge between S and V \ S. Then every minimum spanning tree contains e</a:t>
            </a:r>
          </a:p>
          <a:p>
            <a:pPr lvl="1"/>
            <a:r>
              <a:rPr lang="en-US" dirty="0"/>
              <a:t>Consider a spanning tree T not including e</a:t>
            </a:r>
          </a:p>
          <a:p>
            <a:pPr lvl="1"/>
            <a:r>
              <a:rPr lang="en-US" dirty="0"/>
              <a:t>Must be a path P from v to w in T</a:t>
            </a:r>
          </a:p>
          <a:p>
            <a:pPr lvl="1"/>
            <a:r>
              <a:rPr lang="en-US" dirty="0"/>
              <a:t>Let e’=(v’, w’) be an edge in P with v’</a:t>
            </a:r>
            <a:r>
              <a:rPr lang="en-US" dirty="0">
                <a:sym typeface="Symbol" panose="05050102010706020507" pitchFamily="18" charset="2"/>
              </a:rPr>
              <a:t> S, w’ V \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Swapping e’ for e gives lower-weight tree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T’ is also a spanning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3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49705-B29B-4ADF-A9A7-70DA0BFB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 (Kruskal)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802E2-EA96-42ED-98D3-649107B11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Easy: The algorithm produces a spanning tree</a:t>
            </a:r>
          </a:p>
          <a:p>
            <a:r>
              <a:rPr lang="en-US" dirty="0"/>
              <a:t>Why is it a minimal spanning tree?</a:t>
            </a:r>
          </a:p>
          <a:p>
            <a:pPr lvl="1"/>
            <a:r>
              <a:rPr lang="en-US" dirty="0"/>
              <a:t>Consider any edge e=(v, w) added to T by the algorithm</a:t>
            </a:r>
          </a:p>
          <a:p>
            <a:pPr lvl="1"/>
            <a:r>
              <a:rPr lang="en-US" dirty="0"/>
              <a:t>Let S be the set of nodes reachable from v (using edges of T) before this step</a:t>
            </a:r>
          </a:p>
          <a:p>
            <a:pPr lvl="1"/>
            <a:r>
              <a:rPr lang="en-US" dirty="0"/>
              <a:t>e is the minimum-weight edge from S to </a:t>
            </a:r>
            <a:r>
              <a:rPr lang="en-US" dirty="0">
                <a:sym typeface="Symbol" panose="05050102010706020507" pitchFamily="18" charset="2"/>
              </a:rPr>
              <a:t>V </a:t>
            </a:r>
            <a:r>
              <a:rPr lang="en-US" dirty="0"/>
              <a:t>\ S</a:t>
            </a:r>
          </a:p>
          <a:p>
            <a:pPr lvl="1"/>
            <a:r>
              <a:rPr lang="en-US" dirty="0"/>
              <a:t>By previous lemma, e must be in the minimum spanning tree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9A2A-AD41-4FF8-BB50-7282AC65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 (Prim)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1419-A557-4665-A23E-654EF3301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Easy: The algorithm produces a spanning tree</a:t>
            </a:r>
          </a:p>
          <a:p>
            <a:r>
              <a:rPr lang="en-US" dirty="0"/>
              <a:t>Why is it a minimal spanning tree?</a:t>
            </a:r>
          </a:p>
          <a:p>
            <a:pPr lvl="1"/>
            <a:r>
              <a:rPr lang="en-US" dirty="0"/>
              <a:t>At each step, the edge e added is the minimum-weight edge from V’ to V \ V’</a:t>
            </a:r>
          </a:p>
          <a:p>
            <a:pPr lvl="1"/>
            <a:r>
              <a:rPr lang="en-US" dirty="0"/>
              <a:t>By previous lemma, e must be in the minimum spanning tree</a:t>
            </a:r>
          </a:p>
        </p:txBody>
      </p:sp>
    </p:spTree>
    <p:extLst>
      <p:ext uri="{BB962C8B-B14F-4D97-AF65-F5344CB8AC3E}">
        <p14:creationId xmlns:p14="http://schemas.microsoft.com/office/powerpoint/2010/main" val="7503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D3A4-DECF-4F36-9DC7-774926B0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Kruskal’s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32CD9-0411-4603-8867-860525C7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implement</a:t>
            </a:r>
          </a:p>
          <a:p>
            <a:pPr lvl="1"/>
            <a:r>
              <a:rPr lang="en-US" dirty="0"/>
              <a:t>Keeping track of the minimum-weight edge e that is not in T is easy…</a:t>
            </a:r>
          </a:p>
          <a:p>
            <a:pPr lvl="1"/>
            <a:r>
              <a:rPr lang="en-US" dirty="0"/>
              <a:t>…but checking whether adding e to T creates a cycle is hard!</a:t>
            </a:r>
          </a:p>
          <a:p>
            <a:r>
              <a:rPr lang="en-US" dirty="0"/>
              <a:t>It is possible to implement it efficiently using an advanced data structure that we will not cover in this class</a:t>
            </a:r>
          </a:p>
        </p:txBody>
      </p:sp>
    </p:spTree>
    <p:extLst>
      <p:ext uri="{BB962C8B-B14F-4D97-AF65-F5344CB8AC3E}">
        <p14:creationId xmlns:p14="http://schemas.microsoft.com/office/powerpoint/2010/main" val="42769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330D-E364-484A-95F7-F2BE69F3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Prim’s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C2837-FA80-4E5E-9604-1C3515493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priority queue!</a:t>
            </a:r>
          </a:p>
          <a:p>
            <a:r>
              <a:rPr lang="en-US" dirty="0"/>
              <a:t>For v </a:t>
            </a:r>
            <a:r>
              <a:rPr lang="en-US" dirty="0">
                <a:sym typeface="Symbol" panose="05050102010706020507" pitchFamily="18" charset="2"/>
              </a:rPr>
              <a:t> V’,</a:t>
            </a:r>
            <a:r>
              <a:rPr lang="en-US" dirty="0"/>
              <a:t> let key(v) = </a:t>
            </a:r>
            <a:r>
              <a:rPr lang="en-US" dirty="0" err="1"/>
              <a:t>min</a:t>
            </a:r>
            <a:r>
              <a:rPr lang="en-US" baseline="-25000" dirty="0" err="1"/>
              <a:t>u</a:t>
            </a:r>
            <a:r>
              <a:rPr lang="en-US" baseline="-25000" dirty="0" err="1">
                <a:sym typeface="Symbol" panose="05050102010706020507" pitchFamily="18" charset="2"/>
              </a:rPr>
              <a:t>V</a:t>
            </a:r>
            <a:r>
              <a:rPr lang="en-US" baseline="-25000" dirty="0">
                <a:sym typeface="Symbol" panose="05050102010706020507" pitchFamily="18" charset="2"/>
              </a:rPr>
              <a:t>’ </a:t>
            </a:r>
            <a:r>
              <a:rPr lang="en-US" dirty="0">
                <a:sym typeface="Symbol" panose="05050102010706020507" pitchFamily="18" charset="2"/>
              </a:rPr>
              <a:t>{L(u, v)}</a:t>
            </a:r>
          </a:p>
          <a:p>
            <a:r>
              <a:rPr lang="en-US" dirty="0">
                <a:sym typeface="Symbol" panose="05050102010706020507" pitchFamily="18" charset="2"/>
              </a:rPr>
              <a:t>In each iteration: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Use </a:t>
            </a:r>
            <a:r>
              <a:rPr lang="en-US" dirty="0" err="1">
                <a:sym typeface="Symbol" panose="05050102010706020507" pitchFamily="18" charset="2"/>
              </a:rPr>
              <a:t>ExtractMin</a:t>
            </a:r>
            <a:r>
              <a:rPr lang="en-US" dirty="0">
                <a:sym typeface="Symbol" panose="05050102010706020507" pitchFamily="18" charset="2"/>
              </a:rPr>
              <a:t> to find v with lowest-weight edge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Done |V| times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Use </a:t>
            </a:r>
            <a:r>
              <a:rPr lang="en-US" dirty="0" err="1">
                <a:sym typeface="Symbol" panose="05050102010706020507" pitchFamily="18" charset="2"/>
              </a:rPr>
              <a:t>UpdateKey</a:t>
            </a:r>
            <a:r>
              <a:rPr lang="en-US" dirty="0">
                <a:sym typeface="Symbol" panose="05050102010706020507" pitchFamily="18" charset="2"/>
              </a:rPr>
              <a:t> on all neighbors of v</a:t>
            </a:r>
          </a:p>
          <a:p>
            <a:pPr lvl="2"/>
            <a:r>
              <a:rPr lang="en-US" dirty="0"/>
              <a:t>Done once per edge</a:t>
            </a:r>
          </a:p>
          <a:p>
            <a:r>
              <a:rPr lang="en-US"/>
              <a:t>Running time O(|E| log |V|)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3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Priority queues</a:t>
            </a:r>
          </a:p>
        </p:txBody>
      </p:sp>
    </p:spTree>
    <p:extLst>
      <p:ext uri="{BB962C8B-B14F-4D97-AF65-F5344CB8AC3E}">
        <p14:creationId xmlns:p14="http://schemas.microsoft.com/office/powerpoint/2010/main" val="419600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5EF7-E7C8-4B95-996B-D7C57159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2E6BA-2DBA-4F74-97ED-4020FE9C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A priority queue maintains a set of (item, key) pairs while supporting (in O(log n) time):</a:t>
            </a:r>
          </a:p>
          <a:p>
            <a:pPr lvl="1"/>
            <a:r>
              <a:rPr lang="en-US" dirty="0"/>
              <a:t>Insertion/deletion</a:t>
            </a:r>
          </a:p>
          <a:p>
            <a:pPr lvl="1"/>
            <a:r>
              <a:rPr lang="en-US" dirty="0"/>
              <a:t>Updating the key of an item</a:t>
            </a:r>
          </a:p>
          <a:p>
            <a:pPr lvl="1"/>
            <a:r>
              <a:rPr lang="en-US" dirty="0"/>
              <a:t>Extracting an item with the minimum key </a:t>
            </a:r>
          </a:p>
        </p:txBody>
      </p:sp>
    </p:spTree>
    <p:extLst>
      <p:ext uri="{BB962C8B-B14F-4D97-AF65-F5344CB8AC3E}">
        <p14:creationId xmlns:p14="http://schemas.microsoft.com/office/powerpoint/2010/main" val="291402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0F28-1F10-4471-AB3F-E0B11762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AA36-8E91-4989-B5A0-07468E81B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Priority queues are based on </a:t>
            </a:r>
            <a:r>
              <a:rPr lang="en-US" i="1" dirty="0"/>
              <a:t>heaps</a:t>
            </a:r>
          </a:p>
          <a:p>
            <a:r>
              <a:rPr lang="en-US" dirty="0"/>
              <a:t>Heap:</a:t>
            </a:r>
          </a:p>
          <a:p>
            <a:pPr lvl="1"/>
            <a:r>
              <a:rPr lang="en-US" dirty="0"/>
              <a:t>Balanced binary tree; each node stores an item</a:t>
            </a:r>
          </a:p>
          <a:p>
            <a:pPr lvl="2"/>
            <a:r>
              <a:rPr lang="en-US" dirty="0"/>
              <a:t>Let key(</a:t>
            </a:r>
            <a:r>
              <a:rPr lang="en-US" dirty="0" err="1"/>
              <a:t>i</a:t>
            </a:r>
            <a:r>
              <a:rPr lang="en-US" dirty="0"/>
              <a:t>) = key(item(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i</a:t>
            </a:r>
            <a:r>
              <a:rPr lang="en-US" dirty="0"/>
              <a:t> is an ancestor of j, then key(</a:t>
            </a:r>
            <a:r>
              <a:rPr lang="en-US" dirty="0" err="1"/>
              <a:t>i</a:t>
            </a:r>
            <a:r>
              <a:rPr lang="en-US" dirty="0"/>
              <a:t>) ≤ key(j)</a:t>
            </a:r>
          </a:p>
          <a:p>
            <a:pPr lvl="2"/>
            <a:r>
              <a:rPr lang="en-US" dirty="0"/>
              <a:t>In particular, an item with minimum key is at the root</a:t>
            </a:r>
          </a:p>
          <a:p>
            <a:pPr lvl="1"/>
            <a:r>
              <a:rPr lang="en-US" dirty="0"/>
              <a:t>Can implement using pointers…</a:t>
            </a:r>
          </a:p>
          <a:p>
            <a:pPr lvl="1"/>
            <a:r>
              <a:rPr lang="en-US" dirty="0"/>
              <a:t>If bound N on number of items is known, implement using an array A indexed from 1 to N</a:t>
            </a:r>
          </a:p>
          <a:p>
            <a:pPr lvl="2"/>
            <a:r>
              <a:rPr lang="en-US" dirty="0"/>
              <a:t>Children of node at A[</a:t>
            </a:r>
            <a:r>
              <a:rPr lang="en-US" dirty="0" err="1"/>
              <a:t>i</a:t>
            </a:r>
            <a:r>
              <a:rPr lang="en-US" dirty="0"/>
              <a:t>] are nodes at A[2i], A[2i+1]</a:t>
            </a:r>
          </a:p>
        </p:txBody>
      </p:sp>
    </p:spTree>
    <p:extLst>
      <p:ext uri="{BB962C8B-B14F-4D97-AF65-F5344CB8AC3E}">
        <p14:creationId xmlns:p14="http://schemas.microsoft.com/office/powerpoint/2010/main" val="422621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EC46-8D39-493D-963E-6D7C1719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E6EB2-3C2F-4E68-9466-5B87DED4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 item at last position </a:t>
            </a:r>
            <a:r>
              <a:rPr lang="en-US" dirty="0" err="1"/>
              <a:t>i</a:t>
            </a:r>
            <a:r>
              <a:rPr lang="en-US" dirty="0"/>
              <a:t> in the array</a:t>
            </a:r>
          </a:p>
          <a:p>
            <a:r>
              <a:rPr lang="en-US" dirty="0"/>
              <a:t>If key(parent(</a:t>
            </a:r>
            <a:r>
              <a:rPr lang="en-US" dirty="0" err="1"/>
              <a:t>i</a:t>
            </a:r>
            <a:r>
              <a:rPr lang="en-US" dirty="0"/>
              <a:t>)) ≤ key(</a:t>
            </a:r>
            <a:r>
              <a:rPr lang="en-US" dirty="0" err="1"/>
              <a:t>i</a:t>
            </a:r>
            <a:r>
              <a:rPr lang="en-US" dirty="0"/>
              <a:t>), then done</a:t>
            </a:r>
          </a:p>
          <a:p>
            <a:r>
              <a:rPr lang="en-US" dirty="0"/>
              <a:t>Otherwise, “patch” the heap by “percolating the item up” (i.e., repeatedly swapping </a:t>
            </a:r>
            <a:r>
              <a:rPr lang="en-US" dirty="0" err="1"/>
              <a:t>i</a:t>
            </a:r>
            <a:r>
              <a:rPr lang="en-US" dirty="0"/>
              <a:t> with its parent until the heap condition is satisfied)</a:t>
            </a:r>
          </a:p>
          <a:p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10698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E50CA-7FAD-4F8B-AF55-08D0B90A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9F92D-D604-40E3-B3F7-091114FA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Easy to find an item with the minimum key</a:t>
            </a:r>
          </a:p>
          <a:p>
            <a:r>
              <a:rPr lang="en-US" dirty="0"/>
              <a:t>But when we delete/extract that item, we need to update the heap</a:t>
            </a:r>
          </a:p>
          <a:p>
            <a:pPr lvl="1"/>
            <a:r>
              <a:rPr lang="en-US" dirty="0"/>
              <a:t>Move last item to root</a:t>
            </a:r>
          </a:p>
          <a:p>
            <a:pPr lvl="1"/>
            <a:r>
              <a:rPr lang="en-US" dirty="0"/>
              <a:t>“Patch” the heap (if needed) by “percolating the item down” (i.e., repeatedly swapping </a:t>
            </a:r>
            <a:r>
              <a:rPr lang="en-US" dirty="0" err="1"/>
              <a:t>i</a:t>
            </a:r>
            <a:r>
              <a:rPr lang="en-US" dirty="0"/>
              <a:t> with its child having the lower key until the heap condition is satisfied)</a:t>
            </a:r>
          </a:p>
          <a:p>
            <a:pPr lvl="1"/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248145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3021-2325-4773-B8E4-F482CABE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key(v)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FC9F-1661-4E6C-B54F-0597B52E4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key[v]</a:t>
            </a:r>
          </a:p>
          <a:p>
            <a:r>
              <a:rPr lang="en-US" dirty="0"/>
              <a:t>Let </a:t>
            </a:r>
            <a:r>
              <a:rPr lang="en-US" dirty="0" err="1"/>
              <a:t>i</a:t>
            </a:r>
            <a:r>
              <a:rPr lang="en-US" dirty="0"/>
              <a:t> = node(v)</a:t>
            </a:r>
          </a:p>
          <a:p>
            <a:pPr lvl="1"/>
            <a:r>
              <a:rPr lang="en-US" dirty="0"/>
              <a:t>Maintain array indicating the node associated with each item</a:t>
            </a:r>
          </a:p>
          <a:p>
            <a:r>
              <a:rPr lang="en-US" dirty="0"/>
              <a:t>“Patch” the heap (if needed), by percolating the item at node </a:t>
            </a:r>
            <a:r>
              <a:rPr lang="en-US" dirty="0" err="1"/>
              <a:t>i</a:t>
            </a:r>
            <a:r>
              <a:rPr lang="en-US" dirty="0"/>
              <a:t> up or down</a:t>
            </a:r>
          </a:p>
          <a:p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94593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F620-2013-4A65-9342-DADBA8BE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Dijkstra’s algorithm…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1210-CF2D-4C13-9F39-66A421FD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Idea: each vertex v </a:t>
            </a:r>
            <a:r>
              <a:rPr lang="en-US" dirty="0">
                <a:sym typeface="Symbol" panose="05050102010706020507" pitchFamily="18" charset="2"/>
              </a:rPr>
              <a:t> R has the “key”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	          d’(v) = </a:t>
            </a:r>
            <a:r>
              <a:rPr lang="en-US" dirty="0" err="1">
                <a:sym typeface="Symbol" panose="05050102010706020507" pitchFamily="18" charset="2"/>
              </a:rPr>
              <a:t>min</a:t>
            </a:r>
            <a:r>
              <a:rPr lang="en-US" baseline="-25000" dirty="0" err="1">
                <a:sym typeface="Symbol" panose="05050102010706020507" pitchFamily="18" charset="2"/>
              </a:rPr>
              <a:t>uR</a:t>
            </a:r>
            <a:r>
              <a:rPr lang="en-US" dirty="0">
                <a:sym typeface="Symbol" panose="05050102010706020507" pitchFamily="18" charset="2"/>
              </a:rPr>
              <a:t>{d(u) + L(u, v)} </a:t>
            </a:r>
          </a:p>
          <a:p>
            <a:r>
              <a:rPr lang="en-US" dirty="0">
                <a:sym typeface="Symbol" panose="05050102010706020507" pitchFamily="18" charset="2"/>
              </a:rPr>
              <a:t>In an iteration: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Put v with minimum d’(v) in R and set d(v) = d’(v)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For each edge (v, w) with w  R, update d’(w)</a:t>
            </a:r>
          </a:p>
          <a:p>
            <a:r>
              <a:rPr lang="en-US" dirty="0"/>
              <a:t>Step 1 is run O(|V|) times (once per iteration)</a:t>
            </a:r>
          </a:p>
          <a:p>
            <a:r>
              <a:rPr lang="en-US" dirty="0"/>
              <a:t>Step 2 is run O(|E|) times (at most once/edge)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DC691B-3DE7-4881-B5A7-9AC99CE81E85}"/>
              </a:ext>
            </a:extLst>
          </p:cNvPr>
          <p:cNvCxnSpPr>
            <a:cxnSpLocks/>
          </p:cNvCxnSpPr>
          <p:nvPr/>
        </p:nvCxnSpPr>
        <p:spPr>
          <a:xfrm flipH="1">
            <a:off x="1828800" y="3657600"/>
            <a:ext cx="1371600" cy="2209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FF43045-74C1-4199-AC86-040E9DB949A4}"/>
              </a:ext>
            </a:extLst>
          </p:cNvPr>
          <p:cNvSpPr txBox="1"/>
          <p:nvPr/>
        </p:nvSpPr>
        <p:spPr>
          <a:xfrm>
            <a:off x="1225525" y="5867400"/>
            <a:ext cx="120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ExtractMin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C734C9D-FB14-4A30-B3FC-23E6303A0CE0}"/>
              </a:ext>
            </a:extLst>
          </p:cNvPr>
          <p:cNvCxnSpPr>
            <a:cxnSpLocks/>
          </p:cNvCxnSpPr>
          <p:nvPr/>
        </p:nvCxnSpPr>
        <p:spPr>
          <a:xfrm flipH="1">
            <a:off x="5105400" y="4191000"/>
            <a:ext cx="1219200" cy="1828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EC32F1E-BA1E-4E7C-B1B5-096099164AF2}"/>
              </a:ext>
            </a:extLst>
          </p:cNvPr>
          <p:cNvSpPr txBox="1"/>
          <p:nvPr/>
        </p:nvSpPr>
        <p:spPr>
          <a:xfrm>
            <a:off x="4501228" y="6019800"/>
            <a:ext cx="120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UpdateKey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Minimum spanning trees</a:t>
            </a:r>
          </a:p>
        </p:txBody>
      </p:sp>
    </p:spTree>
    <p:extLst>
      <p:ext uri="{BB962C8B-B14F-4D97-AF65-F5344CB8AC3E}">
        <p14:creationId xmlns:p14="http://schemas.microsoft.com/office/powerpoint/2010/main" val="281440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16176</TotalTime>
  <Words>1062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CMSC451: Algorithms</vt:lpstr>
      <vt:lpstr>Priority queues</vt:lpstr>
      <vt:lpstr>Priority queues</vt:lpstr>
      <vt:lpstr>Priority queues</vt:lpstr>
      <vt:lpstr>Insertion</vt:lpstr>
      <vt:lpstr>ExtractMin</vt:lpstr>
      <vt:lpstr>Updating key(v)</vt:lpstr>
      <vt:lpstr>Back to Dijkstra’s algorithm…</vt:lpstr>
      <vt:lpstr>Minimum spanning trees</vt:lpstr>
      <vt:lpstr>Spanning tree</vt:lpstr>
      <vt:lpstr>Generic (greedy) approach for finding an MST</vt:lpstr>
      <vt:lpstr>Greedy algorithms for MST</vt:lpstr>
      <vt:lpstr>Proof(s) of correctness</vt:lpstr>
      <vt:lpstr>Proof of correctness (Kruskal)</vt:lpstr>
      <vt:lpstr>Proof of correctness (Prim)</vt:lpstr>
      <vt:lpstr>Implementing Kruskal’s algorithm</vt:lpstr>
      <vt:lpstr>Implementing Prim’s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969</cp:revision>
  <cp:lastPrinted>2021-09-20T01:12:10Z</cp:lastPrinted>
  <dcterms:created xsi:type="dcterms:W3CDTF">2014-06-02T02:25:30Z</dcterms:created>
  <dcterms:modified xsi:type="dcterms:W3CDTF">2021-09-20T01:36:52Z</dcterms:modified>
</cp:coreProperties>
</file>