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537" r:id="rId2"/>
    <p:sldId id="528" r:id="rId3"/>
    <p:sldId id="529" r:id="rId4"/>
    <p:sldId id="530" r:id="rId5"/>
    <p:sldId id="531" r:id="rId6"/>
    <p:sldId id="532" r:id="rId7"/>
    <p:sldId id="533" r:id="rId8"/>
    <p:sldId id="534" r:id="rId9"/>
    <p:sldId id="535" r:id="rId10"/>
    <p:sldId id="538" r:id="rId11"/>
    <p:sldId id="536" r:id="rId12"/>
    <p:sldId id="539" r:id="rId13"/>
    <p:sldId id="540" r:id="rId14"/>
    <p:sldId id="541" r:id="rId15"/>
    <p:sldId id="542" r:id="rId16"/>
    <p:sldId id="543" r:id="rId17"/>
    <p:sldId id="544" r:id="rId18"/>
    <p:sldId id="546" r:id="rId19"/>
    <p:sldId id="56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85" autoAdjust="0"/>
    <p:restoredTop sz="94660"/>
  </p:normalViewPr>
  <p:slideViewPr>
    <p:cSldViewPr>
      <p:cViewPr varScale="1">
        <p:scale>
          <a:sx n="73" d="100"/>
          <a:sy n="73" d="100"/>
        </p:scale>
        <p:origin x="7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CMSC451: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>
                <a:solidFill>
                  <a:schemeClr val="tx1"/>
                </a:solidFill>
              </a:rPr>
              <a:t>Lecture 11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041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Divide-and-conquer</a:t>
            </a:r>
            <a:br>
              <a:rPr lang="en-US" sz="5400" dirty="0"/>
            </a:br>
            <a:r>
              <a:rPr lang="en-US" sz="5400" dirty="0"/>
              <a:t>algorithms</a:t>
            </a:r>
          </a:p>
        </p:txBody>
      </p:sp>
    </p:spTree>
    <p:extLst>
      <p:ext uri="{BB962C8B-B14F-4D97-AF65-F5344CB8AC3E}">
        <p14:creationId xmlns:p14="http://schemas.microsoft.com/office/powerpoint/2010/main" val="2605002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8BDCA-8EFE-4C27-81A8-B0A458304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Divide-and-conquer paradigm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8069E-4CEB-4423-9E1F-3A0EA69CD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paradigm for designing algorithms</a:t>
            </a:r>
          </a:p>
          <a:p>
            <a:endParaRPr lang="en-US" dirty="0"/>
          </a:p>
          <a:p>
            <a:r>
              <a:rPr lang="en-US" dirty="0"/>
              <a:t>Key idea: break problem into smaller versions of the </a:t>
            </a:r>
            <a:r>
              <a:rPr lang="en-US" i="1" dirty="0"/>
              <a:t>same</a:t>
            </a:r>
            <a:r>
              <a:rPr lang="en-US" dirty="0"/>
              <a:t> problem (“sub-problems”)</a:t>
            </a:r>
          </a:p>
          <a:p>
            <a:pPr lvl="1"/>
            <a:r>
              <a:rPr lang="en-US" dirty="0"/>
              <a:t>Should be “easy” to use solutions to sub-problems to construct a solution to the original problem</a:t>
            </a:r>
          </a:p>
        </p:txBody>
      </p:sp>
    </p:spTree>
    <p:extLst>
      <p:ext uri="{BB962C8B-B14F-4D97-AF65-F5344CB8AC3E}">
        <p14:creationId xmlns:p14="http://schemas.microsoft.com/office/powerpoint/2010/main" val="2744903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D5F26-F6C2-4D98-9D19-8C7EA7C9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4E675-C1C0-4D5C-BA44-0D661F8E5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Solve(P)</a:t>
            </a:r>
          </a:p>
          <a:p>
            <a:pPr lvl="1"/>
            <a:r>
              <a:rPr lang="en-US" sz="3300" dirty="0"/>
              <a:t>If P is small enough, </a:t>
            </a:r>
          </a:p>
          <a:p>
            <a:pPr lvl="2"/>
            <a:r>
              <a:rPr lang="en-US" sz="2800" dirty="0"/>
              <a:t>Compute answer A directly, return A</a:t>
            </a:r>
          </a:p>
          <a:p>
            <a:pPr lvl="1"/>
            <a:r>
              <a:rPr lang="en-US" sz="3300" dirty="0"/>
              <a:t>Else </a:t>
            </a:r>
          </a:p>
          <a:p>
            <a:pPr lvl="2"/>
            <a:r>
              <a:rPr lang="en-US" sz="2800" dirty="0"/>
              <a:t>Construct sub-problems P</a:t>
            </a:r>
            <a:r>
              <a:rPr lang="en-US" sz="2800" baseline="-25000" dirty="0"/>
              <a:t>1</a:t>
            </a:r>
            <a:r>
              <a:rPr lang="en-US" sz="2800" dirty="0"/>
              <a:t>, …, </a:t>
            </a:r>
            <a:r>
              <a:rPr lang="en-US" sz="2800" dirty="0" err="1"/>
              <a:t>P</a:t>
            </a:r>
            <a:r>
              <a:rPr lang="en-US" sz="2800" baseline="-25000" dirty="0" err="1"/>
              <a:t>k</a:t>
            </a:r>
            <a:endParaRPr lang="en-US" sz="2800" dirty="0"/>
          </a:p>
          <a:p>
            <a:pPr lvl="2"/>
            <a:r>
              <a:rPr lang="en-US" sz="2800" dirty="0"/>
              <a:t>For </a:t>
            </a:r>
            <a:r>
              <a:rPr lang="en-US" sz="2800" dirty="0" err="1"/>
              <a:t>i</a:t>
            </a:r>
            <a:r>
              <a:rPr lang="en-US" sz="2800" dirty="0"/>
              <a:t> = 1, …, k:</a:t>
            </a:r>
          </a:p>
          <a:p>
            <a:pPr lvl="3"/>
            <a:r>
              <a:rPr lang="en-US" sz="2400" dirty="0"/>
              <a:t>A</a:t>
            </a:r>
            <a:r>
              <a:rPr lang="en-US" sz="2400" baseline="-25000" dirty="0"/>
              <a:t>i</a:t>
            </a:r>
            <a:r>
              <a:rPr lang="en-US" sz="2400" dirty="0"/>
              <a:t> = Solve(P</a:t>
            </a:r>
            <a:r>
              <a:rPr lang="en-US" sz="2400" baseline="-25000" dirty="0"/>
              <a:t>i</a:t>
            </a:r>
            <a:r>
              <a:rPr lang="en-US" sz="2400" dirty="0"/>
              <a:t>)</a:t>
            </a:r>
          </a:p>
          <a:p>
            <a:pPr lvl="2"/>
            <a:r>
              <a:rPr lang="en-US" sz="2800" dirty="0"/>
              <a:t>A = Combine(A</a:t>
            </a:r>
            <a:r>
              <a:rPr lang="en-US" sz="2800" baseline="-25000" dirty="0"/>
              <a:t>1</a:t>
            </a:r>
            <a:r>
              <a:rPr lang="en-US" sz="2800" dirty="0"/>
              <a:t>, …, A</a:t>
            </a:r>
            <a:r>
              <a:rPr lang="en-US" sz="2800" baseline="-25000" dirty="0"/>
              <a:t>k</a:t>
            </a:r>
            <a:r>
              <a:rPr lang="en-US" sz="2800" dirty="0"/>
              <a:t>), return A</a:t>
            </a:r>
          </a:p>
          <a:p>
            <a:pPr lvl="1"/>
            <a:endParaRPr lang="en-US" dirty="0"/>
          </a:p>
          <a:p>
            <a:r>
              <a:rPr lang="en-US" dirty="0"/>
              <a:t>Complexity of Solve determined by:</a:t>
            </a:r>
          </a:p>
          <a:p>
            <a:pPr lvl="1"/>
            <a:r>
              <a:rPr lang="en-US" dirty="0"/>
              <a:t>Number k of sub-problems and their size (as a function of the size of the original problem P)</a:t>
            </a:r>
          </a:p>
          <a:p>
            <a:pPr lvl="1"/>
            <a:r>
              <a:rPr lang="en-US" dirty="0"/>
              <a:t>Complexity of the Combine operation</a:t>
            </a:r>
          </a:p>
        </p:txBody>
      </p:sp>
    </p:spTree>
    <p:extLst>
      <p:ext uri="{BB962C8B-B14F-4D97-AF65-F5344CB8AC3E}">
        <p14:creationId xmlns:p14="http://schemas.microsoft.com/office/powerpoint/2010/main" val="340924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BCF87-5FED-4956-B534-6E4907F4D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MergeSort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823BE-0C64-46C1-ACFA-9A11FFC28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MergeSort</a:t>
            </a:r>
            <a:r>
              <a:rPr lang="en-US" dirty="0"/>
              <a:t>(P)</a:t>
            </a:r>
          </a:p>
          <a:p>
            <a:pPr lvl="1"/>
            <a:r>
              <a:rPr lang="en-US" dirty="0"/>
              <a:t>If |P| = 2, then sort P and return the result</a:t>
            </a:r>
          </a:p>
          <a:p>
            <a:pPr lvl="1"/>
            <a:r>
              <a:rPr lang="en-US" dirty="0"/>
              <a:t>Else </a:t>
            </a:r>
          </a:p>
          <a:p>
            <a:pPr lvl="2"/>
            <a:r>
              <a:rPr lang="en-US" dirty="0"/>
              <a:t>Let P</a:t>
            </a:r>
            <a:r>
              <a:rPr lang="en-US" baseline="-25000" dirty="0"/>
              <a:t>1</a:t>
            </a:r>
            <a:r>
              <a:rPr lang="en-US" dirty="0"/>
              <a:t>, P</a:t>
            </a:r>
            <a:r>
              <a:rPr lang="en-US" baseline="-25000" dirty="0"/>
              <a:t>2</a:t>
            </a:r>
            <a:r>
              <a:rPr lang="en-US" dirty="0"/>
              <a:t> be the two halves of P</a:t>
            </a:r>
          </a:p>
          <a:p>
            <a:pPr lvl="2"/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n-US" dirty="0" err="1"/>
              <a:t>MergeSort</a:t>
            </a:r>
            <a:r>
              <a:rPr lang="en-US" dirty="0"/>
              <a:t>(P</a:t>
            </a:r>
            <a:r>
              <a:rPr lang="en-US" baseline="-25000" dirty="0"/>
              <a:t>1</a:t>
            </a:r>
            <a:r>
              <a:rPr lang="en-US" dirty="0"/>
              <a:t>), A</a:t>
            </a:r>
            <a:r>
              <a:rPr lang="en-US" baseline="-25000" dirty="0"/>
              <a:t>2</a:t>
            </a:r>
            <a:r>
              <a:rPr lang="en-US" dirty="0"/>
              <a:t> = </a:t>
            </a:r>
            <a:r>
              <a:rPr lang="en-US" dirty="0" err="1"/>
              <a:t>MergeSort</a:t>
            </a:r>
            <a:r>
              <a:rPr lang="en-US" dirty="0"/>
              <a:t>(P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A = Merge(A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)        // O(|P|) time</a:t>
            </a:r>
          </a:p>
          <a:p>
            <a:pPr lvl="2"/>
            <a:endParaRPr lang="en-US" dirty="0"/>
          </a:p>
          <a:p>
            <a:r>
              <a:rPr lang="en-US" dirty="0"/>
              <a:t>How to analyze the overall running time?</a:t>
            </a:r>
          </a:p>
        </p:txBody>
      </p:sp>
    </p:spTree>
    <p:extLst>
      <p:ext uri="{BB962C8B-B14F-4D97-AF65-F5344CB8AC3E}">
        <p14:creationId xmlns:p14="http://schemas.microsoft.com/office/powerpoint/2010/main" val="61875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F5AED-4666-42C3-A6B8-AB67F6951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MergeSort</a:t>
            </a:r>
            <a:r>
              <a:rPr lang="en-US" dirty="0"/>
              <a:t> running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3F869-D99F-4C4B-B4EA-487A9C58D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T(n) = running time of </a:t>
            </a:r>
            <a:r>
              <a:rPr lang="en-US" dirty="0" err="1"/>
              <a:t>MergeSort</a:t>
            </a:r>
            <a:r>
              <a:rPr lang="en-US" dirty="0"/>
              <a:t> on inputs of length n</a:t>
            </a:r>
          </a:p>
          <a:p>
            <a:r>
              <a:rPr lang="en-US" dirty="0"/>
              <a:t>We have</a:t>
            </a:r>
            <a:br>
              <a:rPr lang="en-US" dirty="0"/>
            </a:br>
            <a:r>
              <a:rPr lang="en-US" dirty="0"/>
              <a:t>          T(n) ≤ 2T(n/2) + c </a:t>
            </a:r>
            <a:r>
              <a:rPr lang="en-US" dirty="0">
                <a:sym typeface="Symbol" panose="05050102010706020507" pitchFamily="18" charset="2"/>
              </a:rPr>
              <a:t> </a:t>
            </a:r>
            <a:r>
              <a:rPr lang="en-US" dirty="0"/>
              <a:t>n,    T(1), T(2) ≤ c</a:t>
            </a:r>
            <a:br>
              <a:rPr lang="en-US" dirty="0"/>
            </a:br>
            <a:r>
              <a:rPr lang="en-US" dirty="0"/>
              <a:t>for some constant c</a:t>
            </a:r>
          </a:p>
          <a:p>
            <a:r>
              <a:rPr lang="en-US" dirty="0"/>
              <a:t>How to solve for T(n)?</a:t>
            </a:r>
          </a:p>
        </p:txBody>
      </p:sp>
    </p:spTree>
    <p:extLst>
      <p:ext uri="{BB962C8B-B14F-4D97-AF65-F5344CB8AC3E}">
        <p14:creationId xmlns:p14="http://schemas.microsoft.com/office/powerpoint/2010/main" val="186786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36367-DD00-4E90-9D04-AFFB6D31B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1: Unroll the recurrence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5FD10-8820-4704-8DA8-9ACCEED7D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Imagine a binary tree corresponding to the recursive calls made on an input of length n</a:t>
            </a:r>
          </a:p>
          <a:p>
            <a:pPr lvl="1"/>
            <a:r>
              <a:rPr lang="en-US" dirty="0"/>
              <a:t>O(log n) levels</a:t>
            </a:r>
          </a:p>
          <a:p>
            <a:r>
              <a:rPr lang="en-US" dirty="0"/>
              <a:t>For each node, look at the work done </a:t>
            </a:r>
            <a:r>
              <a:rPr lang="en-US" i="1" dirty="0"/>
              <a:t>in that function call itself </a:t>
            </a:r>
            <a:r>
              <a:rPr lang="en-US" dirty="0"/>
              <a:t>(i.e., not including the work done in any recursive calls)</a:t>
            </a:r>
          </a:p>
          <a:p>
            <a:pPr lvl="1"/>
            <a:r>
              <a:rPr lang="en-US" dirty="0"/>
              <a:t>So T(n) = the sum of the work done by all the nodes</a:t>
            </a:r>
          </a:p>
          <a:p>
            <a:r>
              <a:rPr lang="en-US" dirty="0"/>
              <a:t>We have</a:t>
            </a:r>
          </a:p>
          <a:p>
            <a:pPr lvl="1"/>
            <a:r>
              <a:rPr lang="en-US" dirty="0"/>
              <a:t>Root node (node at level 0) does </a:t>
            </a:r>
            <a:r>
              <a:rPr lang="en-US" dirty="0" err="1"/>
              <a:t>c</a:t>
            </a:r>
            <a:r>
              <a:rPr lang="en-US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 work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Nodes at level 1 do 2  (c  n/2) = </a:t>
            </a:r>
            <a:r>
              <a:rPr lang="en-US" dirty="0" err="1">
                <a:sym typeface="Symbol" panose="05050102010706020507" pitchFamily="18" charset="2"/>
              </a:rPr>
              <a:t>cn</a:t>
            </a:r>
            <a:r>
              <a:rPr lang="en-US" dirty="0">
                <a:sym typeface="Symbol" panose="05050102010706020507" pitchFamily="18" charset="2"/>
              </a:rPr>
              <a:t> work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Nodes at level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do 2</a:t>
            </a:r>
            <a:r>
              <a:rPr lang="en-US" baseline="30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 (c  n/2</a:t>
            </a:r>
            <a:r>
              <a:rPr lang="en-US" baseline="30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) = </a:t>
            </a:r>
            <a:r>
              <a:rPr lang="en-US" dirty="0" err="1">
                <a:sym typeface="Symbol" panose="05050102010706020507" pitchFamily="18" charset="2"/>
              </a:rPr>
              <a:t>cn</a:t>
            </a:r>
            <a:r>
              <a:rPr lang="en-US" dirty="0">
                <a:sym typeface="Symbol" panose="05050102010706020507" pitchFamily="18" charset="2"/>
              </a:rPr>
              <a:t> work</a:t>
            </a:r>
          </a:p>
          <a:p>
            <a:pPr marL="457200" lvl="1" indent="0">
              <a:buNone/>
            </a:pPr>
            <a:r>
              <a:rPr lang="en-US" dirty="0">
                <a:sym typeface="Symbol" panose="05050102010706020507" pitchFamily="18" charset="2"/>
              </a:rPr>
              <a:t> Total work O(n log 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32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1B1A3-B96C-45A3-BC0D-85AE5A4E0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2: Guess-and-check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BCC84-0BBA-4414-9402-D219847C3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Guess that T(n) ≤ </a:t>
            </a:r>
            <a:r>
              <a:rPr lang="en-US" dirty="0" err="1"/>
              <a:t>cn</a:t>
            </a:r>
            <a:r>
              <a:rPr lang="en-US" dirty="0"/>
              <a:t> log n for n ≥ 2</a:t>
            </a:r>
          </a:p>
          <a:p>
            <a:r>
              <a:rPr lang="en-US" dirty="0"/>
              <a:t>Check:</a:t>
            </a:r>
          </a:p>
          <a:p>
            <a:pPr lvl="1"/>
            <a:r>
              <a:rPr lang="en-US" dirty="0"/>
              <a:t>T(2) ≤ c ≤ 2 c</a:t>
            </a:r>
          </a:p>
          <a:p>
            <a:pPr lvl="1"/>
            <a:r>
              <a:rPr lang="en-US" dirty="0"/>
              <a:t>Assume true for n &lt; N; want to prove it true for N</a:t>
            </a:r>
          </a:p>
          <a:p>
            <a:pPr lvl="1"/>
            <a:r>
              <a:rPr lang="en-US" dirty="0"/>
              <a:t>T(N) ≤ 2 T(N/2) + c N </a:t>
            </a:r>
            <a:br>
              <a:rPr lang="en-US" dirty="0"/>
            </a:br>
            <a:r>
              <a:rPr lang="en-US" dirty="0"/>
              <a:t>         ≤ </a:t>
            </a:r>
            <a:r>
              <a:rPr lang="en-US" dirty="0" err="1"/>
              <a:t>cN</a:t>
            </a:r>
            <a:r>
              <a:rPr lang="en-US" dirty="0"/>
              <a:t> (log N – 1) + c N</a:t>
            </a:r>
            <a:br>
              <a:rPr lang="en-US" dirty="0"/>
            </a:br>
            <a:r>
              <a:rPr lang="en-US" dirty="0"/>
              <a:t>         = </a:t>
            </a:r>
            <a:r>
              <a:rPr lang="en-US" dirty="0" err="1"/>
              <a:t>cN</a:t>
            </a:r>
            <a:r>
              <a:rPr lang="en-US" dirty="0"/>
              <a:t> log N</a:t>
            </a:r>
          </a:p>
          <a:p>
            <a:pPr lvl="1"/>
            <a:endParaRPr lang="en-US" dirty="0"/>
          </a:p>
          <a:p>
            <a:r>
              <a:rPr lang="en-US" dirty="0"/>
              <a:t>Warning: easy to get a (correct but) loose upper bound this way</a:t>
            </a:r>
          </a:p>
        </p:txBody>
      </p:sp>
    </p:spTree>
    <p:extLst>
      <p:ext uri="{BB962C8B-B14F-4D97-AF65-F5344CB8AC3E}">
        <p14:creationId xmlns:p14="http://schemas.microsoft.com/office/powerpoint/2010/main" val="201493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88259-3002-498F-A5D7-26E4C3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Approach 3: Apply general result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5B802-1D32-4182-B1F3-99EC361D5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common recurrence relations have already been worked out</a:t>
            </a:r>
          </a:p>
          <a:p>
            <a:r>
              <a:rPr lang="en-US" dirty="0"/>
              <a:t>The</a:t>
            </a:r>
            <a:r>
              <a:rPr lang="en-US" i="1" dirty="0"/>
              <a:t> master theorem</a:t>
            </a:r>
            <a:r>
              <a:rPr lang="en-US" dirty="0"/>
              <a:t> gives a general result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0917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D3713-7CB5-4ECB-9E57-6B2E8C6F2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(Simplified) Master theorem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24727-6304-4231-B357-770D39922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a ≥ 1, b &gt; 1, k be constants, and say</a:t>
            </a:r>
            <a:br>
              <a:rPr lang="en-US" dirty="0"/>
            </a:br>
            <a:r>
              <a:rPr lang="en-US" dirty="0"/>
              <a:t>                     T(n) = a T(n/b) + c </a:t>
            </a:r>
            <a:r>
              <a:rPr lang="en-US" dirty="0" err="1"/>
              <a:t>n</a:t>
            </a:r>
            <a:r>
              <a:rPr lang="en-US" baseline="30000" dirty="0" err="1"/>
              <a:t>k</a:t>
            </a:r>
            <a:br>
              <a:rPr lang="en-US" dirty="0"/>
            </a:br>
            <a:r>
              <a:rPr lang="en-US" dirty="0"/>
              <a:t>Then:</a:t>
            </a:r>
          </a:p>
          <a:p>
            <a:pPr lvl="1"/>
            <a:r>
              <a:rPr lang="en-US" dirty="0"/>
              <a:t>If a &gt; b</a:t>
            </a:r>
            <a:r>
              <a:rPr lang="en-US" baseline="30000" dirty="0"/>
              <a:t>k</a:t>
            </a:r>
            <a:r>
              <a:rPr lang="en-US" dirty="0"/>
              <a:t> then T(n) = </a:t>
            </a:r>
            <a:r>
              <a:rPr lang="en-US" dirty="0">
                <a:sym typeface="Symbol" panose="05050102010706020507" pitchFamily="18" charset="2"/>
              </a:rPr>
              <a:t>(</a:t>
            </a:r>
            <a:r>
              <a:rPr lang="en-US" dirty="0" err="1">
                <a:sym typeface="Symbol" panose="05050102010706020507" pitchFamily="18" charset="2"/>
              </a:rPr>
              <a:t>n</a:t>
            </a:r>
            <a:r>
              <a:rPr lang="en-US" baseline="30000" dirty="0" err="1">
                <a:sym typeface="Symbol" panose="05050102010706020507" pitchFamily="18" charset="2"/>
              </a:rPr>
              <a:t>log</a:t>
            </a:r>
            <a:r>
              <a:rPr lang="en-US" sz="2000" baseline="20000" dirty="0" err="1">
                <a:sym typeface="Symbol" panose="05050102010706020507" pitchFamily="18" charset="2"/>
              </a:rPr>
              <a:t>b</a:t>
            </a:r>
            <a:r>
              <a:rPr lang="en-US" baseline="30000" dirty="0">
                <a:sym typeface="Symbol" panose="05050102010706020507" pitchFamily="18" charset="2"/>
              </a:rPr>
              <a:t> a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a = b</a:t>
            </a:r>
            <a:r>
              <a:rPr lang="en-US" baseline="30000" dirty="0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 then T(n) = (</a:t>
            </a:r>
            <a:r>
              <a:rPr lang="en-US" dirty="0" err="1">
                <a:sym typeface="Symbol" panose="05050102010706020507" pitchFamily="18" charset="2"/>
              </a:rPr>
              <a:t>n</a:t>
            </a:r>
            <a:r>
              <a:rPr lang="en-US" baseline="30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 log n)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a &lt; b</a:t>
            </a:r>
            <a:r>
              <a:rPr lang="en-US" baseline="30000" dirty="0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 then T(n) = (</a:t>
            </a:r>
            <a:r>
              <a:rPr lang="en-US" dirty="0" err="1">
                <a:sym typeface="Symbol" panose="05050102010706020507" pitchFamily="18" charset="2"/>
              </a:rPr>
              <a:t>n</a:t>
            </a:r>
            <a:r>
              <a:rPr lang="en-US" baseline="30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r>
              <a:rPr lang="en-US" dirty="0">
                <a:sym typeface="Symbol" panose="05050102010706020507" pitchFamily="18" charset="2"/>
              </a:rPr>
              <a:t>(Replace  by O when </a:t>
            </a:r>
            <a:r>
              <a:rPr lang="en-US" dirty="0"/>
              <a:t>T(n)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a T(n/b) + c </a:t>
            </a:r>
            <a:r>
              <a:rPr lang="en-US" dirty="0" err="1"/>
              <a:t>n</a:t>
            </a:r>
            <a:r>
              <a:rPr lang="en-US" baseline="30000" dirty="0" err="1"/>
              <a:t>k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008112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CB889-1E0B-4463-BF08-4A4F723D9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Divide-and-conquer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4D979-CC2B-456A-A8A5-371FF8261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(</a:t>
            </a:r>
            <a:r>
              <a:rPr lang="en-US" dirty="0" err="1"/>
              <a:t>MergeSort</a:t>
            </a:r>
            <a:r>
              <a:rPr lang="en-US" dirty="0"/>
              <a:t>)</a:t>
            </a:r>
          </a:p>
          <a:p>
            <a:r>
              <a:rPr lang="en-US" dirty="0"/>
              <a:t>Selection</a:t>
            </a:r>
          </a:p>
          <a:p>
            <a:pPr lvl="1"/>
            <a:r>
              <a:rPr lang="en-US" dirty="0"/>
              <a:t>Unbalanced recursion</a:t>
            </a:r>
          </a:p>
          <a:p>
            <a:r>
              <a:rPr lang="en-US" dirty="0"/>
              <a:t>Closest pair of points</a:t>
            </a:r>
          </a:p>
          <a:p>
            <a:pPr lvl="1"/>
            <a:r>
              <a:rPr lang="en-US" dirty="0"/>
              <a:t>Cleverness in combining recursive solutions</a:t>
            </a:r>
          </a:p>
          <a:p>
            <a:r>
              <a:rPr lang="en-US" dirty="0"/>
              <a:t>Computational arithmetic (exponentiation, integer multiplication, matrix multiplication)</a:t>
            </a:r>
          </a:p>
          <a:p>
            <a:pPr lvl="1"/>
            <a:r>
              <a:rPr lang="en-US" dirty="0"/>
              <a:t>Important, e.g., for cryptography</a:t>
            </a:r>
          </a:p>
          <a:p>
            <a:pPr lvl="1"/>
            <a:r>
              <a:rPr lang="en-US" dirty="0"/>
              <a:t>Cleverness in generating recursive sub-problems (and, in some cases, combining the solutions)</a:t>
            </a:r>
          </a:p>
          <a:p>
            <a:r>
              <a:rPr lang="en-US" dirty="0"/>
              <a:t>Fast Fourier Transform (FFT)</a:t>
            </a:r>
          </a:p>
          <a:p>
            <a:pPr lvl="1"/>
            <a:r>
              <a:rPr lang="en-US" dirty="0"/>
              <a:t>Very clever algorithm, nice math!</a:t>
            </a:r>
          </a:p>
          <a:p>
            <a:pPr lvl="1"/>
            <a:r>
              <a:rPr lang="en-US" dirty="0"/>
              <a:t>Applications in ML, cryptography, computer vision, engineering, signal processing, 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38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Clustering</a:t>
            </a:r>
          </a:p>
        </p:txBody>
      </p:sp>
    </p:spTree>
    <p:extLst>
      <p:ext uri="{BB962C8B-B14F-4D97-AF65-F5344CB8AC3E}">
        <p14:creationId xmlns:p14="http://schemas.microsoft.com/office/powerpoint/2010/main" val="1410666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94642-158C-476E-9971-52EF9C580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60A12-FA23-4E3A-8743-12C162567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Given a set of items, with a distance function defined over pairs of items</a:t>
            </a:r>
          </a:p>
          <a:p>
            <a:r>
              <a:rPr lang="en-US" dirty="0"/>
              <a:t>High-level goal: divide the items into groups (“clusters”), with close items in the same cluster</a:t>
            </a:r>
          </a:p>
          <a:p>
            <a:r>
              <a:rPr lang="en-US" dirty="0"/>
              <a:t>Various things one can try to optimize…</a:t>
            </a:r>
          </a:p>
          <a:p>
            <a:r>
              <a:rPr lang="en-US" dirty="0"/>
              <a:t>Here: </a:t>
            </a:r>
          </a:p>
          <a:p>
            <a:pPr lvl="1"/>
            <a:r>
              <a:rPr lang="en-US" dirty="0"/>
              <a:t>The number of </a:t>
            </a:r>
            <a:r>
              <a:rPr lang="en-US" b="1" dirty="0"/>
              <a:t>non-empty</a:t>
            </a:r>
            <a:r>
              <a:rPr lang="en-US" dirty="0"/>
              <a:t> clusters k is specified</a:t>
            </a:r>
          </a:p>
          <a:p>
            <a:pPr lvl="1"/>
            <a:r>
              <a:rPr lang="en-US" dirty="0"/>
              <a:t>Want to maximize the </a:t>
            </a:r>
            <a:r>
              <a:rPr lang="en-US" i="1" dirty="0"/>
              <a:t>spacing</a:t>
            </a:r>
            <a:r>
              <a:rPr lang="en-US" dirty="0"/>
              <a:t>, i.e., the minimum distance between any two clusters</a:t>
            </a:r>
          </a:p>
          <a:p>
            <a:pPr lvl="2"/>
            <a:r>
              <a:rPr lang="en-US" dirty="0"/>
              <a:t>Distance between clusters A, B is the minimum distance between any points a </a:t>
            </a:r>
            <a:r>
              <a:rPr lang="en-US" dirty="0">
                <a:sym typeface="Symbol" panose="05050102010706020507" pitchFamily="18" charset="2"/>
              </a:rPr>
              <a:t> A and b 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4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F5B48148-F58B-495B-B296-F6D0C27C229D}"/>
              </a:ext>
            </a:extLst>
          </p:cNvPr>
          <p:cNvSpPr/>
          <p:nvPr/>
        </p:nvSpPr>
        <p:spPr>
          <a:xfrm>
            <a:off x="3581400" y="230587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5098217-91D0-477D-B801-6EDB7FC4FEC2}"/>
              </a:ext>
            </a:extLst>
          </p:cNvPr>
          <p:cNvSpPr/>
          <p:nvPr/>
        </p:nvSpPr>
        <p:spPr>
          <a:xfrm>
            <a:off x="3429000" y="280879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112ADEF-F7E3-4BDE-8848-24BB9EFAAB2A}"/>
              </a:ext>
            </a:extLst>
          </p:cNvPr>
          <p:cNvSpPr/>
          <p:nvPr/>
        </p:nvSpPr>
        <p:spPr>
          <a:xfrm>
            <a:off x="3733800" y="309835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42A2FED-7C76-41F7-BF33-BF8220CF0EAD}"/>
              </a:ext>
            </a:extLst>
          </p:cNvPr>
          <p:cNvSpPr/>
          <p:nvPr/>
        </p:nvSpPr>
        <p:spPr>
          <a:xfrm>
            <a:off x="3971495" y="334269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F456261-DCE6-4A2E-ADD5-7BBDCE3A7C43}"/>
              </a:ext>
            </a:extLst>
          </p:cNvPr>
          <p:cNvSpPr/>
          <p:nvPr/>
        </p:nvSpPr>
        <p:spPr>
          <a:xfrm>
            <a:off x="3925776" y="246221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6A6C20E-3821-414C-9983-8F013FAEFE46}"/>
              </a:ext>
            </a:extLst>
          </p:cNvPr>
          <p:cNvSpPr/>
          <p:nvPr/>
        </p:nvSpPr>
        <p:spPr>
          <a:xfrm>
            <a:off x="4069081" y="276307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1D039D2-6E8F-4F52-99DF-AC35962237CC}"/>
              </a:ext>
            </a:extLst>
          </p:cNvPr>
          <p:cNvSpPr/>
          <p:nvPr/>
        </p:nvSpPr>
        <p:spPr>
          <a:xfrm>
            <a:off x="6126481" y="20574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92B56B9-DF73-450B-9BF8-55001A1A742F}"/>
              </a:ext>
            </a:extLst>
          </p:cNvPr>
          <p:cNvSpPr/>
          <p:nvPr/>
        </p:nvSpPr>
        <p:spPr>
          <a:xfrm>
            <a:off x="6202681" y="23622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5AD85AD-C2DE-42F1-9842-E87F3ED962E2}"/>
              </a:ext>
            </a:extLst>
          </p:cNvPr>
          <p:cNvSpPr/>
          <p:nvPr/>
        </p:nvSpPr>
        <p:spPr>
          <a:xfrm>
            <a:off x="5897881" y="19050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41F72D8-A8B4-46FE-8148-03368EDD1573}"/>
              </a:ext>
            </a:extLst>
          </p:cNvPr>
          <p:cNvSpPr/>
          <p:nvPr/>
        </p:nvSpPr>
        <p:spPr>
          <a:xfrm>
            <a:off x="5974081" y="22098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689AE8C-54B4-4E21-B994-C0CF6BC05D09}"/>
              </a:ext>
            </a:extLst>
          </p:cNvPr>
          <p:cNvSpPr/>
          <p:nvPr/>
        </p:nvSpPr>
        <p:spPr>
          <a:xfrm>
            <a:off x="6096000" y="22402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ED92874-7FC1-444E-BF7D-245548B1EC14}"/>
              </a:ext>
            </a:extLst>
          </p:cNvPr>
          <p:cNvSpPr/>
          <p:nvPr/>
        </p:nvSpPr>
        <p:spPr>
          <a:xfrm>
            <a:off x="6172200" y="25450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F776E16-2D84-4A89-8A8F-9EFCD0E534F1}"/>
              </a:ext>
            </a:extLst>
          </p:cNvPr>
          <p:cNvSpPr/>
          <p:nvPr/>
        </p:nvSpPr>
        <p:spPr>
          <a:xfrm>
            <a:off x="5212081" y="3509345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5837A1A-CD4B-433E-A5A9-D837220683CB}"/>
              </a:ext>
            </a:extLst>
          </p:cNvPr>
          <p:cNvSpPr/>
          <p:nvPr/>
        </p:nvSpPr>
        <p:spPr>
          <a:xfrm>
            <a:off x="4572000" y="401226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802B9213-B151-4BAB-9BD2-2AC072D367B6}"/>
              </a:ext>
            </a:extLst>
          </p:cNvPr>
          <p:cNvSpPr/>
          <p:nvPr/>
        </p:nvSpPr>
        <p:spPr>
          <a:xfrm>
            <a:off x="4648200" y="430182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8C59AA0-0A3E-4E8C-9112-E01C0F2C58DB}"/>
              </a:ext>
            </a:extLst>
          </p:cNvPr>
          <p:cNvSpPr/>
          <p:nvPr/>
        </p:nvSpPr>
        <p:spPr>
          <a:xfrm>
            <a:off x="5114495" y="454615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E51424C-3B84-4AA5-BB76-E07D29A90CCF}"/>
              </a:ext>
            </a:extLst>
          </p:cNvPr>
          <p:cNvSpPr/>
          <p:nvPr/>
        </p:nvSpPr>
        <p:spPr>
          <a:xfrm>
            <a:off x="4876800" y="401275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4AFEA00E-137F-480F-87A3-9C1B0478959C}"/>
              </a:ext>
            </a:extLst>
          </p:cNvPr>
          <p:cNvSpPr/>
          <p:nvPr/>
        </p:nvSpPr>
        <p:spPr>
          <a:xfrm>
            <a:off x="5212081" y="3966545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D0878502-BA14-4FB8-B8D1-A74D78CB9874}"/>
              </a:ext>
            </a:extLst>
          </p:cNvPr>
          <p:cNvSpPr/>
          <p:nvPr/>
        </p:nvSpPr>
        <p:spPr>
          <a:xfrm>
            <a:off x="3276600" y="2128544"/>
            <a:ext cx="1097281" cy="14777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CEDB2A37-EA6A-45E5-A9C3-4D1CD5494933}"/>
              </a:ext>
            </a:extLst>
          </p:cNvPr>
          <p:cNvSpPr/>
          <p:nvPr/>
        </p:nvSpPr>
        <p:spPr>
          <a:xfrm>
            <a:off x="5562600" y="1600200"/>
            <a:ext cx="914400" cy="1219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B5ADD25-864C-47B0-9D92-55C0E2102F26}"/>
              </a:ext>
            </a:extLst>
          </p:cNvPr>
          <p:cNvCxnSpPr>
            <a:cxnSpLocks/>
            <a:stCxn id="38" idx="1"/>
            <a:endCxn id="18" idx="5"/>
          </p:cNvCxnSpPr>
          <p:nvPr/>
        </p:nvCxnSpPr>
        <p:spPr>
          <a:xfrm flipH="1" flipV="1">
            <a:off x="4010519" y="3381716"/>
            <a:ext cx="568176" cy="63724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0B3EB458-6D7A-4329-B02C-CBFF1F21BBAF}"/>
              </a:ext>
            </a:extLst>
          </p:cNvPr>
          <p:cNvSpPr/>
          <p:nvPr/>
        </p:nvSpPr>
        <p:spPr>
          <a:xfrm rot="1200000">
            <a:off x="4436881" y="3374025"/>
            <a:ext cx="1058990" cy="14727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1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BDB64-B0ED-4CDD-98D9-7D14032F8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A3C9B-E023-4D38-9EC9-9FF48452F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fundamental problem in ML</a:t>
            </a:r>
          </a:p>
          <a:p>
            <a:r>
              <a:rPr lang="en-US" dirty="0"/>
              <a:t>A nice application of MST algorithms</a:t>
            </a:r>
          </a:p>
        </p:txBody>
      </p:sp>
    </p:spTree>
    <p:extLst>
      <p:ext uri="{BB962C8B-B14F-4D97-AF65-F5344CB8AC3E}">
        <p14:creationId xmlns:p14="http://schemas.microsoft.com/office/powerpoint/2010/main" val="1103155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91987-20B6-43C0-BD3D-222EE24DE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AED12-7D22-42A6-95D1-6305FEAD3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/>
              <a:t>Idea is simple:</a:t>
            </a:r>
          </a:p>
          <a:p>
            <a:pPr lvl="1"/>
            <a:r>
              <a:rPr lang="en-US" dirty="0"/>
              <a:t>Define the natural weighted graph on the items</a:t>
            </a:r>
          </a:p>
          <a:p>
            <a:pPr lvl="1"/>
            <a:r>
              <a:rPr lang="en-US" dirty="0"/>
              <a:t>Define a subset of the edges by choosing edges in order of increasing weight</a:t>
            </a:r>
          </a:p>
          <a:p>
            <a:pPr lvl="1"/>
            <a:r>
              <a:rPr lang="en-US" dirty="0"/>
              <a:t>Cluster = connected component </a:t>
            </a:r>
          </a:p>
          <a:p>
            <a:pPr lvl="2"/>
            <a:r>
              <a:rPr lang="en-US" dirty="0"/>
              <a:t>No point in choosing edges between vertices already in the same cluster</a:t>
            </a:r>
          </a:p>
          <a:p>
            <a:pPr lvl="2"/>
            <a:r>
              <a:rPr lang="en-US" dirty="0"/>
              <a:t># clusters reduces by at most one in every step</a:t>
            </a:r>
          </a:p>
          <a:p>
            <a:pPr lvl="1"/>
            <a:r>
              <a:rPr lang="en-US" dirty="0"/>
              <a:t>Stop when there are exactly k clusters</a:t>
            </a:r>
          </a:p>
        </p:txBody>
      </p:sp>
    </p:spTree>
    <p:extLst>
      <p:ext uri="{BB962C8B-B14F-4D97-AF65-F5344CB8AC3E}">
        <p14:creationId xmlns:p14="http://schemas.microsoft.com/office/powerpoint/2010/main" val="2265837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0ECF3-8E80-47FA-8075-1823C0E98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7CB1F-827E-42F5-8946-A73CCFA3F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Kruskal’s algorithm with early stopping!</a:t>
            </a:r>
          </a:p>
          <a:p>
            <a:r>
              <a:rPr lang="en-US" dirty="0"/>
              <a:t>Equivalent algorithm:</a:t>
            </a:r>
          </a:p>
          <a:p>
            <a:pPr lvl="1"/>
            <a:r>
              <a:rPr lang="en-US" dirty="0"/>
              <a:t>Run Kruskal’s algorithm (or any other algorithm) to get a minimum spanning tree</a:t>
            </a:r>
          </a:p>
          <a:p>
            <a:pPr lvl="1"/>
            <a:r>
              <a:rPr lang="en-US" dirty="0"/>
              <a:t>Delete k-1 most-expensive edges</a:t>
            </a:r>
          </a:p>
        </p:txBody>
      </p:sp>
    </p:spTree>
    <p:extLst>
      <p:ext uri="{BB962C8B-B14F-4D97-AF65-F5344CB8AC3E}">
        <p14:creationId xmlns:p14="http://schemas.microsoft.com/office/powerpoint/2010/main" val="363460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71265-91AE-4981-B220-427CA025A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2C43E-3E16-4624-92AB-3CB43D422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 C</a:t>
            </a:r>
            <a:r>
              <a:rPr lang="en-US" baseline="-25000" dirty="0"/>
              <a:t>1</a:t>
            </a:r>
            <a:r>
              <a:rPr lang="en-US" dirty="0"/>
              <a:t>, …, C</a:t>
            </a:r>
            <a:r>
              <a:rPr lang="en-US" baseline="-25000" dirty="0"/>
              <a:t>k</a:t>
            </a:r>
            <a:r>
              <a:rPr lang="en-US" dirty="0"/>
              <a:t> be clusters returned by the algorithm, with spacing d</a:t>
            </a:r>
          </a:p>
          <a:p>
            <a:pPr lvl="1"/>
            <a:r>
              <a:rPr lang="en-US" dirty="0"/>
              <a:t>So d is the length of the (k-1)</a:t>
            </a:r>
            <a:r>
              <a:rPr lang="en-US" dirty="0" err="1"/>
              <a:t>st</a:t>
            </a:r>
            <a:r>
              <a:rPr lang="en-US" dirty="0"/>
              <a:t> most expensive edge in an MST</a:t>
            </a:r>
          </a:p>
          <a:p>
            <a:r>
              <a:rPr lang="en-US" dirty="0"/>
              <a:t>Let O</a:t>
            </a:r>
            <a:r>
              <a:rPr lang="en-US" baseline="-25000" dirty="0"/>
              <a:t>1</a:t>
            </a:r>
            <a:r>
              <a:rPr lang="en-US" dirty="0"/>
              <a:t>, …, O</a:t>
            </a:r>
            <a:r>
              <a:rPr lang="en-US" baseline="-25000" dirty="0"/>
              <a:t>k</a:t>
            </a:r>
            <a:r>
              <a:rPr lang="en-US" dirty="0"/>
              <a:t> be clusters in some optimal clustering</a:t>
            </a:r>
          </a:p>
          <a:p>
            <a:r>
              <a:rPr lang="en-US" dirty="0"/>
              <a:t>Will show that the spacing of the optimal clustering is at most d</a:t>
            </a:r>
          </a:p>
          <a:p>
            <a:pPr lvl="1"/>
            <a:r>
              <a:rPr lang="en-US" dirty="0"/>
              <a:t>So C</a:t>
            </a:r>
            <a:r>
              <a:rPr lang="en-US" baseline="-25000" dirty="0"/>
              <a:t>1</a:t>
            </a:r>
            <a:r>
              <a:rPr lang="en-US" dirty="0"/>
              <a:t>, …, C</a:t>
            </a:r>
            <a:r>
              <a:rPr lang="en-US" baseline="-25000" dirty="0"/>
              <a:t>k </a:t>
            </a:r>
            <a:r>
              <a:rPr lang="en-US" dirty="0"/>
              <a:t>is also optimal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46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B686D-D96A-47EC-B859-E12C75AB7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91671-0A66-43C9-92E3-DBC433FFB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Must be some v, w in the same cluster C that are in different clusters O</a:t>
            </a:r>
            <a:r>
              <a:rPr lang="en-US" baseline="-25000" dirty="0"/>
              <a:t>i</a:t>
            </a:r>
            <a:r>
              <a:rPr lang="en-US" dirty="0"/>
              <a:t>, </a:t>
            </a:r>
            <a:r>
              <a:rPr lang="en-US" dirty="0" err="1"/>
              <a:t>O</a:t>
            </a:r>
            <a:r>
              <a:rPr lang="en-US" baseline="-25000" dirty="0" err="1"/>
              <a:t>j</a:t>
            </a:r>
            <a:r>
              <a:rPr lang="en-US" dirty="0"/>
              <a:t> </a:t>
            </a:r>
          </a:p>
          <a:p>
            <a:r>
              <a:rPr lang="en-US" dirty="0"/>
              <a:t>Look at path P from v to w inside C</a:t>
            </a:r>
          </a:p>
          <a:p>
            <a:pPr lvl="1"/>
            <a:r>
              <a:rPr lang="en-US" dirty="0"/>
              <a:t>Each edge in P must have length ≤ d</a:t>
            </a:r>
            <a:endParaRPr lang="en-US" baseline="-25000" dirty="0"/>
          </a:p>
          <a:p>
            <a:r>
              <a:rPr lang="en-US" dirty="0"/>
              <a:t>Must be some edge in P between O</a:t>
            </a:r>
            <a:r>
              <a:rPr lang="en-US" baseline="-25000" dirty="0"/>
              <a:t>i</a:t>
            </a:r>
            <a:r>
              <a:rPr lang="en-US" dirty="0"/>
              <a:t> and some other cluster O</a:t>
            </a:r>
          </a:p>
          <a:p>
            <a:pPr lvl="1"/>
            <a:r>
              <a:rPr lang="en-US" dirty="0"/>
              <a:t>Distance between O</a:t>
            </a:r>
            <a:r>
              <a:rPr lang="en-US" baseline="-25000" dirty="0"/>
              <a:t>i</a:t>
            </a:r>
            <a:r>
              <a:rPr lang="en-US" dirty="0"/>
              <a:t> and O is at most the length of that edge, which is at most d</a:t>
            </a:r>
          </a:p>
          <a:p>
            <a:pPr lvl="1"/>
            <a:r>
              <a:rPr lang="en-US" dirty="0"/>
              <a:t>So spacing of the optimal clustering is at most 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9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17203</TotalTime>
  <Words>1030</Words>
  <Application>Microsoft Office PowerPoint</Application>
  <PresentationFormat>On-screen Show (4:3)</PresentationFormat>
  <Paragraphs>111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CMSC451: Algorithms</vt:lpstr>
      <vt:lpstr>Clustering</vt:lpstr>
      <vt:lpstr>Clustering</vt:lpstr>
      <vt:lpstr>PowerPoint Presentation</vt:lpstr>
      <vt:lpstr>Clustering</vt:lpstr>
      <vt:lpstr>Clustering algorithm</vt:lpstr>
      <vt:lpstr>Clustering algorithm</vt:lpstr>
      <vt:lpstr>Proof of correctness</vt:lpstr>
      <vt:lpstr>Proof of correctness</vt:lpstr>
      <vt:lpstr>Divide-and-conquer algorithms</vt:lpstr>
      <vt:lpstr>Divide-and-conquer paradigm</vt:lpstr>
      <vt:lpstr>General framework</vt:lpstr>
      <vt:lpstr>MergeSort</vt:lpstr>
      <vt:lpstr>MergeSort running time</vt:lpstr>
      <vt:lpstr>Approach 1: Unroll the recurrence</vt:lpstr>
      <vt:lpstr>Approach 2: Guess-and-check</vt:lpstr>
      <vt:lpstr>Approach 3: Apply general result</vt:lpstr>
      <vt:lpstr>(Simplified) Master theorem</vt:lpstr>
      <vt:lpstr>Divide-and-conquer algorithms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1017</cp:revision>
  <dcterms:created xsi:type="dcterms:W3CDTF">2014-06-02T02:25:30Z</dcterms:created>
  <dcterms:modified xsi:type="dcterms:W3CDTF">2021-09-24T15:03:00Z</dcterms:modified>
</cp:coreProperties>
</file>