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471" r:id="rId2"/>
    <p:sldId id="448" r:id="rId3"/>
    <p:sldId id="558" r:id="rId4"/>
    <p:sldId id="568" r:id="rId5"/>
    <p:sldId id="569" r:id="rId6"/>
    <p:sldId id="570" r:id="rId7"/>
    <p:sldId id="571" r:id="rId8"/>
    <p:sldId id="572" r:id="rId9"/>
    <p:sldId id="573" r:id="rId10"/>
    <p:sldId id="574" r:id="rId11"/>
    <p:sldId id="575" r:id="rId12"/>
    <p:sldId id="576" r:id="rId13"/>
    <p:sldId id="577" r:id="rId14"/>
    <p:sldId id="579" r:id="rId15"/>
    <p:sldId id="578" r:id="rId16"/>
    <p:sldId id="58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221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13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A9410-D6D1-499A-8D96-A9DE1957D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FFT idea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D1BE0-3AA1-46EC-B8FD-62EBB8975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Converting a(X) to its eval representation requires evaluating a(X) at O(n) points</a:t>
            </a:r>
          </a:p>
          <a:p>
            <a:pPr lvl="1"/>
            <a:r>
              <a:rPr lang="en-US" dirty="0"/>
              <a:t>Evaluating a(X) at a point takes O(n) time</a:t>
            </a:r>
          </a:p>
          <a:p>
            <a:r>
              <a:rPr lang="en-US" dirty="0"/>
              <a:t>Observation: we can </a:t>
            </a:r>
            <a:r>
              <a:rPr lang="en-US" i="1" dirty="0"/>
              <a:t>simultaneously</a:t>
            </a:r>
            <a:r>
              <a:rPr lang="en-US" dirty="0"/>
              <a:t> evaluate a(X) at O(n) points in O(n log n) time </a:t>
            </a:r>
            <a:r>
              <a:rPr lang="en-US" i="1" dirty="0"/>
              <a:t>if we pick the points cleverly</a:t>
            </a:r>
            <a:endParaRPr lang="en-US" dirty="0"/>
          </a:p>
          <a:p>
            <a:pPr lvl="1"/>
            <a:r>
              <a:rPr lang="en-US" dirty="0"/>
              <a:t>In particular, use </a:t>
            </a:r>
            <a:r>
              <a:rPr lang="en-US" i="1" dirty="0"/>
              <a:t>complex</a:t>
            </a:r>
            <a:r>
              <a:rPr lang="en-US" dirty="0"/>
              <a:t> numbers</a:t>
            </a:r>
          </a:p>
          <a:p>
            <a:pPr lvl="1"/>
            <a:r>
              <a:rPr lang="en-US" dirty="0"/>
              <a:t>(Note that nothing so far assumed real numbers)</a:t>
            </a:r>
          </a:p>
        </p:txBody>
      </p:sp>
    </p:spTree>
    <p:extLst>
      <p:ext uri="{BB962C8B-B14F-4D97-AF65-F5344CB8AC3E}">
        <p14:creationId xmlns:p14="http://schemas.microsoft.com/office/powerpoint/2010/main" val="3835900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9A732-B4E5-45D4-A5A7-CCB918FCA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FFT idea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A9A78-9995-48A9-BFD6-C836B377F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Consider the equation X</a:t>
            </a:r>
            <a:r>
              <a:rPr lang="en-US" baseline="30000" dirty="0"/>
              <a:t>2n</a:t>
            </a:r>
            <a:r>
              <a:rPr lang="en-US" dirty="0"/>
              <a:t> – 1 = 0</a:t>
            </a:r>
          </a:p>
          <a:p>
            <a:pPr lvl="1"/>
            <a:r>
              <a:rPr lang="en-US" dirty="0"/>
              <a:t>This has 2n distinct complex roots</a:t>
            </a:r>
          </a:p>
          <a:p>
            <a:pPr lvl="1"/>
            <a:r>
              <a:rPr lang="en-US" dirty="0"/>
              <a:t>The roots are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            </a:t>
            </a:r>
            <a:r>
              <a:rPr lang="en-US" dirty="0"/>
              <a:t>1, e</a:t>
            </a:r>
            <a:r>
              <a:rPr lang="en-US" baseline="30000" dirty="0"/>
              <a:t>2</a:t>
            </a:r>
            <a:r>
              <a:rPr lang="en-US" baseline="30000" dirty="0">
                <a:sym typeface="Symbol" panose="05050102010706020507" pitchFamily="18" charset="2"/>
              </a:rPr>
              <a:t>i/2n</a:t>
            </a:r>
            <a:r>
              <a:rPr lang="en-US" baseline="-25000" dirty="0">
                <a:sym typeface="Symbol" panose="05050102010706020507" pitchFamily="18" charset="2"/>
              </a:rPr>
              <a:t>, </a:t>
            </a:r>
            <a:r>
              <a:rPr lang="en-US" dirty="0">
                <a:sym typeface="Symbol" panose="05050102010706020507" pitchFamily="18" charset="2"/>
              </a:rPr>
              <a:t>(</a:t>
            </a:r>
            <a:r>
              <a:rPr lang="en-US" dirty="0"/>
              <a:t>e</a:t>
            </a:r>
            <a:r>
              <a:rPr lang="en-US" baseline="30000" dirty="0"/>
              <a:t>2</a:t>
            </a:r>
            <a:r>
              <a:rPr lang="en-US" baseline="30000" dirty="0">
                <a:sym typeface="Symbol" panose="05050102010706020507" pitchFamily="18" charset="2"/>
              </a:rPr>
              <a:t>i/2n</a:t>
            </a:r>
            <a:r>
              <a:rPr lang="en-US" dirty="0">
                <a:sym typeface="Symbol" panose="05050102010706020507" pitchFamily="18" charset="2"/>
              </a:rPr>
              <a:t>)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, …,</a:t>
            </a:r>
            <a:r>
              <a:rPr lang="en-US" baseline="30000" dirty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(</a:t>
            </a:r>
            <a:r>
              <a:rPr lang="en-US" dirty="0"/>
              <a:t>e</a:t>
            </a:r>
            <a:r>
              <a:rPr lang="en-US" baseline="30000" dirty="0"/>
              <a:t>2</a:t>
            </a:r>
            <a:r>
              <a:rPr lang="en-US" baseline="30000" dirty="0">
                <a:sym typeface="Symbol" panose="05050102010706020507" pitchFamily="18" charset="2"/>
              </a:rPr>
              <a:t>i/2n</a:t>
            </a:r>
            <a:r>
              <a:rPr lang="en-US" dirty="0">
                <a:sym typeface="Symbol" panose="05050102010706020507" pitchFamily="18" charset="2"/>
              </a:rPr>
              <a:t>)</a:t>
            </a:r>
            <a:r>
              <a:rPr lang="en-US" baseline="30000" dirty="0">
                <a:sym typeface="Symbol" panose="05050102010706020507" pitchFamily="18" charset="2"/>
              </a:rPr>
              <a:t>2n-1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(i.e., the (2n)</a:t>
            </a:r>
            <a:r>
              <a:rPr lang="en-US" baseline="30000" dirty="0" err="1">
                <a:sym typeface="Symbol" panose="05050102010706020507" pitchFamily="18" charset="2"/>
              </a:rPr>
              <a:t>th</a:t>
            </a:r>
            <a:r>
              <a:rPr lang="en-US" dirty="0">
                <a:sym typeface="Symbol" panose="05050102010706020507" pitchFamily="18" charset="2"/>
              </a:rPr>
              <a:t> roots of unity), which are equally spaced on the unit circle in the complex plane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Let </a:t>
            </a:r>
            <a:r>
              <a:rPr lang="en-US" dirty="0" err="1">
                <a:sym typeface="Symbol" panose="05050102010706020507" pitchFamily="18" charset="2"/>
              </a:rPr>
              <a:t>w</a:t>
            </a:r>
            <a:r>
              <a:rPr lang="en-US" baseline="-25000" dirty="0" err="1">
                <a:sym typeface="Symbol" panose="05050102010706020507" pitchFamily="18" charset="2"/>
              </a:rPr>
              <a:t>k</a:t>
            </a:r>
            <a:r>
              <a:rPr lang="en-US" baseline="-25000" dirty="0">
                <a:sym typeface="Symbol" panose="05050102010706020507" pitchFamily="18" charset="2"/>
              </a:rPr>
              <a:t>, j</a:t>
            </a:r>
            <a:r>
              <a:rPr lang="en-US" dirty="0">
                <a:sym typeface="Symbol" panose="05050102010706020507" pitchFamily="18" charset="2"/>
              </a:rPr>
              <a:t> = (</a:t>
            </a:r>
            <a:r>
              <a:rPr lang="en-US" dirty="0"/>
              <a:t>e</a:t>
            </a:r>
            <a:r>
              <a:rPr lang="en-US" baseline="30000" dirty="0"/>
              <a:t>2</a:t>
            </a:r>
            <a:r>
              <a:rPr lang="en-US" baseline="30000" dirty="0">
                <a:sym typeface="Symbol" panose="05050102010706020507" pitchFamily="18" charset="2"/>
              </a:rPr>
              <a:t>i/k</a:t>
            </a:r>
            <a:r>
              <a:rPr lang="en-US" dirty="0">
                <a:sym typeface="Symbol" panose="05050102010706020507" pitchFamily="18" charset="2"/>
              </a:rPr>
              <a:t>)</a:t>
            </a:r>
            <a:r>
              <a:rPr lang="en-US" baseline="30000" dirty="0">
                <a:sym typeface="Symbol" panose="05050102010706020507" pitchFamily="18" charset="2"/>
              </a:rPr>
              <a:t>j</a:t>
            </a:r>
            <a:r>
              <a:rPr lang="en-US" dirty="0">
                <a:sym typeface="Symbol" panose="05050102010706020507" pitchFamily="18" charset="2"/>
              </a:rPr>
              <a:t>      </a:t>
            </a:r>
            <a:r>
              <a:rPr lang="en-US" sz="2400" dirty="0">
                <a:sym typeface="Symbol" panose="05050102010706020507" pitchFamily="18" charset="2"/>
              </a:rPr>
              <a:t>// this is different from the book!</a:t>
            </a:r>
            <a:endParaRPr lang="en-US" dirty="0">
              <a:sym typeface="Symbol" panose="05050102010706020507" pitchFamily="18" charset="2"/>
            </a:endParaRPr>
          </a:p>
          <a:p>
            <a:pPr lvl="2"/>
            <a:r>
              <a:rPr lang="en-US" dirty="0">
                <a:sym typeface="Symbol" panose="05050102010706020507" pitchFamily="18" charset="2"/>
              </a:rPr>
              <a:t>Square of a (2n)</a:t>
            </a:r>
            <a:r>
              <a:rPr lang="en-US" baseline="30000" dirty="0" err="1">
                <a:sym typeface="Symbol" panose="05050102010706020507" pitchFamily="18" charset="2"/>
              </a:rPr>
              <a:t>th</a:t>
            </a:r>
            <a:r>
              <a:rPr lang="en-US" dirty="0">
                <a:sym typeface="Symbol" panose="05050102010706020507" pitchFamily="18" charset="2"/>
              </a:rPr>
              <a:t> root of unity is an n</a:t>
            </a:r>
            <a:r>
              <a:rPr lang="en-US" baseline="30000" dirty="0">
                <a:sym typeface="Symbol" panose="05050102010706020507" pitchFamily="18" charset="2"/>
              </a:rPr>
              <a:t>th</a:t>
            </a:r>
            <a:r>
              <a:rPr lang="en-US" dirty="0">
                <a:sym typeface="Symbol" panose="05050102010706020507" pitchFamily="18" charset="2"/>
              </a:rPr>
              <a:t> root of unity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We will evaluate at w</a:t>
            </a:r>
            <a:r>
              <a:rPr lang="en-US" baseline="-25000" dirty="0">
                <a:sym typeface="Symbol" panose="05050102010706020507" pitchFamily="18" charset="2"/>
              </a:rPr>
              <a:t>2n, 0</a:t>
            </a:r>
            <a:r>
              <a:rPr lang="en-US" dirty="0">
                <a:sym typeface="Symbol" panose="05050102010706020507" pitchFamily="18" charset="2"/>
              </a:rPr>
              <a:t>, w</a:t>
            </a:r>
            <a:r>
              <a:rPr lang="en-US" baseline="-25000" dirty="0">
                <a:sym typeface="Symbol" panose="05050102010706020507" pitchFamily="18" charset="2"/>
              </a:rPr>
              <a:t>2n, 1</a:t>
            </a:r>
            <a:r>
              <a:rPr lang="en-US" dirty="0">
                <a:sym typeface="Symbol" panose="05050102010706020507" pitchFamily="18" charset="2"/>
              </a:rPr>
              <a:t>, …, w</a:t>
            </a:r>
            <a:r>
              <a:rPr lang="en-US" baseline="-25000" dirty="0">
                <a:sym typeface="Symbol" panose="05050102010706020507" pitchFamily="18" charset="2"/>
              </a:rPr>
              <a:t>2n,2n-1</a:t>
            </a:r>
            <a:r>
              <a:rPr lang="en-US" dirty="0">
                <a:sym typeface="Symbol" panose="05050102010706020507" pitchFamily="18" charset="2"/>
              </a:rPr>
              <a:t> using divide-and-conquer</a:t>
            </a:r>
          </a:p>
        </p:txBody>
      </p:sp>
    </p:spTree>
    <p:extLst>
      <p:ext uri="{BB962C8B-B14F-4D97-AF65-F5344CB8AC3E}">
        <p14:creationId xmlns:p14="http://schemas.microsoft.com/office/powerpoint/2010/main" val="1484134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0C9C8-9EC6-4BD3-8DB0-DD7B354B9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FFT idea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FB5CE-AACE-4044-86F7-E87ECFC95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Eval(a)       </a:t>
            </a:r>
            <a:r>
              <a:rPr lang="en-US" sz="2400" dirty="0"/>
              <a:t>// evaluate a degree-(2n-1) polynomial on all the (2n)</a:t>
            </a:r>
            <a:r>
              <a:rPr lang="en-US" sz="2400" baseline="30000" dirty="0" err="1"/>
              <a:t>th</a:t>
            </a:r>
            <a:r>
              <a:rPr lang="en-US" sz="2400" dirty="0"/>
              <a:t> roots of unity; assume n is a power of 2</a:t>
            </a:r>
            <a:endParaRPr lang="en-US" sz="2800" dirty="0"/>
          </a:p>
          <a:p>
            <a:pPr lvl="1"/>
            <a:r>
              <a:rPr lang="en-US" dirty="0"/>
              <a:t>Let </a:t>
            </a:r>
            <a:r>
              <a:rPr lang="en-US" dirty="0" err="1"/>
              <a:t>a</a:t>
            </a:r>
            <a:r>
              <a:rPr lang="en-US" baseline="-25000" dirty="0" err="1"/>
              <a:t>even</a:t>
            </a:r>
            <a:r>
              <a:rPr lang="en-US" dirty="0"/>
              <a:t>(X) = a</a:t>
            </a:r>
            <a:r>
              <a:rPr lang="en-US" baseline="-25000" dirty="0"/>
              <a:t>0</a:t>
            </a:r>
            <a:r>
              <a:rPr lang="en-US" dirty="0"/>
              <a:t> + a</a:t>
            </a:r>
            <a:r>
              <a:rPr lang="en-US" baseline="-25000" dirty="0"/>
              <a:t>2</a:t>
            </a:r>
            <a:r>
              <a:rPr lang="en-US" dirty="0"/>
              <a:t> X + a</a:t>
            </a:r>
            <a:r>
              <a:rPr lang="en-US" baseline="-25000" dirty="0"/>
              <a:t>4</a:t>
            </a:r>
            <a:r>
              <a:rPr lang="en-US" dirty="0"/>
              <a:t> X</a:t>
            </a:r>
            <a:r>
              <a:rPr lang="en-US" baseline="30000" dirty="0"/>
              <a:t>2</a:t>
            </a:r>
            <a:r>
              <a:rPr lang="en-US" dirty="0"/>
              <a:t> + … + a</a:t>
            </a:r>
            <a:r>
              <a:rPr lang="en-US" baseline="-25000" dirty="0"/>
              <a:t>2n-2</a:t>
            </a:r>
            <a:r>
              <a:rPr lang="en-US" dirty="0"/>
              <a:t> X</a:t>
            </a:r>
            <a:r>
              <a:rPr lang="en-US" baseline="30000" dirty="0"/>
              <a:t>n-1</a:t>
            </a:r>
            <a:br>
              <a:rPr lang="en-US" dirty="0"/>
            </a:br>
            <a:r>
              <a:rPr lang="en-US" dirty="0"/>
              <a:t>       </a:t>
            </a:r>
            <a:r>
              <a:rPr lang="en-US" dirty="0" err="1"/>
              <a:t>a</a:t>
            </a:r>
            <a:r>
              <a:rPr lang="en-US" baseline="-25000" dirty="0" err="1"/>
              <a:t>odd</a:t>
            </a:r>
            <a:r>
              <a:rPr lang="en-US" dirty="0"/>
              <a:t>(X) =  a</a:t>
            </a:r>
            <a:r>
              <a:rPr lang="en-US" baseline="-25000" dirty="0"/>
              <a:t>1</a:t>
            </a:r>
            <a:r>
              <a:rPr lang="en-US" dirty="0"/>
              <a:t> + a</a:t>
            </a:r>
            <a:r>
              <a:rPr lang="en-US" baseline="-25000" dirty="0"/>
              <a:t>3</a:t>
            </a:r>
            <a:r>
              <a:rPr lang="en-US" dirty="0"/>
              <a:t> X + a</a:t>
            </a:r>
            <a:r>
              <a:rPr lang="en-US" baseline="-25000" dirty="0"/>
              <a:t>5</a:t>
            </a:r>
            <a:r>
              <a:rPr lang="en-US" dirty="0"/>
              <a:t> X</a:t>
            </a:r>
            <a:r>
              <a:rPr lang="en-US" baseline="30000" dirty="0"/>
              <a:t>2</a:t>
            </a:r>
            <a:r>
              <a:rPr lang="en-US" dirty="0"/>
              <a:t> + … + a</a:t>
            </a:r>
            <a:r>
              <a:rPr lang="en-US" baseline="-25000" dirty="0"/>
              <a:t>2n-1</a:t>
            </a:r>
            <a:r>
              <a:rPr lang="en-US" dirty="0"/>
              <a:t> X</a:t>
            </a:r>
            <a:r>
              <a:rPr lang="en-US" baseline="30000" dirty="0"/>
              <a:t>n-1</a:t>
            </a:r>
            <a:br>
              <a:rPr lang="en-US" dirty="0"/>
            </a:br>
            <a:r>
              <a:rPr lang="en-US" dirty="0"/>
              <a:t>                             </a:t>
            </a:r>
            <a:r>
              <a:rPr lang="en-US" sz="2400" dirty="0"/>
              <a:t>// Note that a(X) = </a:t>
            </a:r>
            <a:r>
              <a:rPr lang="en-US" sz="2400" dirty="0" err="1"/>
              <a:t>a</a:t>
            </a:r>
            <a:r>
              <a:rPr lang="en-US" sz="2400" baseline="-25000" dirty="0" err="1"/>
              <a:t>even</a:t>
            </a:r>
            <a:r>
              <a:rPr lang="en-US" sz="2400" dirty="0"/>
              <a:t>(X</a:t>
            </a:r>
            <a:r>
              <a:rPr lang="en-US" sz="2400" baseline="30000" dirty="0"/>
              <a:t>2</a:t>
            </a:r>
            <a:r>
              <a:rPr lang="en-US" sz="2400" dirty="0"/>
              <a:t>) + X </a:t>
            </a:r>
            <a:r>
              <a:rPr lang="en-US" sz="2400" dirty="0">
                <a:sym typeface="Symbol" panose="05050102010706020507" pitchFamily="18" charset="2"/>
              </a:rPr>
              <a:t> </a:t>
            </a:r>
            <a:r>
              <a:rPr lang="en-US" sz="2400" dirty="0" err="1"/>
              <a:t>a</a:t>
            </a:r>
            <a:r>
              <a:rPr lang="en-US" sz="2400" baseline="-25000" dirty="0" err="1"/>
              <a:t>odd</a:t>
            </a:r>
            <a:r>
              <a:rPr lang="en-US" sz="2400" dirty="0"/>
              <a:t>(X</a:t>
            </a:r>
            <a:r>
              <a:rPr lang="en-US" sz="2400" baseline="30000" dirty="0"/>
              <a:t>2</a:t>
            </a:r>
            <a:r>
              <a:rPr lang="en-US" sz="2400" dirty="0"/>
              <a:t>)</a:t>
            </a:r>
          </a:p>
          <a:p>
            <a:pPr lvl="1"/>
            <a:r>
              <a:rPr lang="en-US" dirty="0"/>
              <a:t>Call Eval(</a:t>
            </a:r>
            <a:r>
              <a:rPr lang="en-US" dirty="0" err="1"/>
              <a:t>a</a:t>
            </a:r>
            <a:r>
              <a:rPr lang="en-US" baseline="-25000" dirty="0" err="1"/>
              <a:t>even</a:t>
            </a:r>
            <a:r>
              <a:rPr lang="en-US" dirty="0"/>
              <a:t>) and Eval(</a:t>
            </a:r>
            <a:r>
              <a:rPr lang="en-US" dirty="0" err="1"/>
              <a:t>a</a:t>
            </a:r>
            <a:r>
              <a:rPr lang="en-US" baseline="-25000" dirty="0" err="1"/>
              <a:t>odd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We get </a:t>
            </a:r>
            <a:r>
              <a:rPr lang="en-US" dirty="0" err="1"/>
              <a:t>a</a:t>
            </a:r>
            <a:r>
              <a:rPr lang="en-US" baseline="-25000" dirty="0" err="1"/>
              <a:t>even</a:t>
            </a:r>
            <a:r>
              <a:rPr lang="en-US" dirty="0"/>
              <a:t> and </a:t>
            </a:r>
            <a:r>
              <a:rPr lang="en-US" dirty="0" err="1"/>
              <a:t>a</a:t>
            </a:r>
            <a:r>
              <a:rPr lang="en-US" baseline="-25000" dirty="0" err="1"/>
              <a:t>odd</a:t>
            </a:r>
            <a:r>
              <a:rPr lang="en-US" dirty="0"/>
              <a:t> evaluated on the n</a:t>
            </a:r>
            <a:r>
              <a:rPr lang="en-US" baseline="30000" dirty="0"/>
              <a:t>th</a:t>
            </a:r>
            <a:r>
              <a:rPr lang="en-US" dirty="0"/>
              <a:t> roots of unity</a:t>
            </a:r>
          </a:p>
          <a:p>
            <a:pPr lvl="1"/>
            <a:r>
              <a:rPr lang="en-US" dirty="0"/>
              <a:t>a(w</a:t>
            </a:r>
            <a:r>
              <a:rPr lang="en-US" baseline="-25000" dirty="0"/>
              <a:t>2n, </a:t>
            </a:r>
            <a:r>
              <a:rPr lang="en-US" baseline="-25000" dirty="0" err="1"/>
              <a:t>i</a:t>
            </a:r>
            <a:r>
              <a:rPr lang="en-US" dirty="0"/>
              <a:t>) = </a:t>
            </a:r>
            <a:r>
              <a:rPr lang="en-US" dirty="0" err="1"/>
              <a:t>a</a:t>
            </a:r>
            <a:r>
              <a:rPr lang="en-US" baseline="-25000" dirty="0" err="1"/>
              <a:t>even</a:t>
            </a:r>
            <a:r>
              <a:rPr lang="en-US" dirty="0"/>
              <a:t>(w</a:t>
            </a:r>
            <a:r>
              <a:rPr lang="en-US" baseline="30000" dirty="0"/>
              <a:t>2</a:t>
            </a:r>
            <a:r>
              <a:rPr lang="en-US" baseline="-25000" dirty="0"/>
              <a:t>2n, </a:t>
            </a:r>
            <a:r>
              <a:rPr lang="en-US" baseline="-25000" dirty="0" err="1"/>
              <a:t>i</a:t>
            </a:r>
            <a:r>
              <a:rPr lang="en-US" dirty="0"/>
              <a:t>) + w</a:t>
            </a:r>
            <a:r>
              <a:rPr lang="en-US" baseline="-25000" dirty="0"/>
              <a:t>2n, </a:t>
            </a:r>
            <a:r>
              <a:rPr lang="en-US" baseline="-25000" dirty="0" err="1"/>
              <a:t>i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 </a:t>
            </a:r>
            <a:r>
              <a:rPr lang="en-US" dirty="0" err="1"/>
              <a:t>a</a:t>
            </a:r>
            <a:r>
              <a:rPr lang="en-US" baseline="-25000" dirty="0" err="1"/>
              <a:t>odd</a:t>
            </a:r>
            <a:r>
              <a:rPr lang="en-US" dirty="0"/>
              <a:t>(w</a:t>
            </a:r>
            <a:r>
              <a:rPr lang="en-US" baseline="30000" dirty="0"/>
              <a:t>2</a:t>
            </a:r>
            <a:r>
              <a:rPr lang="en-US" baseline="-25000" dirty="0"/>
              <a:t>2n, </a:t>
            </a:r>
            <a:r>
              <a:rPr lang="en-US" baseline="-25000" dirty="0" err="1"/>
              <a:t>i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            = </a:t>
            </a:r>
            <a:r>
              <a:rPr lang="en-US" dirty="0" err="1"/>
              <a:t>a</a:t>
            </a:r>
            <a:r>
              <a:rPr lang="en-US" baseline="-25000" dirty="0" err="1"/>
              <a:t>even</a:t>
            </a:r>
            <a:r>
              <a:rPr lang="en-US" dirty="0"/>
              <a:t>(</a:t>
            </a:r>
            <a:r>
              <a:rPr lang="en-US" dirty="0" err="1"/>
              <a:t>w</a:t>
            </a:r>
            <a:r>
              <a:rPr lang="en-US" baseline="-25000" dirty="0" err="1"/>
              <a:t>n</a:t>
            </a:r>
            <a:r>
              <a:rPr lang="en-US" baseline="-25000" dirty="0"/>
              <a:t>, </a:t>
            </a:r>
            <a:r>
              <a:rPr lang="en-US" baseline="-25000" dirty="0" err="1"/>
              <a:t>i</a:t>
            </a:r>
            <a:r>
              <a:rPr lang="en-US" dirty="0"/>
              <a:t>) + w</a:t>
            </a:r>
            <a:r>
              <a:rPr lang="en-US" baseline="-25000" dirty="0"/>
              <a:t>2n, </a:t>
            </a:r>
            <a:r>
              <a:rPr lang="en-US" baseline="-25000" dirty="0" err="1"/>
              <a:t>i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 </a:t>
            </a:r>
            <a:r>
              <a:rPr lang="en-US" dirty="0" err="1"/>
              <a:t>a</a:t>
            </a:r>
            <a:r>
              <a:rPr lang="en-US" baseline="-25000" dirty="0" err="1"/>
              <a:t>odd</a:t>
            </a:r>
            <a:r>
              <a:rPr lang="en-US" dirty="0"/>
              <a:t>(</a:t>
            </a:r>
            <a:r>
              <a:rPr lang="en-US" dirty="0" err="1"/>
              <a:t>w</a:t>
            </a:r>
            <a:r>
              <a:rPr lang="en-US" baseline="-25000" dirty="0" err="1"/>
              <a:t>n</a:t>
            </a:r>
            <a:r>
              <a:rPr lang="en-US" baseline="-25000" dirty="0"/>
              <a:t>, </a:t>
            </a:r>
            <a:r>
              <a:rPr lang="en-US" baseline="-25000" dirty="0" err="1"/>
              <a:t>i</a:t>
            </a:r>
            <a:r>
              <a:rPr lang="en-US" dirty="0"/>
              <a:t>)</a:t>
            </a:r>
          </a:p>
          <a:p>
            <a:r>
              <a:rPr lang="en-US" dirty="0"/>
              <a:t>T(n) = 2T(n/2) + c n </a:t>
            </a:r>
            <a:r>
              <a:rPr lang="en-US" dirty="0">
                <a:sym typeface="Symbol" panose="05050102010706020507" pitchFamily="18" charset="2"/>
              </a:rPr>
              <a:t> T(n) = O(n log 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821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BDDE6-D7B5-4E28-B78E-FA456E2DA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FFT idea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C57A9-C46E-4846-A66F-90CCBE9C6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We now have the evaluation representation of c</a:t>
            </a:r>
          </a:p>
          <a:p>
            <a:pPr lvl="1"/>
            <a:r>
              <a:rPr lang="en-US" dirty="0"/>
              <a:t>c(w</a:t>
            </a:r>
            <a:r>
              <a:rPr lang="en-US" baseline="-25000" dirty="0"/>
              <a:t>2n,0</a:t>
            </a:r>
            <a:r>
              <a:rPr lang="en-US" dirty="0"/>
              <a:t>), …, c(w</a:t>
            </a:r>
            <a:r>
              <a:rPr lang="en-US" baseline="-25000" dirty="0"/>
              <a:t>2n,2n-1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Define d</a:t>
            </a:r>
            <a:r>
              <a:rPr lang="en-US" baseline="-25000" dirty="0"/>
              <a:t>i</a:t>
            </a:r>
            <a:r>
              <a:rPr lang="en-US" dirty="0"/>
              <a:t> = c(w</a:t>
            </a:r>
            <a:r>
              <a:rPr lang="en-US" baseline="-25000" dirty="0"/>
              <a:t>2n,i</a:t>
            </a:r>
            <a:r>
              <a:rPr lang="en-US" dirty="0"/>
              <a:t>)</a:t>
            </a:r>
          </a:p>
          <a:p>
            <a:r>
              <a:rPr lang="en-US" dirty="0"/>
              <a:t> Want to convert to coefficient representation c(X) = c</a:t>
            </a:r>
            <a:r>
              <a:rPr lang="en-US" baseline="-25000" dirty="0"/>
              <a:t>0</a:t>
            </a:r>
            <a:r>
              <a:rPr lang="en-US" dirty="0"/>
              <a:t> + c</a:t>
            </a:r>
            <a:r>
              <a:rPr lang="en-US" baseline="-25000" dirty="0"/>
              <a:t>1</a:t>
            </a:r>
            <a:r>
              <a:rPr lang="en-US" dirty="0"/>
              <a:t> X + … + c</a:t>
            </a:r>
            <a:r>
              <a:rPr lang="en-US" baseline="-25000" dirty="0"/>
              <a:t>2n-1</a:t>
            </a:r>
            <a:r>
              <a:rPr lang="en-US" dirty="0"/>
              <a:t> X</a:t>
            </a:r>
            <a:r>
              <a:rPr lang="en-US" baseline="30000" dirty="0"/>
              <a:t>2n-1</a:t>
            </a:r>
            <a:endParaRPr lang="en-US" dirty="0"/>
          </a:p>
          <a:p>
            <a:pPr lvl="1"/>
            <a:r>
              <a:rPr lang="en-US" dirty="0"/>
              <a:t>This is just polynomial interpolation</a:t>
            </a:r>
          </a:p>
          <a:p>
            <a:pPr lvl="1"/>
            <a:r>
              <a:rPr lang="en-US" dirty="0"/>
              <a:t>But we want to do it in O(n log n) time</a:t>
            </a:r>
          </a:p>
          <a:p>
            <a:r>
              <a:rPr lang="en-US" dirty="0"/>
              <a:t>Idea: view the {d</a:t>
            </a:r>
            <a:r>
              <a:rPr lang="en-US" baseline="-25000" dirty="0"/>
              <a:t>i</a:t>
            </a:r>
            <a:r>
              <a:rPr lang="en-US" dirty="0"/>
              <a:t>} as coefficients of a polynomial d(X) and evaluate it at the (2n)</a:t>
            </a:r>
            <a:r>
              <a:rPr lang="en-US" baseline="30000" dirty="0" err="1"/>
              <a:t>th</a:t>
            </a:r>
            <a:r>
              <a:rPr lang="en-US" dirty="0"/>
              <a:t> roots of unity(!!)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432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0219C-D860-449E-8CDA-2214E1F48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Lemma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E6A2AAB-5FD5-405B-B364-A9E003208D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Lemma: For any (2n)</a:t>
                </a:r>
                <a:r>
                  <a:rPr lang="en-US" baseline="30000" dirty="0" err="1"/>
                  <a:t>th</a:t>
                </a:r>
                <a:r>
                  <a:rPr lang="en-US" dirty="0"/>
                  <a:t> root of unity w </a:t>
                </a:r>
                <a:r>
                  <a:rPr lang="en-US" dirty="0">
                    <a:sym typeface="Symbol" panose="05050102010706020507" pitchFamily="18" charset="2"/>
                  </a:rPr>
                  <a:t> 1, it holds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𝑠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=0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−1</m:t>
                        </m:r>
                      </m:sup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𝑤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𝑠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= 0</a:t>
                </a:r>
              </a:p>
              <a:p>
                <a:r>
                  <a:rPr lang="en-US" dirty="0"/>
                  <a:t>Proof: w is a root of X</a:t>
                </a:r>
                <a:r>
                  <a:rPr lang="en-US" baseline="30000" dirty="0"/>
                  <a:t>2n</a:t>
                </a:r>
                <a:r>
                  <a:rPr lang="en-US" dirty="0"/>
                  <a:t>-1 = (X-1) </a:t>
                </a:r>
                <a:r>
                  <a:rPr lang="en-US" dirty="0">
                    <a:sym typeface="Symbol" panose="05050102010706020507" pitchFamily="18" charset="2"/>
                  </a:rPr>
                  <a:t>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𝑠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=0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−1</m:t>
                        </m:r>
                      </m:sup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𝑋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𝑠</m:t>
                            </m:r>
                          </m:sup>
                        </m:sSup>
                      </m:e>
                    </m:nary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E6A2AAB-5FD5-405B-B364-A9E003208D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20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0885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C1161-66B4-4759-83B8-8B779517F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FFT idea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1DAF4-9026-452A-B2E4-79DE317C8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Let d(X) = d</a:t>
            </a:r>
            <a:r>
              <a:rPr lang="en-US" baseline="-25000" dirty="0"/>
              <a:t>0</a:t>
            </a:r>
            <a:r>
              <a:rPr lang="en-US" dirty="0"/>
              <a:t> + d</a:t>
            </a:r>
            <a:r>
              <a:rPr lang="en-US" baseline="-25000" dirty="0"/>
              <a:t>1</a:t>
            </a:r>
            <a:r>
              <a:rPr lang="en-US" dirty="0"/>
              <a:t> X + … + d</a:t>
            </a:r>
            <a:r>
              <a:rPr lang="en-US" baseline="-25000" dirty="0"/>
              <a:t>2n-1</a:t>
            </a:r>
            <a:r>
              <a:rPr lang="en-US" dirty="0"/>
              <a:t> X</a:t>
            </a:r>
            <a:r>
              <a:rPr lang="en-US" baseline="30000" dirty="0"/>
              <a:t>2n-1</a:t>
            </a:r>
            <a:r>
              <a:rPr lang="en-US" dirty="0"/>
              <a:t>, where d</a:t>
            </a:r>
            <a:r>
              <a:rPr lang="en-US" baseline="-25000" dirty="0"/>
              <a:t>i</a:t>
            </a:r>
            <a:r>
              <a:rPr lang="en-US" dirty="0"/>
              <a:t> = c(w</a:t>
            </a:r>
            <a:r>
              <a:rPr lang="en-US" baseline="-25000" dirty="0"/>
              <a:t>2n,i</a:t>
            </a:r>
            <a:r>
              <a:rPr lang="en-US" dirty="0"/>
              <a:t>) for some c(X) = c</a:t>
            </a:r>
            <a:r>
              <a:rPr lang="en-US" baseline="-25000" dirty="0"/>
              <a:t>0</a:t>
            </a:r>
            <a:r>
              <a:rPr lang="en-US" dirty="0"/>
              <a:t> + c</a:t>
            </a:r>
            <a:r>
              <a:rPr lang="en-US" baseline="-25000" dirty="0"/>
              <a:t>1</a:t>
            </a:r>
            <a:r>
              <a:rPr lang="en-US" dirty="0"/>
              <a:t> X + … + c</a:t>
            </a:r>
            <a:r>
              <a:rPr lang="en-US" baseline="-25000" dirty="0"/>
              <a:t>2n-1</a:t>
            </a:r>
            <a:r>
              <a:rPr lang="en-US" dirty="0"/>
              <a:t> X</a:t>
            </a:r>
            <a:r>
              <a:rPr lang="en-US" baseline="30000" dirty="0"/>
              <a:t>2n-1</a:t>
            </a:r>
            <a:endParaRPr lang="en-US" baseline="-25000" dirty="0"/>
          </a:p>
          <a:p>
            <a:r>
              <a:rPr lang="en-US" dirty="0"/>
              <a:t>Claim: </a:t>
            </a:r>
            <a:r>
              <a:rPr lang="en-US" dirty="0">
                <a:sym typeface="Symbol" panose="05050102010706020507" pitchFamily="18" charset="2"/>
              </a:rPr>
              <a:t>for j = 1, …, 2n,</a:t>
            </a:r>
            <a:r>
              <a:rPr lang="en-US" dirty="0"/>
              <a:t>    d(w</a:t>
            </a:r>
            <a:r>
              <a:rPr lang="en-US" baseline="-25000" dirty="0"/>
              <a:t>2n,j</a:t>
            </a:r>
            <a:r>
              <a:rPr lang="en-US" dirty="0"/>
              <a:t>) = 2n </a:t>
            </a:r>
            <a:r>
              <a:rPr lang="en-US" dirty="0">
                <a:sym typeface="Symbol" panose="05050102010706020507" pitchFamily="18" charset="2"/>
              </a:rPr>
              <a:t> c</a:t>
            </a:r>
            <a:r>
              <a:rPr lang="en-US" baseline="-25000" dirty="0">
                <a:sym typeface="Symbol" panose="05050102010706020507" pitchFamily="18" charset="2"/>
              </a:rPr>
              <a:t>2n-j</a:t>
            </a:r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Proof: d(w</a:t>
            </a:r>
            <a:r>
              <a:rPr lang="en-US" baseline="-25000" dirty="0">
                <a:sym typeface="Symbol" panose="05050102010706020507" pitchFamily="18" charset="2"/>
              </a:rPr>
              <a:t>2n,j</a:t>
            </a:r>
            <a:r>
              <a:rPr lang="en-US" dirty="0">
                <a:sym typeface="Symbol" panose="05050102010706020507" pitchFamily="18" charset="2"/>
              </a:rPr>
              <a:t>) = </a:t>
            </a:r>
            <a:r>
              <a:rPr lang="en-US" baseline="-25000" dirty="0">
                <a:sym typeface="Symbol" panose="05050102010706020507" pitchFamily="18" charset="2"/>
              </a:rPr>
              <a:t>s</a:t>
            </a:r>
            <a:r>
              <a:rPr lang="en-US" dirty="0">
                <a:sym typeface="Symbol" panose="05050102010706020507" pitchFamily="18" charset="2"/>
              </a:rPr>
              <a:t> d</a:t>
            </a:r>
            <a:r>
              <a:rPr lang="en-US" baseline="-25000" dirty="0">
                <a:sym typeface="Symbol" panose="05050102010706020507" pitchFamily="18" charset="2"/>
              </a:rPr>
              <a:t>s</a:t>
            </a:r>
            <a:r>
              <a:rPr lang="en-US" dirty="0">
                <a:sym typeface="Symbol" panose="05050102010706020507" pitchFamily="18" charset="2"/>
              </a:rPr>
              <a:t> w</a:t>
            </a:r>
            <a:r>
              <a:rPr lang="en-US" baseline="30000" dirty="0">
                <a:sym typeface="Symbol" panose="05050102010706020507" pitchFamily="18" charset="2"/>
              </a:rPr>
              <a:t>s</a:t>
            </a:r>
            <a:r>
              <a:rPr lang="en-US" baseline="-25000" dirty="0">
                <a:sym typeface="Symbol" panose="05050102010706020507" pitchFamily="18" charset="2"/>
              </a:rPr>
              <a:t>2n,j 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                             = </a:t>
            </a:r>
            <a:r>
              <a:rPr lang="en-US" baseline="-25000" dirty="0">
                <a:sym typeface="Symbol" panose="05050102010706020507" pitchFamily="18" charset="2"/>
              </a:rPr>
              <a:t>s</a:t>
            </a:r>
            <a:r>
              <a:rPr lang="en-US" dirty="0">
                <a:sym typeface="Symbol" panose="05050102010706020507" pitchFamily="18" charset="2"/>
              </a:rPr>
              <a:t> </a:t>
            </a:r>
            <a:r>
              <a:rPr lang="en-US" baseline="-25000" dirty="0">
                <a:sym typeface="Symbol" panose="05050102010706020507" pitchFamily="18" charset="2"/>
              </a:rPr>
              <a:t>t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c</a:t>
            </a:r>
            <a:r>
              <a:rPr lang="en-US" baseline="-25000" dirty="0" err="1">
                <a:sym typeface="Symbol" panose="05050102010706020507" pitchFamily="18" charset="2"/>
              </a:rPr>
              <a:t>t</a:t>
            </a:r>
            <a:r>
              <a:rPr lang="en-US" dirty="0">
                <a:sym typeface="Symbol" panose="05050102010706020507" pitchFamily="18" charset="2"/>
              </a:rPr>
              <a:t> w</a:t>
            </a:r>
            <a:r>
              <a:rPr lang="en-US" baseline="30000" dirty="0">
                <a:sym typeface="Symbol" panose="05050102010706020507" pitchFamily="18" charset="2"/>
              </a:rPr>
              <a:t>t</a:t>
            </a:r>
            <a:r>
              <a:rPr lang="en-US" baseline="-25000" dirty="0">
                <a:sym typeface="Symbol" panose="05050102010706020507" pitchFamily="18" charset="2"/>
              </a:rPr>
              <a:t>2n,s</a:t>
            </a:r>
            <a:r>
              <a:rPr lang="en-US" dirty="0">
                <a:sym typeface="Symbol" panose="05050102010706020507" pitchFamily="18" charset="2"/>
              </a:rPr>
              <a:t> w</a:t>
            </a:r>
            <a:r>
              <a:rPr lang="en-US" baseline="30000" dirty="0">
                <a:sym typeface="Symbol" panose="05050102010706020507" pitchFamily="18" charset="2"/>
              </a:rPr>
              <a:t>s</a:t>
            </a:r>
            <a:r>
              <a:rPr lang="en-US" baseline="-25000" dirty="0">
                <a:sym typeface="Symbol" panose="05050102010706020507" pitchFamily="18" charset="2"/>
              </a:rPr>
              <a:t>2n,j </a:t>
            </a:r>
            <a:endParaRPr lang="en-US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                             = </a:t>
            </a:r>
            <a:r>
              <a:rPr lang="en-US" baseline="-25000" dirty="0">
                <a:sym typeface="Symbol" panose="05050102010706020507" pitchFamily="18" charset="2"/>
              </a:rPr>
              <a:t>t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c</a:t>
            </a:r>
            <a:r>
              <a:rPr lang="en-US" baseline="-25000" dirty="0" err="1">
                <a:sym typeface="Symbol" panose="05050102010706020507" pitchFamily="18" charset="2"/>
              </a:rPr>
              <a:t>t</a:t>
            </a:r>
            <a:r>
              <a:rPr lang="en-US" dirty="0">
                <a:sym typeface="Symbol" panose="05050102010706020507" pitchFamily="18" charset="2"/>
              </a:rPr>
              <a:t> (</a:t>
            </a:r>
            <a:r>
              <a:rPr lang="en-US" baseline="-25000" dirty="0">
                <a:sym typeface="Symbol" panose="05050102010706020507" pitchFamily="18" charset="2"/>
              </a:rPr>
              <a:t>s</a:t>
            </a:r>
            <a:r>
              <a:rPr lang="en-US" dirty="0">
                <a:sym typeface="Symbol" panose="05050102010706020507" pitchFamily="18" charset="2"/>
              </a:rPr>
              <a:t> w</a:t>
            </a:r>
            <a:r>
              <a:rPr lang="en-US" baseline="30000" dirty="0">
                <a:sym typeface="Symbol" panose="05050102010706020507" pitchFamily="18" charset="2"/>
              </a:rPr>
              <a:t>s</a:t>
            </a:r>
            <a:r>
              <a:rPr lang="en-US" baseline="-25000" dirty="0">
                <a:sym typeface="Symbol" panose="05050102010706020507" pitchFamily="18" charset="2"/>
              </a:rPr>
              <a:t>2n,t+j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marL="0" indent="0">
              <a:buNone/>
            </a:pPr>
            <a:r>
              <a:rPr lang="en-US" sz="2800" dirty="0">
                <a:sym typeface="Symbol" panose="05050102010706020507" pitchFamily="18" charset="2"/>
              </a:rPr>
              <a:t>// term in parentheses is 0 unless w</a:t>
            </a:r>
            <a:r>
              <a:rPr lang="en-US" sz="2800" baseline="-25000" dirty="0">
                <a:sym typeface="Symbol" panose="05050102010706020507" pitchFamily="18" charset="2"/>
              </a:rPr>
              <a:t>2n,t+j</a:t>
            </a:r>
            <a:r>
              <a:rPr lang="en-US" sz="2800" dirty="0">
                <a:sym typeface="Symbol" panose="05050102010706020507" pitchFamily="18" charset="2"/>
              </a:rPr>
              <a:t> = 1 (i.e., unless t=2n-j), in which case it equals 2n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                             = 2n c</a:t>
            </a:r>
            <a:r>
              <a:rPr lang="en-US" baseline="-25000" dirty="0">
                <a:sym typeface="Symbol" panose="05050102010706020507" pitchFamily="18" charset="2"/>
              </a:rPr>
              <a:t>2n-j</a:t>
            </a:r>
            <a:endParaRPr lang="en-US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01699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8EF5E-98CC-4FC9-B0FC-F3B3594FD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(Small)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7EDA1-87B6-4634-99FC-1C52FF1AB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a(X)=3+2X, b(X) = -1 + 3X</a:t>
            </a:r>
          </a:p>
          <a:p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roots of unity are {1, </a:t>
            </a:r>
            <a:r>
              <a:rPr lang="en-US" dirty="0" err="1"/>
              <a:t>i</a:t>
            </a:r>
            <a:r>
              <a:rPr lang="en-US" dirty="0"/>
              <a:t>, -1, -</a:t>
            </a:r>
            <a:r>
              <a:rPr lang="en-US" dirty="0" err="1"/>
              <a:t>i</a:t>
            </a:r>
            <a:r>
              <a:rPr lang="en-US" dirty="0"/>
              <a:t>} (in that order)</a:t>
            </a:r>
          </a:p>
          <a:p>
            <a:r>
              <a:rPr lang="en-US" dirty="0"/>
              <a:t>a(1) = 5; a(</a:t>
            </a:r>
            <a:r>
              <a:rPr lang="en-US" dirty="0" err="1"/>
              <a:t>i</a:t>
            </a:r>
            <a:r>
              <a:rPr lang="en-US" dirty="0"/>
              <a:t>) = 3+2i; a(-1) = 1; a(-</a:t>
            </a:r>
            <a:r>
              <a:rPr lang="en-US" dirty="0" err="1"/>
              <a:t>i</a:t>
            </a:r>
            <a:r>
              <a:rPr lang="en-US" dirty="0"/>
              <a:t>) = 3-2i</a:t>
            </a:r>
            <a:br>
              <a:rPr lang="en-US" dirty="0"/>
            </a:br>
            <a:r>
              <a:rPr lang="en-US" dirty="0"/>
              <a:t>b(1) = 2; b(</a:t>
            </a:r>
            <a:r>
              <a:rPr lang="en-US" dirty="0" err="1"/>
              <a:t>i</a:t>
            </a:r>
            <a:r>
              <a:rPr lang="en-US" dirty="0"/>
              <a:t>) = -1+3i; b(-1) = -4; b(-</a:t>
            </a:r>
            <a:r>
              <a:rPr lang="en-US" dirty="0" err="1"/>
              <a:t>i</a:t>
            </a:r>
            <a:r>
              <a:rPr lang="en-US" dirty="0"/>
              <a:t>)=-1-3i</a:t>
            </a:r>
          </a:p>
          <a:p>
            <a:r>
              <a:rPr lang="en-US" dirty="0"/>
              <a:t>So c(1) = 10; c(</a:t>
            </a:r>
            <a:r>
              <a:rPr lang="en-US" dirty="0" err="1"/>
              <a:t>i</a:t>
            </a:r>
            <a:r>
              <a:rPr lang="en-US" dirty="0"/>
              <a:t>) = -9+7i; c(-1) = -4; c(-</a:t>
            </a:r>
            <a:r>
              <a:rPr lang="en-US" dirty="0" err="1"/>
              <a:t>i</a:t>
            </a:r>
            <a:r>
              <a:rPr lang="en-US" dirty="0"/>
              <a:t>) = -9-7i</a:t>
            </a:r>
          </a:p>
          <a:p>
            <a:r>
              <a:rPr lang="en-US" dirty="0"/>
              <a:t>Set d(X) = 10 + (-9+7i)X – 4X</a:t>
            </a:r>
            <a:r>
              <a:rPr lang="en-US" baseline="30000" dirty="0"/>
              <a:t>2</a:t>
            </a:r>
            <a:r>
              <a:rPr lang="en-US" dirty="0"/>
              <a:t> – (9+7i)X</a:t>
            </a:r>
            <a:r>
              <a:rPr lang="en-US" baseline="30000" dirty="0"/>
              <a:t>3</a:t>
            </a:r>
            <a:endParaRPr lang="en-US" dirty="0"/>
          </a:p>
          <a:p>
            <a:r>
              <a:rPr lang="en-US" dirty="0"/>
              <a:t>d(</a:t>
            </a:r>
            <a:r>
              <a:rPr lang="en-US" dirty="0" err="1"/>
              <a:t>i</a:t>
            </a:r>
            <a:r>
              <a:rPr lang="en-US" dirty="0"/>
              <a:t>)/4 = 0 = c</a:t>
            </a:r>
            <a:r>
              <a:rPr lang="en-US" baseline="-25000" dirty="0"/>
              <a:t>3</a:t>
            </a:r>
            <a:r>
              <a:rPr lang="en-US" dirty="0"/>
              <a:t> ; d(-1)/4 = 6 = c</a:t>
            </a:r>
            <a:r>
              <a:rPr lang="en-US" baseline="-25000" dirty="0"/>
              <a:t>2</a:t>
            </a:r>
            <a:r>
              <a:rPr lang="en-US" dirty="0"/>
              <a:t>; d(-</a:t>
            </a:r>
            <a:r>
              <a:rPr lang="en-US" dirty="0" err="1"/>
              <a:t>i</a:t>
            </a:r>
            <a:r>
              <a:rPr lang="en-US" dirty="0"/>
              <a:t>)/4 = 7 = c</a:t>
            </a:r>
            <a:r>
              <a:rPr lang="en-US" baseline="-25000" dirty="0"/>
              <a:t>1</a:t>
            </a:r>
            <a:r>
              <a:rPr lang="en-US" dirty="0"/>
              <a:t>; d(1)/4 = -3 = c</a:t>
            </a:r>
            <a:r>
              <a:rPr lang="en-US" baseline="-25000" dirty="0"/>
              <a:t>0</a:t>
            </a:r>
            <a:endParaRPr lang="en-US" dirty="0"/>
          </a:p>
          <a:p>
            <a:r>
              <a:rPr lang="en-US" dirty="0"/>
              <a:t>Check: -3 + 7X + 6X</a:t>
            </a:r>
            <a:r>
              <a:rPr lang="en-US" baseline="30000" dirty="0"/>
              <a:t>2</a:t>
            </a:r>
            <a:r>
              <a:rPr lang="en-US" dirty="0"/>
              <a:t> = a(X) 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dirty="0"/>
              <a:t> b(X) </a:t>
            </a:r>
          </a:p>
        </p:txBody>
      </p:sp>
    </p:spTree>
    <p:extLst>
      <p:ext uri="{BB962C8B-B14F-4D97-AF65-F5344CB8AC3E}">
        <p14:creationId xmlns:p14="http://schemas.microsoft.com/office/powerpoint/2010/main" val="148585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D4C8B-F828-46E3-BE80-15B2331AD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49A9E-C778-4EE6-A7B6-E7F8BCED6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HW3 out</a:t>
            </a:r>
          </a:p>
        </p:txBody>
      </p:sp>
    </p:spTree>
    <p:extLst>
      <p:ext uri="{BB962C8B-B14F-4D97-AF65-F5344CB8AC3E}">
        <p14:creationId xmlns:p14="http://schemas.microsoft.com/office/powerpoint/2010/main" val="97822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Divide-and-conquer:</a:t>
            </a:r>
            <a:br>
              <a:rPr lang="en-US" sz="5400" dirty="0"/>
            </a:br>
            <a:r>
              <a:rPr lang="en-US" sz="5400" dirty="0"/>
              <a:t>Computational arithmetic</a:t>
            </a:r>
          </a:p>
        </p:txBody>
      </p:sp>
    </p:spTree>
    <p:extLst>
      <p:ext uri="{BB962C8B-B14F-4D97-AF65-F5344CB8AC3E}">
        <p14:creationId xmlns:p14="http://schemas.microsoft.com/office/powerpoint/2010/main" val="3009203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Fast Fourier Transform (FFT)</a:t>
            </a:r>
          </a:p>
        </p:txBody>
      </p:sp>
    </p:spTree>
    <p:extLst>
      <p:ext uri="{BB962C8B-B14F-4D97-AF65-F5344CB8AC3E}">
        <p14:creationId xmlns:p14="http://schemas.microsoft.com/office/powerpoint/2010/main" val="1700413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6904E-F84F-4DA9-A6DA-4366B2EDD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27955-21AF-4897-AFF5-E749B5FFA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Problem: given (a</a:t>
            </a:r>
            <a:r>
              <a:rPr lang="en-US" baseline="-25000" dirty="0"/>
              <a:t>0</a:t>
            </a:r>
            <a:r>
              <a:rPr lang="en-US" dirty="0"/>
              <a:t>, …, a</a:t>
            </a:r>
            <a:r>
              <a:rPr lang="en-US" baseline="-25000" dirty="0"/>
              <a:t>n-1</a:t>
            </a:r>
            <a:r>
              <a:rPr lang="en-US" dirty="0"/>
              <a:t>) and (b</a:t>
            </a:r>
            <a:r>
              <a:rPr lang="en-US" baseline="-25000" dirty="0"/>
              <a:t>0</a:t>
            </a:r>
            <a:r>
              <a:rPr lang="en-US" dirty="0"/>
              <a:t>, …, b</a:t>
            </a:r>
            <a:r>
              <a:rPr lang="en-US" baseline="-25000" dirty="0"/>
              <a:t>n-1</a:t>
            </a:r>
            <a:r>
              <a:rPr lang="en-US" dirty="0"/>
              <a:t>), compute (c</a:t>
            </a:r>
            <a:r>
              <a:rPr lang="en-US" baseline="-25000" dirty="0"/>
              <a:t>0</a:t>
            </a:r>
            <a:r>
              <a:rPr lang="en-US" dirty="0"/>
              <a:t>, …, c</a:t>
            </a:r>
            <a:r>
              <a:rPr lang="en-US" baseline="-25000" dirty="0"/>
              <a:t>2n-2</a:t>
            </a:r>
            <a:r>
              <a:rPr lang="en-US" dirty="0"/>
              <a:t>), where</a:t>
            </a:r>
            <a:br>
              <a:rPr lang="en-US" dirty="0"/>
            </a:br>
            <a:r>
              <a:rPr lang="en-US" dirty="0"/>
              <a:t>                            c</a:t>
            </a:r>
            <a:r>
              <a:rPr lang="en-US" baseline="-25000" dirty="0"/>
              <a:t>k</a:t>
            </a:r>
            <a:r>
              <a:rPr lang="en-US" dirty="0"/>
              <a:t> =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 err="1">
                <a:sym typeface="Symbol" panose="05050102010706020507" pitchFamily="18" charset="2"/>
              </a:rPr>
              <a:t>i+j</a:t>
            </a:r>
            <a:r>
              <a:rPr lang="en-US" baseline="-25000" dirty="0">
                <a:sym typeface="Symbol" panose="05050102010706020507" pitchFamily="18" charset="2"/>
              </a:rPr>
              <a:t>=k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a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 err="1">
                <a:sym typeface="Symbol" panose="05050102010706020507" pitchFamily="18" charset="2"/>
              </a:rPr>
              <a:t>b</a:t>
            </a:r>
            <a:r>
              <a:rPr lang="en-US" baseline="-25000" dirty="0" err="1">
                <a:sym typeface="Symbol" panose="05050102010706020507" pitchFamily="18" charset="2"/>
              </a:rPr>
              <a:t>j</a:t>
            </a:r>
            <a:endParaRPr lang="en-US" dirty="0">
              <a:sym typeface="Symbol" panose="05050102010706020507" pitchFamily="18" charset="2"/>
            </a:endParaRP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What is the complexity of computing this?</a:t>
            </a:r>
          </a:p>
          <a:p>
            <a:pPr marL="457200" lvl="1" indent="0">
              <a:buNone/>
            </a:pPr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Naïve algorithm runs in O(n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) time</a:t>
            </a:r>
          </a:p>
          <a:p>
            <a:pPr lvl="1"/>
            <a:r>
              <a:rPr lang="en-US" dirty="0"/>
              <a:t>Each c</a:t>
            </a:r>
            <a:r>
              <a:rPr lang="en-US" baseline="-25000" dirty="0"/>
              <a:t>k</a:t>
            </a:r>
            <a:r>
              <a:rPr lang="en-US" dirty="0"/>
              <a:t> can be computed in O(n) time</a:t>
            </a:r>
          </a:p>
          <a:p>
            <a:pPr lvl="1"/>
            <a:r>
              <a:rPr lang="en-US" dirty="0"/>
              <a:t>Output vector c has O(n) coordinates</a:t>
            </a:r>
          </a:p>
        </p:txBody>
      </p:sp>
    </p:spTree>
    <p:extLst>
      <p:ext uri="{BB962C8B-B14F-4D97-AF65-F5344CB8AC3E}">
        <p14:creationId xmlns:p14="http://schemas.microsoft.com/office/powerpoint/2010/main" val="3575092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CE68B-D846-4D7B-89B9-EBBA20FD9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961CA-376B-4DE0-BF80-CB7834CC8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would we want to do this?</a:t>
            </a:r>
          </a:p>
          <a:p>
            <a:pPr lvl="1"/>
            <a:r>
              <a:rPr lang="en-US" dirty="0"/>
              <a:t>It is </a:t>
            </a:r>
            <a:r>
              <a:rPr lang="en-US" u="sng" dirty="0"/>
              <a:t>exactly</a:t>
            </a:r>
            <a:r>
              <a:rPr lang="en-US" dirty="0"/>
              <a:t> polynomial multiplication</a:t>
            </a:r>
          </a:p>
          <a:p>
            <a:pPr lvl="1"/>
            <a:r>
              <a:rPr lang="en-US" dirty="0"/>
              <a:t>Also used in signal processing, cryptography, statistics, …</a:t>
            </a:r>
          </a:p>
          <a:p>
            <a:r>
              <a:rPr lang="en-US" dirty="0"/>
              <a:t>From now on, we treat a, b, c as polynomials</a:t>
            </a:r>
          </a:p>
          <a:p>
            <a:pPr lvl="1"/>
            <a:r>
              <a:rPr lang="en-US" dirty="0"/>
              <a:t>E.g., a(X) = a</a:t>
            </a:r>
            <a:r>
              <a:rPr lang="en-US" baseline="-25000" dirty="0"/>
              <a:t>0</a:t>
            </a:r>
            <a:r>
              <a:rPr lang="en-US" dirty="0"/>
              <a:t> + a</a:t>
            </a:r>
            <a:r>
              <a:rPr lang="en-US" baseline="-25000" dirty="0"/>
              <a:t>1</a:t>
            </a:r>
            <a:r>
              <a:rPr lang="en-US" dirty="0"/>
              <a:t>X + a</a:t>
            </a:r>
            <a:r>
              <a:rPr lang="en-US" baseline="-25000" dirty="0"/>
              <a:t>2</a:t>
            </a:r>
            <a:r>
              <a:rPr lang="en-US" dirty="0"/>
              <a:t>X</a:t>
            </a:r>
            <a:r>
              <a:rPr lang="en-US" baseline="30000" dirty="0"/>
              <a:t>2</a:t>
            </a:r>
            <a:r>
              <a:rPr lang="en-US" dirty="0"/>
              <a:t> + … + a</a:t>
            </a:r>
            <a:r>
              <a:rPr lang="en-US" baseline="-25000" dirty="0"/>
              <a:t>n-1</a:t>
            </a:r>
            <a:r>
              <a:rPr lang="en-US" dirty="0"/>
              <a:t>X</a:t>
            </a:r>
            <a:r>
              <a:rPr lang="en-US" baseline="30000" dirty="0"/>
              <a:t>n-1</a:t>
            </a:r>
            <a:endParaRPr lang="en-US" dirty="0"/>
          </a:p>
          <a:p>
            <a:pPr lvl="1"/>
            <a:r>
              <a:rPr lang="en-US" dirty="0"/>
              <a:t>a, b are degree-(n-1) polynomials, and c is a degree-(2n-2) polynomial </a:t>
            </a:r>
          </a:p>
        </p:txBody>
      </p:sp>
    </p:spTree>
    <p:extLst>
      <p:ext uri="{BB962C8B-B14F-4D97-AF65-F5344CB8AC3E}">
        <p14:creationId xmlns:p14="http://schemas.microsoft.com/office/powerpoint/2010/main" val="74987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7EBBE-41D4-4C20-9F84-F710E3128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FFT idea 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4F930-D8BE-4650-B220-D94CBAAD6F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Recall that a degree-(n-1) polynomial p(X) is defined by its value at n points</a:t>
            </a:r>
          </a:p>
          <a:p>
            <a:pPr lvl="1"/>
            <a:r>
              <a:rPr lang="en-US" dirty="0"/>
              <a:t>I.e., for any distinct w</a:t>
            </a:r>
            <a:r>
              <a:rPr lang="en-US" baseline="-25000" dirty="0"/>
              <a:t>0</a:t>
            </a:r>
            <a:r>
              <a:rPr lang="en-US" dirty="0"/>
              <a:t>, w</a:t>
            </a:r>
            <a:r>
              <a:rPr lang="en-US" baseline="-25000" dirty="0"/>
              <a:t>1</a:t>
            </a:r>
            <a:r>
              <a:rPr lang="en-US" dirty="0"/>
              <a:t>, …, w</a:t>
            </a:r>
            <a:r>
              <a:rPr lang="en-US" baseline="-25000" dirty="0"/>
              <a:t>n-1</a:t>
            </a:r>
            <a:r>
              <a:rPr lang="en-US" dirty="0"/>
              <a:t>, the values p(w</a:t>
            </a:r>
            <a:r>
              <a:rPr lang="en-US" baseline="-25000" dirty="0"/>
              <a:t>0</a:t>
            </a:r>
            <a:r>
              <a:rPr lang="en-US" dirty="0"/>
              <a:t>), p(w</a:t>
            </a:r>
            <a:r>
              <a:rPr lang="en-US" baseline="-25000" dirty="0"/>
              <a:t>1</a:t>
            </a:r>
            <a:r>
              <a:rPr lang="en-US" dirty="0"/>
              <a:t>), …, p(w</a:t>
            </a:r>
            <a:r>
              <a:rPr lang="en-US" baseline="-25000" dirty="0"/>
              <a:t>n-1</a:t>
            </a:r>
            <a:r>
              <a:rPr lang="en-US" dirty="0"/>
              <a:t>) uniquely define a degree-(n-1) polynomial p(X)</a:t>
            </a:r>
          </a:p>
          <a:p>
            <a:r>
              <a:rPr lang="en-US" dirty="0"/>
              <a:t>If we fix some distinct {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}, we have two ways to represent a degree-(n-1) polynomial:</a:t>
            </a:r>
            <a:br>
              <a:rPr lang="en-US" dirty="0"/>
            </a:br>
            <a:r>
              <a:rPr lang="en-US" dirty="0"/>
              <a:t>      (p</a:t>
            </a:r>
            <a:r>
              <a:rPr lang="en-US" baseline="-25000" dirty="0"/>
              <a:t>0</a:t>
            </a:r>
            <a:r>
              <a:rPr lang="en-US" dirty="0"/>
              <a:t>, p</a:t>
            </a:r>
            <a:r>
              <a:rPr lang="en-US" baseline="-25000" dirty="0"/>
              <a:t>1</a:t>
            </a:r>
            <a:r>
              <a:rPr lang="en-US" dirty="0"/>
              <a:t>, …, p</a:t>
            </a:r>
            <a:r>
              <a:rPr lang="en-US" baseline="-25000" dirty="0"/>
              <a:t>n-1</a:t>
            </a:r>
            <a:r>
              <a:rPr lang="en-US" dirty="0"/>
              <a:t>)    or    (p(w</a:t>
            </a:r>
            <a:r>
              <a:rPr lang="en-US" baseline="-25000" dirty="0"/>
              <a:t>0</a:t>
            </a:r>
            <a:r>
              <a:rPr lang="en-US" dirty="0"/>
              <a:t>), p(w</a:t>
            </a:r>
            <a:r>
              <a:rPr lang="en-US" baseline="-25000" dirty="0"/>
              <a:t>1</a:t>
            </a:r>
            <a:r>
              <a:rPr lang="en-US" dirty="0"/>
              <a:t>), …, p(w</a:t>
            </a:r>
            <a:r>
              <a:rPr lang="en-US" baseline="-25000" dirty="0"/>
              <a:t>n-1</a:t>
            </a:r>
            <a:r>
              <a:rPr lang="en-US" dirty="0"/>
              <a:t>))</a:t>
            </a:r>
          </a:p>
          <a:p>
            <a:pPr lvl="1"/>
            <a:r>
              <a:rPr lang="en-US" dirty="0"/>
              <a:t>“Coefficient” and “evaluation” representations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4644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BB924-E166-430D-99A0-3B9F4AAE1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FFT idea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9C20D-2596-4E72-A771-C0F0783A8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Given evaluation representations of a, b (as degree-(2n-2) polynomials), we can compute the evaluation representation of c in O(n) time</a:t>
            </a:r>
          </a:p>
          <a:p>
            <a:r>
              <a:rPr lang="en-US" dirty="0"/>
              <a:t>Simply compute c(w</a:t>
            </a:r>
            <a:r>
              <a:rPr lang="en-US" baseline="-25000" dirty="0"/>
              <a:t>0</a:t>
            </a:r>
            <a:r>
              <a:rPr lang="en-US" dirty="0"/>
              <a:t>) = a(w</a:t>
            </a:r>
            <a:r>
              <a:rPr lang="en-US" baseline="-25000" dirty="0"/>
              <a:t>0</a:t>
            </a:r>
            <a:r>
              <a:rPr lang="en-US" dirty="0"/>
              <a:t>)</a:t>
            </a:r>
            <a:r>
              <a:rPr lang="en-US" dirty="0">
                <a:sym typeface="Symbol" panose="05050102010706020507" pitchFamily="18" charset="2"/>
              </a:rPr>
              <a:t>  b(w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),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                  …,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    c</a:t>
            </a:r>
            <a:r>
              <a:rPr lang="en-US" dirty="0"/>
              <a:t>(w</a:t>
            </a:r>
            <a:r>
              <a:rPr lang="en-US" baseline="-25000" dirty="0"/>
              <a:t>2n-2</a:t>
            </a:r>
            <a:r>
              <a:rPr lang="en-US" dirty="0"/>
              <a:t>) = a(w</a:t>
            </a:r>
            <a:r>
              <a:rPr lang="en-US" baseline="-25000" dirty="0"/>
              <a:t>2n-2</a:t>
            </a:r>
            <a:r>
              <a:rPr lang="en-US" dirty="0"/>
              <a:t>) </a:t>
            </a:r>
            <a:r>
              <a:rPr lang="en-US" dirty="0">
                <a:sym typeface="Symbol" panose="05050102010706020507" pitchFamily="18" charset="2"/>
              </a:rPr>
              <a:t> b</a:t>
            </a:r>
            <a:r>
              <a:rPr lang="en-US" dirty="0"/>
              <a:t>(w</a:t>
            </a:r>
            <a:r>
              <a:rPr lang="en-US" baseline="-25000" dirty="0"/>
              <a:t>2n-2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61782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3962D-D8B0-40C9-A98C-8C5CECC95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FFT idea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64248-E81E-4511-BA23-A3915C6EC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overall structure of the algorithm will be: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Convert a, b to their evaluation representations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Compute the evaluation representation of c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Convert c to its coefficient representation</a:t>
            </a:r>
          </a:p>
          <a:p>
            <a:endParaRPr lang="en-US" dirty="0"/>
          </a:p>
          <a:p>
            <a:r>
              <a:rPr lang="en-US" dirty="0"/>
              <a:t>We have seen how to do step #2 in O(n) time</a:t>
            </a:r>
          </a:p>
        </p:txBody>
      </p:sp>
    </p:spTree>
    <p:extLst>
      <p:ext uri="{BB962C8B-B14F-4D97-AF65-F5344CB8AC3E}">
        <p14:creationId xmlns:p14="http://schemas.microsoft.com/office/powerpoint/2010/main" val="997292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34410</TotalTime>
  <Words>1276</Words>
  <Application>Microsoft Office PowerPoint</Application>
  <PresentationFormat>On-screen Show (4:3)</PresentationFormat>
  <Paragraphs>83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Cambria Math</vt:lpstr>
      <vt:lpstr>Office Theme</vt:lpstr>
      <vt:lpstr>Algorithms</vt:lpstr>
      <vt:lpstr>Announcements</vt:lpstr>
      <vt:lpstr>Divide-and-conquer: Computational arithmetic</vt:lpstr>
      <vt:lpstr>Fast Fourier Transform (FFT)</vt:lpstr>
      <vt:lpstr>Convolutions</vt:lpstr>
      <vt:lpstr>Convolutions</vt:lpstr>
      <vt:lpstr>FFT idea 0</vt:lpstr>
      <vt:lpstr>FFT idea 1</vt:lpstr>
      <vt:lpstr>FFT idea 1</vt:lpstr>
      <vt:lpstr>FFT idea 2</vt:lpstr>
      <vt:lpstr>FFT idea 2</vt:lpstr>
      <vt:lpstr>FFT idea 2</vt:lpstr>
      <vt:lpstr>FFT idea 3</vt:lpstr>
      <vt:lpstr>Lemma</vt:lpstr>
      <vt:lpstr>FFT idea 3</vt:lpstr>
      <vt:lpstr>(Small)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1399</cp:revision>
  <dcterms:created xsi:type="dcterms:W3CDTF">2014-06-02T02:25:30Z</dcterms:created>
  <dcterms:modified xsi:type="dcterms:W3CDTF">2021-09-26T18:36:59Z</dcterms:modified>
</cp:coreProperties>
</file>