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471" r:id="rId2"/>
    <p:sldId id="558" r:id="rId3"/>
    <p:sldId id="543" r:id="rId4"/>
    <p:sldId id="582" r:id="rId5"/>
    <p:sldId id="544" r:id="rId6"/>
    <p:sldId id="545" r:id="rId7"/>
    <p:sldId id="560" r:id="rId8"/>
    <p:sldId id="559" r:id="rId9"/>
    <p:sldId id="561" r:id="rId10"/>
    <p:sldId id="562" r:id="rId11"/>
    <p:sldId id="564" r:id="rId12"/>
    <p:sldId id="563" r:id="rId13"/>
    <p:sldId id="565" r:id="rId14"/>
    <p:sldId id="566" r:id="rId15"/>
    <p:sldId id="581" r:id="rId16"/>
    <p:sldId id="583" r:id="rId17"/>
    <p:sldId id="584" r:id="rId18"/>
    <p:sldId id="585" r:id="rId19"/>
    <p:sldId id="586" r:id="rId20"/>
    <p:sldId id="587" r:id="rId21"/>
  </p:sldIdLst>
  <p:sldSz cx="9144000" cy="6858000" type="screen4x3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221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3408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3408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r">
              <a:defRPr sz="1200"/>
            </a:lvl1pPr>
          </a:lstStyle>
          <a:p>
            <a:fld id="{5FBF7E19-5E58-4A0D-942E-F728F20487D2}" type="datetimeFigureOut">
              <a:rPr lang="en-US" smtClean="0"/>
              <a:t>10/1/2021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27163" y="1154113"/>
            <a:ext cx="4156075" cy="31178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30" tIns="46415" rIns="92830" bIns="4641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44861"/>
            <a:ext cx="5608320" cy="3636705"/>
          </a:xfrm>
          <a:prstGeom prst="rect">
            <a:avLst/>
          </a:prstGeom>
        </p:spPr>
        <p:txBody>
          <a:bodyPr vert="horz" lIns="92830" tIns="46415" rIns="92830" bIns="46415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9"/>
            <a:ext cx="3037840" cy="463407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772669"/>
            <a:ext cx="3037840" cy="463407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r">
              <a:defRPr sz="1200"/>
            </a:lvl1pPr>
          </a:lstStyle>
          <a:p>
            <a:fld id="{BBA42AE6-878C-46A5-A432-87C112332D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7675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10/1/2021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018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10/1/2021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38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10/1/2021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120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10/1/2021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126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10/1/2021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711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10/1/2021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466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10/1/2021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155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10/1/2021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576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10/1/2021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207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10/1/2021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582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10/1/2021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04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2898CC-5660-44C1-B068-F179A9DC2F99}" type="datetimeFigureOut">
              <a:rPr lang="en-US" smtClean="0"/>
              <a:t>10/1/2021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517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Algorithms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i="1" dirty="0">
                <a:solidFill>
                  <a:schemeClr val="tx1"/>
                </a:solidFill>
              </a:rPr>
              <a:t>Lecture 14</a:t>
            </a:r>
          </a:p>
        </p:txBody>
      </p:sp>
    </p:spTree>
    <p:extLst>
      <p:ext uri="{BB962C8B-B14F-4D97-AF65-F5344CB8AC3E}">
        <p14:creationId xmlns:p14="http://schemas.microsoft.com/office/powerpoint/2010/main" val="10711361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55CC71-9578-4AB4-8759-DCAD479796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Integer multiplication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0159D0-4D40-4E67-AA3E-2370951C5D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Is this optimal?</a:t>
            </a:r>
          </a:p>
          <a:p>
            <a:r>
              <a:rPr lang="en-US" dirty="0"/>
              <a:t>Breakthrough [2019]: </a:t>
            </a:r>
            <a:br>
              <a:rPr lang="en-US" dirty="0"/>
            </a:br>
            <a:r>
              <a:rPr lang="en-US" dirty="0"/>
              <a:t>O(k log k)-time algorithm!</a:t>
            </a:r>
          </a:p>
        </p:txBody>
      </p:sp>
    </p:spTree>
    <p:extLst>
      <p:ext uri="{BB962C8B-B14F-4D97-AF65-F5344CB8AC3E}">
        <p14:creationId xmlns:p14="http://schemas.microsoft.com/office/powerpoint/2010/main" val="1227543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EF937D-839D-44E7-BC43-B9E05C09FC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Matrix multiplication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C060D8-7FBA-4AF0-AD9F-D60A3C430B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Let A, B be n </a:t>
            </a:r>
            <a:r>
              <a:rPr lang="en-US" dirty="0">
                <a:sym typeface="Symbol" panose="05050102010706020507" pitchFamily="18" charset="2"/>
              </a:rPr>
              <a:t> n matrices</a:t>
            </a:r>
          </a:p>
          <a:p>
            <a:r>
              <a:rPr lang="en-US" dirty="0">
                <a:sym typeface="Symbol" panose="05050102010706020507" pitchFamily="18" charset="2"/>
              </a:rPr>
              <a:t>What is the complexity of computing AB?</a:t>
            </a:r>
          </a:p>
          <a:p>
            <a:pPr lvl="1"/>
            <a:r>
              <a:rPr lang="en-US" dirty="0">
                <a:sym typeface="Symbol" panose="05050102010706020507" pitchFamily="18" charset="2"/>
              </a:rPr>
              <a:t>Measure in terms of number of multiplications</a:t>
            </a:r>
          </a:p>
          <a:p>
            <a:r>
              <a:rPr lang="en-US" dirty="0">
                <a:sym typeface="Symbol" panose="05050102010706020507" pitchFamily="18" charset="2"/>
              </a:rPr>
              <a:t>Straightforward algorithm uses O(n</a:t>
            </a:r>
            <a:r>
              <a:rPr lang="en-US" baseline="30000" dirty="0">
                <a:sym typeface="Symbol" panose="05050102010706020507" pitchFamily="18" charset="2"/>
              </a:rPr>
              <a:t>3</a:t>
            </a:r>
            <a:r>
              <a:rPr lang="en-US" dirty="0">
                <a:sym typeface="Symbol" panose="05050102010706020507" pitchFamily="18" charset="2"/>
              </a:rPr>
              <a:t>) time</a:t>
            </a:r>
          </a:p>
        </p:txBody>
      </p:sp>
    </p:spTree>
    <p:extLst>
      <p:ext uri="{BB962C8B-B14F-4D97-AF65-F5344CB8AC3E}">
        <p14:creationId xmlns:p14="http://schemas.microsoft.com/office/powerpoint/2010/main" val="23715521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732C07-3070-49EB-A899-4AAF55DFC3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Matrix multiplication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B38B770-03AD-4959-B316-B3EA2BCC45B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Let A 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𝐴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1,1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𝐴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1,2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𝐴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2,1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𝐴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2,2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</m:oMath>
                </a14:m>
                <a:r>
                  <a:rPr lang="en-US" dirty="0"/>
                  <a:t>, B 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𝐵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1,1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𝐵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1,2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𝐵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2,1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𝐵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2,2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</m:oMath>
                </a14:m>
                <a:endParaRPr lang="en-US" dirty="0"/>
              </a:p>
              <a:p>
                <a:r>
                  <a:rPr lang="en-US" dirty="0"/>
                  <a:t>Naïve approach:</a:t>
                </a:r>
              </a:p>
              <a:p>
                <a:pPr lvl="1"/>
                <a:r>
                  <a:rPr lang="en-US" dirty="0"/>
                  <a:t>C</a:t>
                </a:r>
                <a:r>
                  <a:rPr lang="en-US" baseline="-25000" dirty="0"/>
                  <a:t>1,1</a:t>
                </a:r>
                <a:r>
                  <a:rPr lang="en-US" dirty="0"/>
                  <a:t> = A</a:t>
                </a:r>
                <a:r>
                  <a:rPr lang="en-US" baseline="-25000" dirty="0"/>
                  <a:t>1,1</a:t>
                </a:r>
                <a:r>
                  <a:rPr lang="en-US" dirty="0"/>
                  <a:t>B</a:t>
                </a:r>
                <a:r>
                  <a:rPr lang="en-US" baseline="-25000" dirty="0"/>
                  <a:t>1,1</a:t>
                </a:r>
                <a:r>
                  <a:rPr lang="en-US" dirty="0"/>
                  <a:t> + A</a:t>
                </a:r>
                <a:r>
                  <a:rPr lang="en-US" baseline="-25000" dirty="0"/>
                  <a:t>1,2</a:t>
                </a:r>
                <a:r>
                  <a:rPr lang="en-US" dirty="0"/>
                  <a:t>B</a:t>
                </a:r>
                <a:r>
                  <a:rPr lang="en-US" baseline="-25000" dirty="0"/>
                  <a:t>2,1</a:t>
                </a:r>
                <a:endParaRPr lang="en-US" dirty="0"/>
              </a:p>
              <a:p>
                <a:pPr lvl="1"/>
                <a:r>
                  <a:rPr lang="en-US" dirty="0"/>
                  <a:t>C</a:t>
                </a:r>
                <a:r>
                  <a:rPr lang="en-US" baseline="-25000" dirty="0"/>
                  <a:t>1,2</a:t>
                </a:r>
                <a:r>
                  <a:rPr lang="en-US" dirty="0"/>
                  <a:t> = A</a:t>
                </a:r>
                <a:r>
                  <a:rPr lang="en-US" baseline="-25000" dirty="0"/>
                  <a:t>1,1</a:t>
                </a:r>
                <a:r>
                  <a:rPr lang="en-US" dirty="0"/>
                  <a:t>B</a:t>
                </a:r>
                <a:r>
                  <a:rPr lang="en-US" baseline="-25000" dirty="0"/>
                  <a:t>1,2</a:t>
                </a:r>
                <a:r>
                  <a:rPr lang="en-US" dirty="0"/>
                  <a:t> + A</a:t>
                </a:r>
                <a:r>
                  <a:rPr lang="en-US" baseline="-25000" dirty="0"/>
                  <a:t>1,2</a:t>
                </a:r>
                <a:r>
                  <a:rPr lang="en-US" dirty="0"/>
                  <a:t>B</a:t>
                </a:r>
                <a:r>
                  <a:rPr lang="en-US" baseline="-25000" dirty="0"/>
                  <a:t>2,2</a:t>
                </a:r>
                <a:endParaRPr lang="en-US" dirty="0"/>
              </a:p>
              <a:p>
                <a:pPr lvl="1"/>
                <a:r>
                  <a:rPr lang="en-US" dirty="0"/>
                  <a:t>C</a:t>
                </a:r>
                <a:r>
                  <a:rPr lang="en-US" baseline="-25000" dirty="0"/>
                  <a:t>2,1</a:t>
                </a:r>
                <a:r>
                  <a:rPr lang="en-US" dirty="0"/>
                  <a:t> = A</a:t>
                </a:r>
                <a:r>
                  <a:rPr lang="en-US" baseline="-25000" dirty="0"/>
                  <a:t>2,1</a:t>
                </a:r>
                <a:r>
                  <a:rPr lang="en-US" dirty="0"/>
                  <a:t>B</a:t>
                </a:r>
                <a:r>
                  <a:rPr lang="en-US" baseline="-25000" dirty="0"/>
                  <a:t>1,1</a:t>
                </a:r>
                <a:r>
                  <a:rPr lang="en-US" dirty="0"/>
                  <a:t> + A</a:t>
                </a:r>
                <a:r>
                  <a:rPr lang="en-US" baseline="-25000" dirty="0"/>
                  <a:t>2,2</a:t>
                </a:r>
                <a:r>
                  <a:rPr lang="en-US" dirty="0"/>
                  <a:t>B</a:t>
                </a:r>
                <a:r>
                  <a:rPr lang="en-US" baseline="-25000" dirty="0"/>
                  <a:t>2,1</a:t>
                </a:r>
                <a:endParaRPr lang="en-US" dirty="0"/>
              </a:p>
              <a:p>
                <a:pPr lvl="1"/>
                <a:r>
                  <a:rPr lang="en-US" dirty="0"/>
                  <a:t>C</a:t>
                </a:r>
                <a:r>
                  <a:rPr lang="en-US" baseline="-25000" dirty="0"/>
                  <a:t>2,2</a:t>
                </a:r>
                <a:r>
                  <a:rPr lang="en-US" dirty="0"/>
                  <a:t> = A</a:t>
                </a:r>
                <a:r>
                  <a:rPr lang="en-US" baseline="-25000" dirty="0"/>
                  <a:t>2,1</a:t>
                </a:r>
                <a:r>
                  <a:rPr lang="en-US" dirty="0"/>
                  <a:t>B</a:t>
                </a:r>
                <a:r>
                  <a:rPr lang="en-US" baseline="-25000" dirty="0"/>
                  <a:t>1,2</a:t>
                </a:r>
                <a:r>
                  <a:rPr lang="en-US" dirty="0"/>
                  <a:t> + A</a:t>
                </a:r>
                <a:r>
                  <a:rPr lang="en-US" baseline="-25000" dirty="0"/>
                  <a:t>2,2</a:t>
                </a:r>
                <a:r>
                  <a:rPr lang="en-US" dirty="0"/>
                  <a:t>B</a:t>
                </a:r>
                <a:r>
                  <a:rPr lang="en-US" baseline="-25000" dirty="0"/>
                  <a:t>2,2</a:t>
                </a:r>
                <a:endParaRPr lang="en-US" dirty="0"/>
              </a:p>
              <a:p>
                <a:r>
                  <a:rPr lang="en-US" dirty="0"/>
                  <a:t>T(n) = 8T(n/2) + cn</a:t>
                </a:r>
                <a:r>
                  <a:rPr lang="en-US" baseline="30000" dirty="0"/>
                  <a:t>2</a:t>
                </a:r>
                <a:r>
                  <a:rPr lang="en-US" dirty="0"/>
                  <a:t>  </a:t>
                </a:r>
                <a:r>
                  <a:rPr lang="en-US" dirty="0">
                    <a:sym typeface="Symbol" panose="05050102010706020507" pitchFamily="18" charset="2"/>
                  </a:rPr>
                  <a:t> T(n) = O(n</a:t>
                </a:r>
                <a:r>
                  <a:rPr lang="en-US" baseline="30000" dirty="0">
                    <a:sym typeface="Symbol" panose="05050102010706020507" pitchFamily="18" charset="2"/>
                  </a:rPr>
                  <a:t>3</a:t>
                </a:r>
                <a:r>
                  <a:rPr lang="en-US" dirty="0">
                    <a:sym typeface="Symbol" panose="05050102010706020507" pitchFamily="18" charset="2"/>
                  </a:rPr>
                  <a:t>)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B38B770-03AD-4959-B316-B3EA2BCC45B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704" b="-16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1821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FA716F-0010-4C5C-81BD-3958303DE1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Strassen’s algorithm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B7DF21-B901-4087-9927-A657683CF0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Compute</a:t>
            </a:r>
          </a:p>
          <a:p>
            <a:pPr lvl="1"/>
            <a:r>
              <a:rPr lang="en-US" dirty="0"/>
              <a:t>M</a:t>
            </a:r>
            <a:r>
              <a:rPr lang="en-US" baseline="-25000" dirty="0"/>
              <a:t>1</a:t>
            </a:r>
            <a:r>
              <a:rPr lang="en-US" dirty="0"/>
              <a:t> = (A</a:t>
            </a:r>
            <a:r>
              <a:rPr lang="en-US" baseline="-25000" dirty="0"/>
              <a:t>1,1</a:t>
            </a:r>
            <a:r>
              <a:rPr lang="en-US" dirty="0"/>
              <a:t> + A</a:t>
            </a:r>
            <a:r>
              <a:rPr lang="en-US" baseline="-25000" dirty="0"/>
              <a:t>2,2</a:t>
            </a:r>
            <a:r>
              <a:rPr lang="en-US" dirty="0"/>
              <a:t>)(B</a:t>
            </a:r>
            <a:r>
              <a:rPr lang="en-US" baseline="-25000" dirty="0"/>
              <a:t>1,1</a:t>
            </a:r>
            <a:r>
              <a:rPr lang="en-US" dirty="0"/>
              <a:t> + B</a:t>
            </a:r>
            <a:r>
              <a:rPr lang="en-US" baseline="-25000" dirty="0"/>
              <a:t>2,2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M</a:t>
            </a:r>
            <a:r>
              <a:rPr lang="en-US" baseline="-25000" dirty="0"/>
              <a:t>2</a:t>
            </a:r>
            <a:r>
              <a:rPr lang="en-US" dirty="0"/>
              <a:t> = (A</a:t>
            </a:r>
            <a:r>
              <a:rPr lang="en-US" baseline="-25000" dirty="0"/>
              <a:t>2,1</a:t>
            </a:r>
            <a:r>
              <a:rPr lang="en-US" dirty="0"/>
              <a:t> + A</a:t>
            </a:r>
            <a:r>
              <a:rPr lang="en-US" baseline="-25000" dirty="0"/>
              <a:t>2,2</a:t>
            </a:r>
            <a:r>
              <a:rPr lang="en-US" dirty="0"/>
              <a:t>)B</a:t>
            </a:r>
            <a:r>
              <a:rPr lang="en-US" baseline="-25000" dirty="0"/>
              <a:t>1,1</a:t>
            </a:r>
            <a:endParaRPr lang="en-US" dirty="0"/>
          </a:p>
          <a:p>
            <a:pPr lvl="1"/>
            <a:r>
              <a:rPr lang="en-US" dirty="0"/>
              <a:t>M</a:t>
            </a:r>
            <a:r>
              <a:rPr lang="en-US" baseline="-25000" dirty="0"/>
              <a:t>3</a:t>
            </a:r>
            <a:r>
              <a:rPr lang="en-US" dirty="0"/>
              <a:t> = A</a:t>
            </a:r>
            <a:r>
              <a:rPr lang="en-US" baseline="-25000" dirty="0"/>
              <a:t>1,1</a:t>
            </a:r>
            <a:r>
              <a:rPr lang="en-US" dirty="0"/>
              <a:t>(B</a:t>
            </a:r>
            <a:r>
              <a:rPr lang="en-US" baseline="-25000" dirty="0"/>
              <a:t>1,2</a:t>
            </a:r>
            <a:r>
              <a:rPr lang="en-US" dirty="0"/>
              <a:t> – B</a:t>
            </a:r>
            <a:r>
              <a:rPr lang="en-US" baseline="-25000" dirty="0"/>
              <a:t>2,2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M</a:t>
            </a:r>
            <a:r>
              <a:rPr lang="en-US" baseline="-25000" dirty="0"/>
              <a:t>4</a:t>
            </a:r>
            <a:r>
              <a:rPr lang="en-US" dirty="0"/>
              <a:t> = A</a:t>
            </a:r>
            <a:r>
              <a:rPr lang="en-US" baseline="-25000" dirty="0"/>
              <a:t>2,2</a:t>
            </a:r>
            <a:r>
              <a:rPr lang="en-US" dirty="0"/>
              <a:t>(B</a:t>
            </a:r>
            <a:r>
              <a:rPr lang="en-US" baseline="-25000" dirty="0"/>
              <a:t>2,1</a:t>
            </a:r>
            <a:r>
              <a:rPr lang="en-US" dirty="0"/>
              <a:t> – B</a:t>
            </a:r>
            <a:r>
              <a:rPr lang="en-US" baseline="-25000" dirty="0"/>
              <a:t>1,1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M</a:t>
            </a:r>
            <a:r>
              <a:rPr lang="en-US" baseline="-25000" dirty="0"/>
              <a:t>5</a:t>
            </a:r>
            <a:r>
              <a:rPr lang="en-US" dirty="0"/>
              <a:t> = (A</a:t>
            </a:r>
            <a:r>
              <a:rPr lang="en-US" baseline="-25000" dirty="0"/>
              <a:t>1,1</a:t>
            </a:r>
            <a:r>
              <a:rPr lang="en-US" dirty="0"/>
              <a:t> + A</a:t>
            </a:r>
            <a:r>
              <a:rPr lang="en-US" baseline="-25000" dirty="0"/>
              <a:t>1,2</a:t>
            </a:r>
            <a:r>
              <a:rPr lang="en-US" dirty="0"/>
              <a:t>)B</a:t>
            </a:r>
            <a:r>
              <a:rPr lang="en-US" baseline="-25000" dirty="0"/>
              <a:t>2,2</a:t>
            </a:r>
            <a:endParaRPr lang="en-US" dirty="0"/>
          </a:p>
          <a:p>
            <a:pPr lvl="1"/>
            <a:r>
              <a:rPr lang="en-US" dirty="0"/>
              <a:t>M</a:t>
            </a:r>
            <a:r>
              <a:rPr lang="en-US" baseline="-25000" dirty="0"/>
              <a:t>6</a:t>
            </a:r>
            <a:r>
              <a:rPr lang="en-US" dirty="0"/>
              <a:t> = (A</a:t>
            </a:r>
            <a:r>
              <a:rPr lang="en-US" baseline="-25000" dirty="0"/>
              <a:t>2,1</a:t>
            </a:r>
            <a:r>
              <a:rPr lang="en-US" dirty="0"/>
              <a:t> – A</a:t>
            </a:r>
            <a:r>
              <a:rPr lang="en-US" baseline="-25000" dirty="0"/>
              <a:t>1,1</a:t>
            </a:r>
            <a:r>
              <a:rPr lang="en-US" dirty="0"/>
              <a:t>)(B</a:t>
            </a:r>
            <a:r>
              <a:rPr lang="en-US" baseline="-25000" dirty="0"/>
              <a:t>1,1</a:t>
            </a:r>
            <a:r>
              <a:rPr lang="en-US" dirty="0"/>
              <a:t> + B</a:t>
            </a:r>
            <a:r>
              <a:rPr lang="en-US" baseline="-25000" dirty="0"/>
              <a:t>1,2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M</a:t>
            </a:r>
            <a:r>
              <a:rPr lang="en-US" baseline="-25000" dirty="0"/>
              <a:t>7</a:t>
            </a:r>
            <a:r>
              <a:rPr lang="en-US" dirty="0"/>
              <a:t> = (A</a:t>
            </a:r>
            <a:r>
              <a:rPr lang="en-US" baseline="-25000" dirty="0"/>
              <a:t>1,2</a:t>
            </a:r>
            <a:r>
              <a:rPr lang="en-US" dirty="0"/>
              <a:t> – A</a:t>
            </a:r>
            <a:r>
              <a:rPr lang="en-US" baseline="-25000" dirty="0"/>
              <a:t>2,2</a:t>
            </a:r>
            <a:r>
              <a:rPr lang="en-US" dirty="0"/>
              <a:t>)(B</a:t>
            </a:r>
            <a:r>
              <a:rPr lang="en-US" baseline="-25000" dirty="0"/>
              <a:t>2,1</a:t>
            </a:r>
            <a:r>
              <a:rPr lang="en-US" dirty="0"/>
              <a:t> + B</a:t>
            </a:r>
            <a:r>
              <a:rPr lang="en-US" baseline="-25000" dirty="0"/>
              <a:t>2,2</a:t>
            </a:r>
            <a:r>
              <a:rPr lang="en-US" dirty="0"/>
              <a:t>)</a:t>
            </a:r>
          </a:p>
          <a:p>
            <a:r>
              <a:rPr lang="en-US" dirty="0"/>
              <a:t>(7 recursive calls…)</a:t>
            </a:r>
          </a:p>
        </p:txBody>
      </p:sp>
    </p:spTree>
    <p:extLst>
      <p:ext uri="{BB962C8B-B14F-4D97-AF65-F5344CB8AC3E}">
        <p14:creationId xmlns:p14="http://schemas.microsoft.com/office/powerpoint/2010/main" val="3206156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B48AAD-42BD-493C-A725-21A7A6955C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Strassen’s algorithm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3337BC-37F1-4E02-BD0D-B9D7B4A7C5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Then compute</a:t>
            </a:r>
          </a:p>
          <a:p>
            <a:pPr lvl="1"/>
            <a:r>
              <a:rPr lang="en-US" dirty="0"/>
              <a:t>C</a:t>
            </a:r>
            <a:r>
              <a:rPr lang="en-US" baseline="-25000" dirty="0"/>
              <a:t>1,1</a:t>
            </a:r>
            <a:r>
              <a:rPr lang="en-US" dirty="0"/>
              <a:t> = M</a:t>
            </a:r>
            <a:r>
              <a:rPr lang="en-US" baseline="-25000" dirty="0"/>
              <a:t>1</a:t>
            </a:r>
            <a:r>
              <a:rPr lang="en-US" dirty="0"/>
              <a:t> + M</a:t>
            </a:r>
            <a:r>
              <a:rPr lang="en-US" baseline="-25000" dirty="0"/>
              <a:t>4</a:t>
            </a:r>
            <a:r>
              <a:rPr lang="en-US" dirty="0"/>
              <a:t> – M</a:t>
            </a:r>
            <a:r>
              <a:rPr lang="en-US" baseline="-25000" dirty="0"/>
              <a:t>5</a:t>
            </a:r>
            <a:r>
              <a:rPr lang="en-US" dirty="0"/>
              <a:t> + M</a:t>
            </a:r>
            <a:r>
              <a:rPr lang="en-US" baseline="-25000" dirty="0"/>
              <a:t>7</a:t>
            </a:r>
            <a:endParaRPr lang="en-US" dirty="0"/>
          </a:p>
          <a:p>
            <a:pPr lvl="1"/>
            <a:r>
              <a:rPr lang="en-US" dirty="0"/>
              <a:t>C</a:t>
            </a:r>
            <a:r>
              <a:rPr lang="en-US" baseline="-25000" dirty="0"/>
              <a:t>1,2</a:t>
            </a:r>
            <a:r>
              <a:rPr lang="en-US" dirty="0"/>
              <a:t> = M</a:t>
            </a:r>
            <a:r>
              <a:rPr lang="en-US" baseline="-25000" dirty="0"/>
              <a:t>3</a:t>
            </a:r>
            <a:r>
              <a:rPr lang="en-US" dirty="0"/>
              <a:t> + M</a:t>
            </a:r>
            <a:r>
              <a:rPr lang="en-US" baseline="-25000" dirty="0"/>
              <a:t>5</a:t>
            </a:r>
            <a:endParaRPr lang="en-US" dirty="0"/>
          </a:p>
          <a:p>
            <a:pPr lvl="1"/>
            <a:r>
              <a:rPr lang="en-US" dirty="0"/>
              <a:t>C</a:t>
            </a:r>
            <a:r>
              <a:rPr lang="en-US" baseline="-25000" dirty="0"/>
              <a:t>2,1</a:t>
            </a:r>
            <a:r>
              <a:rPr lang="en-US" dirty="0"/>
              <a:t> = M</a:t>
            </a:r>
            <a:r>
              <a:rPr lang="en-US" baseline="-25000" dirty="0"/>
              <a:t>2</a:t>
            </a:r>
            <a:r>
              <a:rPr lang="en-US" dirty="0"/>
              <a:t> + M</a:t>
            </a:r>
            <a:r>
              <a:rPr lang="en-US" baseline="-25000" dirty="0"/>
              <a:t>4</a:t>
            </a:r>
            <a:endParaRPr lang="en-US" dirty="0"/>
          </a:p>
          <a:p>
            <a:pPr lvl="1"/>
            <a:r>
              <a:rPr lang="en-US" dirty="0"/>
              <a:t>C</a:t>
            </a:r>
            <a:r>
              <a:rPr lang="en-US" baseline="-25000" dirty="0"/>
              <a:t>2,2</a:t>
            </a:r>
            <a:r>
              <a:rPr lang="en-US" dirty="0"/>
              <a:t> = M</a:t>
            </a:r>
            <a:r>
              <a:rPr lang="en-US" baseline="-25000" dirty="0"/>
              <a:t>1</a:t>
            </a:r>
            <a:r>
              <a:rPr lang="en-US" dirty="0"/>
              <a:t> – M</a:t>
            </a:r>
            <a:r>
              <a:rPr lang="en-US" baseline="-25000" dirty="0"/>
              <a:t>2</a:t>
            </a:r>
            <a:r>
              <a:rPr lang="en-US" dirty="0"/>
              <a:t> + M</a:t>
            </a:r>
            <a:r>
              <a:rPr lang="en-US" baseline="-25000" dirty="0"/>
              <a:t>3</a:t>
            </a:r>
            <a:r>
              <a:rPr lang="en-US" dirty="0"/>
              <a:t> + M</a:t>
            </a:r>
            <a:r>
              <a:rPr lang="en-US" baseline="-25000" dirty="0"/>
              <a:t>6</a:t>
            </a:r>
            <a:endParaRPr lang="en-US" dirty="0"/>
          </a:p>
          <a:p>
            <a:r>
              <a:rPr lang="en-US" dirty="0"/>
              <a:t>T(n) = 7 T(n/2) + c n</a:t>
            </a:r>
            <a:r>
              <a:rPr lang="en-US" baseline="30000" dirty="0"/>
              <a:t>2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>
                <a:sym typeface="Symbol" panose="05050102010706020507" pitchFamily="18" charset="2"/>
              </a:rPr>
              <a:t> T(n) = O(n</a:t>
            </a:r>
            <a:r>
              <a:rPr lang="en-US" baseline="30000" dirty="0">
                <a:sym typeface="Symbol" panose="05050102010706020507" pitchFamily="18" charset="2"/>
              </a:rPr>
              <a:t>log</a:t>
            </a:r>
            <a:r>
              <a:rPr lang="en-US" sz="2800" baseline="20000" dirty="0">
                <a:sym typeface="Symbol" panose="05050102010706020507" pitchFamily="18" charset="2"/>
              </a:rPr>
              <a:t>2</a:t>
            </a:r>
            <a:r>
              <a:rPr lang="en-US" baseline="30000" dirty="0">
                <a:sym typeface="Symbol" panose="05050102010706020507" pitchFamily="18" charset="2"/>
              </a:rPr>
              <a:t> 7</a:t>
            </a:r>
            <a:r>
              <a:rPr lang="en-US" dirty="0">
                <a:sym typeface="Symbol" panose="05050102010706020507" pitchFamily="18" charset="2"/>
              </a:rPr>
              <a:t>) = O(n</a:t>
            </a:r>
            <a:r>
              <a:rPr lang="en-US" baseline="30000" dirty="0">
                <a:sym typeface="Symbol" panose="05050102010706020507" pitchFamily="18" charset="2"/>
              </a:rPr>
              <a:t>2.808</a:t>
            </a:r>
            <a:r>
              <a:rPr lang="en-US" dirty="0">
                <a:sym typeface="Symbol" panose="05050102010706020507" pitchFamily="18" charset="2"/>
              </a:rPr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379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55CC71-9578-4AB4-8759-DCAD479796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Matrix multiplication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0159D0-4D40-4E67-AA3E-2370951C5D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Is this optimal?</a:t>
            </a:r>
          </a:p>
          <a:p>
            <a:r>
              <a:rPr lang="en-US" dirty="0"/>
              <a:t>Current best [2020]: O(n</a:t>
            </a:r>
            <a:r>
              <a:rPr lang="en-US" baseline="30000" dirty="0"/>
              <a:t>2.37286</a:t>
            </a:r>
            <a:r>
              <a:rPr lang="en-US" dirty="0"/>
              <a:t>)</a:t>
            </a:r>
          </a:p>
          <a:p>
            <a:r>
              <a:rPr lang="en-US" dirty="0"/>
              <a:t>Lower bound: </a:t>
            </a:r>
            <a:r>
              <a:rPr lang="en-US" dirty="0">
                <a:sym typeface="Symbol" panose="05050102010706020507" pitchFamily="18" charset="2"/>
              </a:rPr>
              <a:t></a:t>
            </a:r>
            <a:r>
              <a:rPr lang="en-US" dirty="0"/>
              <a:t>(n</a:t>
            </a:r>
            <a:r>
              <a:rPr lang="en-US" baseline="30000" dirty="0"/>
              <a:t>2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599524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Dynamic programming</a:t>
            </a:r>
          </a:p>
        </p:txBody>
      </p:sp>
    </p:spTree>
    <p:extLst>
      <p:ext uri="{BB962C8B-B14F-4D97-AF65-F5344CB8AC3E}">
        <p14:creationId xmlns:p14="http://schemas.microsoft.com/office/powerpoint/2010/main" val="140117164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7C2921-6185-47E1-AD44-6C137C8A7E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260C73-52F2-43A3-9109-DE46CB70CE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 far we have seen two approaches to designing algorithms</a:t>
            </a:r>
          </a:p>
          <a:p>
            <a:r>
              <a:rPr lang="en-US" dirty="0"/>
              <a:t>Greedy algorithms</a:t>
            </a:r>
          </a:p>
          <a:p>
            <a:pPr lvl="1"/>
            <a:r>
              <a:rPr lang="en-US" dirty="0"/>
              <a:t>For some problems there is no greedy solution</a:t>
            </a:r>
          </a:p>
          <a:p>
            <a:r>
              <a:rPr lang="en-US" dirty="0"/>
              <a:t>Divide-and-conquer	</a:t>
            </a:r>
          </a:p>
          <a:p>
            <a:pPr lvl="1"/>
            <a:r>
              <a:rPr lang="en-US" dirty="0"/>
              <a:t>Typically (but not always!) this only improves the run-time by a polynomial factor compared to a naïve solution</a:t>
            </a:r>
          </a:p>
        </p:txBody>
      </p:sp>
    </p:spTree>
    <p:extLst>
      <p:ext uri="{BB962C8B-B14F-4D97-AF65-F5344CB8AC3E}">
        <p14:creationId xmlns:p14="http://schemas.microsoft.com/office/powerpoint/2010/main" val="1261604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344AB8-2B52-4DE5-89CE-C86CA5DBD1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Dynamic programming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02B9FF-9FFF-412F-9CC2-E3CD9AEF94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Basic idea: break problem into smaller problems (like divide-and-conquer), but </a:t>
            </a:r>
            <a:r>
              <a:rPr lang="en-US" i="1" dirty="0"/>
              <a:t>store intermediate results</a:t>
            </a:r>
            <a:r>
              <a:rPr lang="en-US" dirty="0"/>
              <a:t> and use them to solve larger and larger problems</a:t>
            </a:r>
          </a:p>
        </p:txBody>
      </p:sp>
    </p:spTree>
    <p:extLst>
      <p:ext uri="{BB962C8B-B14F-4D97-AF65-F5344CB8AC3E}">
        <p14:creationId xmlns:p14="http://schemas.microsoft.com/office/powerpoint/2010/main" val="416229835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ED298A-5201-473D-99BF-53818CA0CC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Simple example, 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781E13-DE7F-4A96-B4AF-824BD8ABE3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Fibonacci numbers</a:t>
            </a:r>
          </a:p>
          <a:p>
            <a:pPr lvl="1"/>
            <a:r>
              <a:rPr lang="en-US" dirty="0"/>
              <a:t>1, 1, 2, 3, 5, 8, …</a:t>
            </a:r>
          </a:p>
          <a:p>
            <a:r>
              <a:rPr lang="en-US" dirty="0"/>
              <a:t>Consider computing the </a:t>
            </a:r>
            <a:r>
              <a:rPr lang="en-US" dirty="0" err="1"/>
              <a:t>ith</a:t>
            </a:r>
            <a:r>
              <a:rPr lang="en-US" dirty="0"/>
              <a:t> Fibonacci number:</a:t>
            </a:r>
          </a:p>
          <a:p>
            <a:pPr marL="457200" lvl="1" indent="0">
              <a:buNone/>
            </a:pPr>
            <a:r>
              <a:rPr lang="en-US" dirty="0"/>
              <a:t>Fib(</a:t>
            </a:r>
            <a:r>
              <a:rPr lang="en-US" dirty="0" err="1"/>
              <a:t>i</a:t>
            </a:r>
            <a:r>
              <a:rPr lang="en-US" dirty="0"/>
              <a:t>) </a:t>
            </a:r>
            <a:br>
              <a:rPr lang="en-US" dirty="0"/>
            </a:br>
            <a:r>
              <a:rPr lang="en-US" dirty="0"/>
              <a:t>   if </a:t>
            </a:r>
            <a:r>
              <a:rPr lang="en-US" dirty="0" err="1"/>
              <a:t>i</a:t>
            </a:r>
            <a:r>
              <a:rPr lang="en-US" dirty="0"/>
              <a:t>=1, 2 return 1</a:t>
            </a:r>
            <a:br>
              <a:rPr lang="en-US" dirty="0"/>
            </a:br>
            <a:r>
              <a:rPr lang="en-US" dirty="0"/>
              <a:t>   else </a:t>
            </a:r>
            <a:br>
              <a:rPr lang="en-US" dirty="0"/>
            </a:br>
            <a:r>
              <a:rPr lang="en-US" dirty="0"/>
              <a:t>      tmp</a:t>
            </a:r>
            <a:r>
              <a:rPr lang="en-US" baseline="-25000" dirty="0"/>
              <a:t>1</a:t>
            </a:r>
            <a:r>
              <a:rPr lang="en-US" dirty="0"/>
              <a:t> = Fib(i-1)</a:t>
            </a:r>
            <a:br>
              <a:rPr lang="en-US" dirty="0"/>
            </a:br>
            <a:r>
              <a:rPr lang="en-US" dirty="0"/>
              <a:t>      tmp</a:t>
            </a:r>
            <a:r>
              <a:rPr lang="en-US" baseline="-25000" dirty="0"/>
              <a:t>2</a:t>
            </a:r>
            <a:r>
              <a:rPr lang="en-US" dirty="0"/>
              <a:t> = Fib(i-2)</a:t>
            </a:r>
            <a:br>
              <a:rPr lang="en-US" dirty="0"/>
            </a:br>
            <a:r>
              <a:rPr lang="en-US" dirty="0"/>
              <a:t>      return tmp</a:t>
            </a:r>
            <a:r>
              <a:rPr lang="en-US" baseline="-25000" dirty="0"/>
              <a:t>1</a:t>
            </a:r>
            <a:r>
              <a:rPr lang="en-US" dirty="0"/>
              <a:t> + tmp</a:t>
            </a:r>
            <a:r>
              <a:rPr lang="en-US" baseline="-25000" dirty="0"/>
              <a:t>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92473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5400" dirty="0"/>
              <a:t>Divide-and-conquer:</a:t>
            </a:r>
            <a:br>
              <a:rPr lang="en-US" sz="5400" dirty="0"/>
            </a:br>
            <a:r>
              <a:rPr lang="en-US" sz="5400" dirty="0"/>
              <a:t>Computational arithmetic</a:t>
            </a:r>
          </a:p>
        </p:txBody>
      </p:sp>
    </p:spTree>
    <p:extLst>
      <p:ext uri="{BB962C8B-B14F-4D97-AF65-F5344CB8AC3E}">
        <p14:creationId xmlns:p14="http://schemas.microsoft.com/office/powerpoint/2010/main" val="300920371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6EE094-C63F-48A3-87F2-D8F72D2706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Simple example, II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0D9082-7CB4-4226-AF33-4308DC238A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What is the complexity of this algorithm?</a:t>
            </a:r>
          </a:p>
          <a:p>
            <a:pPr lvl="1"/>
            <a:r>
              <a:rPr lang="en-US" dirty="0"/>
              <a:t>T(</a:t>
            </a:r>
            <a:r>
              <a:rPr lang="en-US" dirty="0" err="1"/>
              <a:t>i</a:t>
            </a:r>
            <a:r>
              <a:rPr lang="en-US" dirty="0"/>
              <a:t>) = T(i-1) + T(i-2) + c  </a:t>
            </a:r>
            <a:r>
              <a:rPr lang="en-US" dirty="0">
                <a:sym typeface="Symbol" panose="05050102010706020507" pitchFamily="18" charset="2"/>
              </a:rPr>
              <a:t>  T(</a:t>
            </a:r>
            <a:r>
              <a:rPr lang="en-US" dirty="0" err="1">
                <a:sym typeface="Symbol" panose="05050102010706020507" pitchFamily="18" charset="2"/>
              </a:rPr>
              <a:t>i</a:t>
            </a:r>
            <a:r>
              <a:rPr lang="en-US" dirty="0">
                <a:sym typeface="Symbol" panose="05050102010706020507" pitchFamily="18" charset="2"/>
              </a:rPr>
              <a:t>) </a:t>
            </a:r>
            <a:r>
              <a:rPr lang="en-US">
                <a:sym typeface="Symbol" panose="05050102010706020507" pitchFamily="18" charset="2"/>
              </a:rPr>
              <a:t>= 2</a:t>
            </a:r>
            <a:r>
              <a:rPr lang="en-US" baseline="30000">
                <a:sym typeface="Symbol" panose="05050102010706020507" pitchFamily="18" charset="2"/>
              </a:rPr>
              <a:t>(</a:t>
            </a:r>
            <a:r>
              <a:rPr lang="en-US" baseline="30000" dirty="0" err="1">
                <a:sym typeface="Symbol" panose="05050102010706020507" pitchFamily="18" charset="2"/>
              </a:rPr>
              <a:t>i</a:t>
            </a:r>
            <a:r>
              <a:rPr lang="en-US" baseline="30000" dirty="0">
                <a:sym typeface="Symbol" panose="05050102010706020507" pitchFamily="18" charset="2"/>
              </a:rPr>
              <a:t>)</a:t>
            </a:r>
            <a:endParaRPr lang="en-US" dirty="0">
              <a:sym typeface="Symbol" panose="05050102010706020507" pitchFamily="18" charset="2"/>
            </a:endParaRPr>
          </a:p>
          <a:p>
            <a:r>
              <a:rPr lang="en-US" dirty="0"/>
              <a:t>Why is it so expensive?</a:t>
            </a:r>
          </a:p>
          <a:p>
            <a:r>
              <a:rPr lang="en-US" dirty="0"/>
              <a:t>Look at computation tree of Fib(5)</a:t>
            </a:r>
          </a:p>
          <a:p>
            <a:pPr lvl="1"/>
            <a:r>
              <a:rPr lang="en-US" dirty="0"/>
              <a:t>Nodes appear multiple times!</a:t>
            </a:r>
          </a:p>
          <a:p>
            <a:pPr lvl="1"/>
            <a:r>
              <a:rPr lang="en-US" dirty="0"/>
              <a:t>We are repeating the same computation again and again…</a:t>
            </a:r>
          </a:p>
          <a:p>
            <a:r>
              <a:rPr lang="en-US" dirty="0"/>
              <a:t>Store intermediate results (“</a:t>
            </a:r>
            <a:r>
              <a:rPr lang="en-US" dirty="0" err="1"/>
              <a:t>memoization</a:t>
            </a:r>
            <a:r>
              <a:rPr lang="en-US" dirty="0"/>
              <a:t>”)</a:t>
            </a:r>
          </a:p>
          <a:p>
            <a:r>
              <a:rPr lang="en-US" dirty="0"/>
              <a:t>Work “bottom up” rather than “top down”</a:t>
            </a:r>
          </a:p>
          <a:p>
            <a:pPr marL="457200" lvl="1" indent="0">
              <a:buNone/>
            </a:pPr>
            <a:r>
              <a:rPr lang="en-US" dirty="0">
                <a:sym typeface="Symbol" panose="05050102010706020507" pitchFamily="18" charset="2"/>
              </a:rPr>
              <a:t> </a:t>
            </a:r>
            <a:r>
              <a:rPr lang="en-US" dirty="0"/>
              <a:t>O(</a:t>
            </a:r>
            <a:r>
              <a:rPr lang="en-US" dirty="0" err="1"/>
              <a:t>i</a:t>
            </a:r>
            <a:r>
              <a:rPr lang="en-US" dirty="0"/>
              <a:t>) running time(!)</a:t>
            </a:r>
          </a:p>
        </p:txBody>
      </p:sp>
    </p:spTree>
    <p:extLst>
      <p:ext uri="{BB962C8B-B14F-4D97-AF65-F5344CB8AC3E}">
        <p14:creationId xmlns:p14="http://schemas.microsoft.com/office/powerpoint/2010/main" val="1767155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471E00-77D3-450F-8173-B905178AD8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Fast exponentiation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D06341-7356-47C3-8DD0-229FB0FBF9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Cryptography deals with </a:t>
            </a:r>
            <a:r>
              <a:rPr lang="en-US" b="1" dirty="0"/>
              <a:t>huge</a:t>
            </a:r>
            <a:r>
              <a:rPr lang="en-US" dirty="0"/>
              <a:t> numbers</a:t>
            </a:r>
          </a:p>
          <a:p>
            <a:r>
              <a:rPr lang="en-US" dirty="0"/>
              <a:t>Frequent operation: compute a</a:t>
            </a:r>
            <a:r>
              <a:rPr lang="en-US" baseline="30000" dirty="0"/>
              <a:t>n</a:t>
            </a:r>
            <a:r>
              <a:rPr lang="en-US" dirty="0"/>
              <a:t> mod b</a:t>
            </a:r>
          </a:p>
          <a:p>
            <a:r>
              <a:rPr lang="en-US" dirty="0"/>
              <a:t>Polynomial-in-n time is horrible here…</a:t>
            </a:r>
          </a:p>
          <a:p>
            <a:pPr lvl="1"/>
            <a:r>
              <a:rPr lang="en-US" dirty="0"/>
              <a:t>n ≈ 2</a:t>
            </a:r>
            <a:r>
              <a:rPr lang="en-US" baseline="30000" dirty="0"/>
              <a:t>2000</a:t>
            </a:r>
            <a:r>
              <a:rPr lang="en-US" dirty="0"/>
              <a:t> is typical (!)</a:t>
            </a:r>
          </a:p>
          <a:p>
            <a:r>
              <a:rPr lang="en-US" dirty="0"/>
              <a:t>We want an algorithm that is polynomial in the </a:t>
            </a:r>
            <a:r>
              <a:rPr lang="en-US" i="1" dirty="0"/>
              <a:t>length</a:t>
            </a:r>
            <a:r>
              <a:rPr lang="en-US" dirty="0"/>
              <a:t> of n, i.e., an O(polylog n)-time algorithm</a:t>
            </a:r>
          </a:p>
        </p:txBody>
      </p:sp>
    </p:spTree>
    <p:extLst>
      <p:ext uri="{BB962C8B-B14F-4D97-AF65-F5344CB8AC3E}">
        <p14:creationId xmlns:p14="http://schemas.microsoft.com/office/powerpoint/2010/main" val="4004449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177B4E-8107-475F-B6FF-8636B8BFAA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Naïve divide-and-conquer algorithm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6454B1-1B17-4F13-9190-0E1C4D4B68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5105399"/>
          </a:xfrm>
        </p:spPr>
        <p:txBody>
          <a:bodyPr>
            <a:normAutofit/>
          </a:bodyPr>
          <a:lstStyle/>
          <a:p>
            <a:r>
              <a:rPr lang="en-US" dirty="0"/>
              <a:t>Exp(a, n, b)</a:t>
            </a:r>
          </a:p>
          <a:p>
            <a:pPr lvl="1"/>
            <a:r>
              <a:rPr lang="en-US" dirty="0"/>
              <a:t>If n=1 return a mod b</a:t>
            </a:r>
          </a:p>
          <a:p>
            <a:pPr lvl="1"/>
            <a:r>
              <a:rPr lang="en-US" dirty="0"/>
              <a:t>Else</a:t>
            </a:r>
          </a:p>
          <a:p>
            <a:pPr lvl="2"/>
            <a:r>
              <a:rPr lang="en-US" dirty="0" err="1"/>
              <a:t>Tmp</a:t>
            </a:r>
            <a:r>
              <a:rPr lang="en-US" dirty="0"/>
              <a:t> = Exp(a, </a:t>
            </a:r>
            <a:r>
              <a:rPr lang="en-US" dirty="0">
                <a:sym typeface="Symbol" panose="05050102010706020507" pitchFamily="18" charset="2"/>
              </a:rPr>
              <a:t>n-1 </a:t>
            </a:r>
            <a:r>
              <a:rPr lang="en-US" dirty="0"/>
              <a:t>, b)</a:t>
            </a:r>
          </a:p>
          <a:p>
            <a:pPr lvl="2"/>
            <a:r>
              <a:rPr lang="en-US" dirty="0"/>
              <a:t>Return a * </a:t>
            </a:r>
            <a:r>
              <a:rPr lang="en-US" dirty="0" err="1"/>
              <a:t>Tmp</a:t>
            </a:r>
            <a:r>
              <a:rPr lang="en-US" dirty="0"/>
              <a:t> mod b</a:t>
            </a:r>
          </a:p>
          <a:p>
            <a:pPr lvl="2"/>
            <a:endParaRPr lang="en-US" dirty="0"/>
          </a:p>
          <a:p>
            <a:r>
              <a:rPr lang="en-US" dirty="0"/>
              <a:t>T(n) ≤ T(n-1) + c</a:t>
            </a:r>
          </a:p>
          <a:p>
            <a:r>
              <a:rPr lang="en-US" dirty="0"/>
              <a:t>T(n) = O(n)</a:t>
            </a:r>
          </a:p>
        </p:txBody>
      </p:sp>
    </p:spTree>
    <p:extLst>
      <p:ext uri="{BB962C8B-B14F-4D97-AF65-F5344CB8AC3E}">
        <p14:creationId xmlns:p14="http://schemas.microsoft.com/office/powerpoint/2010/main" val="3225252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177B4E-8107-475F-B6FF-8636B8BFAA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Divide-and-conquer algorithm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6454B1-1B17-4F13-9190-0E1C4D4B68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5105399"/>
          </a:xfrm>
        </p:spPr>
        <p:txBody>
          <a:bodyPr>
            <a:normAutofit/>
          </a:bodyPr>
          <a:lstStyle/>
          <a:p>
            <a:r>
              <a:rPr lang="en-US" dirty="0"/>
              <a:t>Exp(a, n, b)</a:t>
            </a:r>
          </a:p>
          <a:p>
            <a:pPr lvl="1"/>
            <a:r>
              <a:rPr lang="en-US" dirty="0"/>
              <a:t>If n=1 return a mod b</a:t>
            </a:r>
          </a:p>
          <a:p>
            <a:pPr lvl="1"/>
            <a:r>
              <a:rPr lang="en-US" dirty="0"/>
              <a:t>Else</a:t>
            </a:r>
          </a:p>
          <a:p>
            <a:pPr lvl="2"/>
            <a:r>
              <a:rPr lang="en-US" dirty="0"/>
              <a:t>Tmp</a:t>
            </a:r>
            <a:r>
              <a:rPr lang="en-US" baseline="-25000" dirty="0"/>
              <a:t>1</a:t>
            </a:r>
            <a:r>
              <a:rPr lang="en-US" dirty="0"/>
              <a:t> = Exp(a, </a:t>
            </a:r>
            <a:r>
              <a:rPr lang="en-US" dirty="0">
                <a:sym typeface="Symbol" panose="05050102010706020507" pitchFamily="18" charset="2"/>
              </a:rPr>
              <a:t>n/2 </a:t>
            </a:r>
            <a:r>
              <a:rPr lang="en-US" dirty="0"/>
              <a:t>, b)</a:t>
            </a:r>
          </a:p>
          <a:p>
            <a:pPr lvl="2"/>
            <a:r>
              <a:rPr lang="en-US" dirty="0"/>
              <a:t>Tmp</a:t>
            </a:r>
            <a:r>
              <a:rPr lang="en-US" baseline="-25000" dirty="0"/>
              <a:t>2</a:t>
            </a:r>
            <a:r>
              <a:rPr lang="en-US" dirty="0"/>
              <a:t> = Exp(a, </a:t>
            </a:r>
            <a:r>
              <a:rPr lang="en-US" dirty="0">
                <a:sym typeface="Symbol" panose="05050102010706020507" pitchFamily="18" charset="2"/>
              </a:rPr>
              <a:t>n/2 </a:t>
            </a:r>
            <a:r>
              <a:rPr lang="en-US" dirty="0"/>
              <a:t>, b)</a:t>
            </a:r>
          </a:p>
          <a:p>
            <a:pPr lvl="2"/>
            <a:r>
              <a:rPr lang="en-US" dirty="0"/>
              <a:t>Return Tmp</a:t>
            </a:r>
            <a:r>
              <a:rPr lang="en-US" baseline="-25000" dirty="0"/>
              <a:t>1</a:t>
            </a:r>
            <a:r>
              <a:rPr lang="en-US" dirty="0"/>
              <a:t> * Tmp</a:t>
            </a:r>
            <a:r>
              <a:rPr lang="en-US" baseline="-25000" dirty="0"/>
              <a:t>2</a:t>
            </a:r>
            <a:r>
              <a:rPr lang="en-US" dirty="0"/>
              <a:t> mod b</a:t>
            </a:r>
          </a:p>
          <a:p>
            <a:pPr lvl="2"/>
            <a:endParaRPr lang="en-US" dirty="0"/>
          </a:p>
          <a:p>
            <a:r>
              <a:rPr lang="en-US" dirty="0"/>
              <a:t>T(n) ≤ 2 T(n/2) + c</a:t>
            </a:r>
          </a:p>
          <a:p>
            <a:r>
              <a:rPr lang="en-US" dirty="0"/>
              <a:t>T(n) = O(n)</a:t>
            </a:r>
          </a:p>
          <a:p>
            <a:pPr lvl="1"/>
            <a:r>
              <a:rPr lang="en-US" dirty="0"/>
              <a:t>No better than the naïve algorithm…</a:t>
            </a:r>
          </a:p>
        </p:txBody>
      </p:sp>
    </p:spTree>
    <p:extLst>
      <p:ext uri="{BB962C8B-B14F-4D97-AF65-F5344CB8AC3E}">
        <p14:creationId xmlns:p14="http://schemas.microsoft.com/office/powerpoint/2010/main" val="2197730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E53CCE-91F1-48CC-BEB0-70E704AF90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Divide-and-conquer algorithm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C0D931-EF1E-46CC-842D-1B00BE44B9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98316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Exp(a, n, b)</a:t>
            </a:r>
          </a:p>
          <a:p>
            <a:pPr lvl="1"/>
            <a:r>
              <a:rPr lang="en-US" dirty="0"/>
              <a:t>If n=1 return a mod b</a:t>
            </a:r>
          </a:p>
          <a:p>
            <a:pPr lvl="1"/>
            <a:r>
              <a:rPr lang="en-US" dirty="0"/>
              <a:t>Else if n even</a:t>
            </a:r>
          </a:p>
          <a:p>
            <a:pPr lvl="2"/>
            <a:r>
              <a:rPr lang="en-US" dirty="0" err="1"/>
              <a:t>Tmp</a:t>
            </a:r>
            <a:r>
              <a:rPr lang="en-US" dirty="0"/>
              <a:t> = Exp(a, </a:t>
            </a:r>
            <a:r>
              <a:rPr lang="en-US" dirty="0">
                <a:sym typeface="Symbol" panose="05050102010706020507" pitchFamily="18" charset="2"/>
              </a:rPr>
              <a:t>n/2 </a:t>
            </a:r>
            <a:r>
              <a:rPr lang="en-US" dirty="0"/>
              <a:t>, b)</a:t>
            </a:r>
          </a:p>
          <a:p>
            <a:pPr lvl="2"/>
            <a:r>
              <a:rPr lang="en-US" dirty="0"/>
              <a:t>Return </a:t>
            </a:r>
            <a:r>
              <a:rPr lang="en-US" dirty="0" err="1"/>
              <a:t>Tmp</a:t>
            </a:r>
            <a:r>
              <a:rPr lang="en-US" dirty="0"/>
              <a:t> * </a:t>
            </a:r>
            <a:r>
              <a:rPr lang="en-US" dirty="0" err="1"/>
              <a:t>Tmp</a:t>
            </a:r>
            <a:r>
              <a:rPr lang="en-US" dirty="0"/>
              <a:t> mod b</a:t>
            </a:r>
          </a:p>
          <a:p>
            <a:pPr lvl="1"/>
            <a:r>
              <a:rPr lang="en-US" dirty="0"/>
              <a:t>Else if n odd</a:t>
            </a:r>
          </a:p>
          <a:p>
            <a:pPr lvl="2"/>
            <a:r>
              <a:rPr lang="en-US" dirty="0" err="1"/>
              <a:t>Tmp</a:t>
            </a:r>
            <a:r>
              <a:rPr lang="en-US" dirty="0"/>
              <a:t> = Exp(a, (n-1)/2, b)</a:t>
            </a:r>
          </a:p>
          <a:p>
            <a:pPr lvl="2"/>
            <a:r>
              <a:rPr lang="en-US" dirty="0"/>
              <a:t>Return a * </a:t>
            </a:r>
            <a:r>
              <a:rPr lang="en-US" dirty="0" err="1"/>
              <a:t>Tmp</a:t>
            </a:r>
            <a:r>
              <a:rPr lang="en-US" dirty="0"/>
              <a:t> * </a:t>
            </a:r>
            <a:r>
              <a:rPr lang="en-US" dirty="0" err="1"/>
              <a:t>Tmp</a:t>
            </a:r>
            <a:r>
              <a:rPr lang="en-US" dirty="0"/>
              <a:t> mod b</a:t>
            </a:r>
          </a:p>
          <a:p>
            <a:pPr lvl="2"/>
            <a:endParaRPr lang="en-US" dirty="0"/>
          </a:p>
          <a:p>
            <a:r>
              <a:rPr lang="en-US" dirty="0"/>
              <a:t>T(n) ≤ T(n/2) + c</a:t>
            </a:r>
          </a:p>
          <a:p>
            <a:r>
              <a:rPr lang="en-US" dirty="0"/>
              <a:t>T(n) = O(log n)</a:t>
            </a:r>
          </a:p>
          <a:p>
            <a:pPr lvl="1"/>
            <a:r>
              <a:rPr lang="en-US" dirty="0"/>
              <a:t>Huge improvement!</a:t>
            </a:r>
          </a:p>
        </p:txBody>
      </p:sp>
    </p:spTree>
    <p:extLst>
      <p:ext uri="{BB962C8B-B14F-4D97-AF65-F5344CB8AC3E}">
        <p14:creationId xmlns:p14="http://schemas.microsoft.com/office/powerpoint/2010/main" val="3957052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9A15E9-F579-488C-92B0-06595B2324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Big-integer arithmetic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3A38BD-AE55-4F3A-A022-0FE88C94BE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is the complexity of basic arithmetic?</a:t>
            </a:r>
          </a:p>
          <a:p>
            <a:r>
              <a:rPr lang="en-US" dirty="0"/>
              <a:t>Motivations</a:t>
            </a:r>
          </a:p>
          <a:p>
            <a:pPr lvl="1"/>
            <a:r>
              <a:rPr lang="en-US" dirty="0"/>
              <a:t>Numbers in crypto can be huge, e.g., 1000</a:t>
            </a:r>
            <a:r>
              <a:rPr lang="en-US" baseline="30000" dirty="0"/>
              <a:t>+</a:t>
            </a:r>
            <a:r>
              <a:rPr lang="en-US" dirty="0"/>
              <a:t> bits</a:t>
            </a:r>
          </a:p>
          <a:p>
            <a:pPr lvl="1"/>
            <a:r>
              <a:rPr lang="en-US" dirty="0"/>
              <a:t>Fundamental problem…</a:t>
            </a:r>
          </a:p>
          <a:p>
            <a:endParaRPr lang="en-US" dirty="0"/>
          </a:p>
          <a:p>
            <a:r>
              <a:rPr lang="en-US" dirty="0"/>
              <a:t>How long does it take to add two k-bit (positive) integers?</a:t>
            </a:r>
          </a:p>
          <a:p>
            <a:r>
              <a:rPr lang="en-US" dirty="0"/>
              <a:t>Is this optimal?</a:t>
            </a:r>
          </a:p>
        </p:txBody>
      </p:sp>
    </p:spTree>
    <p:extLst>
      <p:ext uri="{BB962C8B-B14F-4D97-AF65-F5344CB8AC3E}">
        <p14:creationId xmlns:p14="http://schemas.microsoft.com/office/powerpoint/2010/main" val="1137432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2903A2-60E3-4159-BBC7-C19AD29EE4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Multiplication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8F413D-97E5-4D80-99CE-45F9E2B00E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long does it take to multiply two k-bit integers?</a:t>
            </a:r>
          </a:p>
          <a:p>
            <a:r>
              <a:rPr lang="en-US" dirty="0"/>
              <a:t>“Grade-school algorithm” takes time O(k</a:t>
            </a:r>
            <a:r>
              <a:rPr lang="en-US" baseline="30000" dirty="0"/>
              <a:t>2</a:t>
            </a:r>
            <a:r>
              <a:rPr lang="en-US" dirty="0"/>
              <a:t>)</a:t>
            </a:r>
          </a:p>
          <a:p>
            <a:r>
              <a:rPr lang="en-US" dirty="0"/>
              <a:t>Is this optimal?</a:t>
            </a:r>
          </a:p>
        </p:txBody>
      </p:sp>
    </p:spTree>
    <p:extLst>
      <p:ext uri="{BB962C8B-B14F-4D97-AF65-F5344CB8AC3E}">
        <p14:creationId xmlns:p14="http://schemas.microsoft.com/office/powerpoint/2010/main" val="3374823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7ACBDD-CF47-47B6-881E-7F2F76A5B8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Karatsuba’s algorithm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5E2C2F-D212-4320-A070-315081F26B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876799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Idea: </a:t>
            </a:r>
            <a:r>
              <a:rPr lang="en-US" dirty="0">
                <a:sym typeface="Symbol" panose="05050102010706020507" pitchFamily="18" charset="2"/>
              </a:rPr>
              <a:t>note that </a:t>
            </a:r>
            <a:br>
              <a:rPr lang="en-US" dirty="0">
                <a:sym typeface="Symbol" panose="05050102010706020507" pitchFamily="18" charset="2"/>
              </a:rPr>
            </a:br>
            <a:r>
              <a:rPr lang="en-US" dirty="0">
                <a:sym typeface="Symbol" panose="05050102010706020507" pitchFamily="18" charset="2"/>
              </a:rPr>
              <a:t>x y = (x</a:t>
            </a:r>
            <a:r>
              <a:rPr lang="en-US" baseline="-25000" dirty="0">
                <a:sym typeface="Symbol" panose="05050102010706020507" pitchFamily="18" charset="2"/>
              </a:rPr>
              <a:t>1</a:t>
            </a:r>
            <a:r>
              <a:rPr lang="en-US" dirty="0">
                <a:sym typeface="Symbol" panose="05050102010706020507" pitchFamily="18" charset="2"/>
              </a:rPr>
              <a:t> 2</a:t>
            </a:r>
            <a:r>
              <a:rPr lang="en-US" baseline="30000" dirty="0">
                <a:sym typeface="Symbol" panose="05050102010706020507" pitchFamily="18" charset="2"/>
              </a:rPr>
              <a:t>k/2</a:t>
            </a:r>
            <a:r>
              <a:rPr lang="en-US" dirty="0">
                <a:sym typeface="Symbol" panose="05050102010706020507" pitchFamily="18" charset="2"/>
              </a:rPr>
              <a:t> + x</a:t>
            </a:r>
            <a:r>
              <a:rPr lang="en-US" baseline="-25000" dirty="0">
                <a:sym typeface="Symbol" panose="05050102010706020507" pitchFamily="18" charset="2"/>
              </a:rPr>
              <a:t>0</a:t>
            </a:r>
            <a:r>
              <a:rPr lang="en-US" dirty="0">
                <a:sym typeface="Symbol" panose="05050102010706020507" pitchFamily="18" charset="2"/>
              </a:rPr>
              <a:t>)(y</a:t>
            </a:r>
            <a:r>
              <a:rPr lang="en-US" baseline="-25000" dirty="0">
                <a:sym typeface="Symbol" panose="05050102010706020507" pitchFamily="18" charset="2"/>
              </a:rPr>
              <a:t>1</a:t>
            </a:r>
            <a:r>
              <a:rPr lang="en-US" dirty="0">
                <a:sym typeface="Symbol" panose="05050102010706020507" pitchFamily="18" charset="2"/>
              </a:rPr>
              <a:t> 2</a:t>
            </a:r>
            <a:r>
              <a:rPr lang="en-US" baseline="30000" dirty="0">
                <a:sym typeface="Symbol" panose="05050102010706020507" pitchFamily="18" charset="2"/>
              </a:rPr>
              <a:t>k/2</a:t>
            </a:r>
            <a:r>
              <a:rPr lang="en-US" dirty="0">
                <a:sym typeface="Symbol" panose="05050102010706020507" pitchFamily="18" charset="2"/>
              </a:rPr>
              <a:t> + y</a:t>
            </a:r>
            <a:r>
              <a:rPr lang="en-US" baseline="-25000" dirty="0">
                <a:sym typeface="Symbol" panose="05050102010706020507" pitchFamily="18" charset="2"/>
              </a:rPr>
              <a:t>0</a:t>
            </a:r>
            <a:r>
              <a:rPr lang="en-US" dirty="0">
                <a:sym typeface="Symbol" panose="05050102010706020507" pitchFamily="18" charset="2"/>
              </a:rPr>
              <a:t>)</a:t>
            </a:r>
            <a:br>
              <a:rPr lang="en-US" dirty="0">
                <a:sym typeface="Symbol" panose="05050102010706020507" pitchFamily="18" charset="2"/>
              </a:rPr>
            </a:br>
            <a:r>
              <a:rPr lang="en-US" dirty="0">
                <a:sym typeface="Symbol" panose="05050102010706020507" pitchFamily="18" charset="2"/>
              </a:rPr>
              <a:t>      = x</a:t>
            </a:r>
            <a:r>
              <a:rPr lang="en-US" baseline="-25000" dirty="0">
                <a:sym typeface="Symbol" panose="05050102010706020507" pitchFamily="18" charset="2"/>
              </a:rPr>
              <a:t>1</a:t>
            </a:r>
            <a:r>
              <a:rPr lang="en-US" dirty="0">
                <a:sym typeface="Symbol" panose="05050102010706020507" pitchFamily="18" charset="2"/>
              </a:rPr>
              <a:t>y</a:t>
            </a:r>
            <a:r>
              <a:rPr lang="en-US" baseline="-25000" dirty="0">
                <a:sym typeface="Symbol" panose="05050102010706020507" pitchFamily="18" charset="2"/>
              </a:rPr>
              <a:t>1</a:t>
            </a:r>
            <a:r>
              <a:rPr lang="en-US" dirty="0">
                <a:sym typeface="Symbol" panose="05050102010706020507" pitchFamily="18" charset="2"/>
              </a:rPr>
              <a:t> 2</a:t>
            </a:r>
            <a:r>
              <a:rPr lang="en-US" baseline="30000" dirty="0">
                <a:sym typeface="Symbol" panose="05050102010706020507" pitchFamily="18" charset="2"/>
              </a:rPr>
              <a:t>k</a:t>
            </a:r>
            <a:r>
              <a:rPr lang="en-US" dirty="0">
                <a:sym typeface="Symbol" panose="05050102010706020507" pitchFamily="18" charset="2"/>
              </a:rPr>
              <a:t> + (x</a:t>
            </a:r>
            <a:r>
              <a:rPr lang="en-US" baseline="-25000" dirty="0">
                <a:sym typeface="Symbol" panose="05050102010706020507" pitchFamily="18" charset="2"/>
              </a:rPr>
              <a:t>1</a:t>
            </a:r>
            <a:r>
              <a:rPr lang="en-US" dirty="0">
                <a:sym typeface="Symbol" panose="05050102010706020507" pitchFamily="18" charset="2"/>
              </a:rPr>
              <a:t>y</a:t>
            </a:r>
            <a:r>
              <a:rPr lang="en-US" baseline="-25000" dirty="0">
                <a:sym typeface="Symbol" panose="05050102010706020507" pitchFamily="18" charset="2"/>
              </a:rPr>
              <a:t>0</a:t>
            </a:r>
            <a:r>
              <a:rPr lang="en-US" dirty="0">
                <a:sym typeface="Symbol" panose="05050102010706020507" pitchFamily="18" charset="2"/>
              </a:rPr>
              <a:t> + x</a:t>
            </a:r>
            <a:r>
              <a:rPr lang="en-US" baseline="-25000" dirty="0">
                <a:sym typeface="Symbol" panose="05050102010706020507" pitchFamily="18" charset="2"/>
              </a:rPr>
              <a:t>0</a:t>
            </a:r>
            <a:r>
              <a:rPr lang="en-US" dirty="0">
                <a:sym typeface="Symbol" panose="05050102010706020507" pitchFamily="18" charset="2"/>
              </a:rPr>
              <a:t>y</a:t>
            </a:r>
            <a:r>
              <a:rPr lang="en-US" baseline="-25000" dirty="0">
                <a:sym typeface="Symbol" panose="05050102010706020507" pitchFamily="18" charset="2"/>
              </a:rPr>
              <a:t>1</a:t>
            </a:r>
            <a:r>
              <a:rPr lang="en-US" dirty="0">
                <a:sym typeface="Symbol" panose="05050102010706020507" pitchFamily="18" charset="2"/>
              </a:rPr>
              <a:t>) 2</a:t>
            </a:r>
            <a:r>
              <a:rPr lang="en-US" baseline="30000" dirty="0">
                <a:sym typeface="Symbol" panose="05050102010706020507" pitchFamily="18" charset="2"/>
              </a:rPr>
              <a:t>k/2</a:t>
            </a:r>
            <a:r>
              <a:rPr lang="en-US" dirty="0">
                <a:sym typeface="Symbol" panose="05050102010706020507" pitchFamily="18" charset="2"/>
              </a:rPr>
              <a:t> + x</a:t>
            </a:r>
            <a:r>
              <a:rPr lang="en-US" baseline="-25000" dirty="0">
                <a:sym typeface="Symbol" panose="05050102010706020507" pitchFamily="18" charset="2"/>
              </a:rPr>
              <a:t>0</a:t>
            </a:r>
            <a:r>
              <a:rPr lang="en-US" dirty="0">
                <a:sym typeface="Symbol" panose="05050102010706020507" pitchFamily="18" charset="2"/>
              </a:rPr>
              <a:t>y</a:t>
            </a:r>
            <a:r>
              <a:rPr lang="en-US" baseline="-25000" dirty="0">
                <a:sym typeface="Symbol" panose="05050102010706020507" pitchFamily="18" charset="2"/>
              </a:rPr>
              <a:t>0</a:t>
            </a:r>
            <a:endParaRPr lang="en-US" dirty="0">
              <a:sym typeface="Symbol" panose="05050102010706020507" pitchFamily="18" charset="2"/>
            </a:endParaRPr>
          </a:p>
          <a:p>
            <a:pPr lvl="1"/>
            <a:r>
              <a:rPr lang="en-US" dirty="0">
                <a:sym typeface="Symbol" panose="05050102010706020507" pitchFamily="18" charset="2"/>
              </a:rPr>
              <a:t>Bit-shifts are easy…</a:t>
            </a:r>
          </a:p>
          <a:p>
            <a:r>
              <a:rPr lang="en-US" dirty="0">
                <a:sym typeface="Symbol" panose="05050102010706020507" pitchFamily="18" charset="2"/>
              </a:rPr>
              <a:t>If we use 4 multiplications of k/2-bit integers we haven’t gained anything…</a:t>
            </a:r>
          </a:p>
          <a:p>
            <a:r>
              <a:rPr lang="en-US" dirty="0">
                <a:sym typeface="Symbol" panose="05050102010706020507" pitchFamily="18" charset="2"/>
              </a:rPr>
              <a:t>Instead, compute x</a:t>
            </a:r>
            <a:r>
              <a:rPr lang="en-US" baseline="-25000" dirty="0">
                <a:sym typeface="Symbol" panose="05050102010706020507" pitchFamily="18" charset="2"/>
              </a:rPr>
              <a:t>1</a:t>
            </a:r>
            <a:r>
              <a:rPr lang="en-US" dirty="0">
                <a:sym typeface="Symbol" panose="05050102010706020507" pitchFamily="18" charset="2"/>
              </a:rPr>
              <a:t>y</a:t>
            </a:r>
            <a:r>
              <a:rPr lang="en-US" baseline="-25000" dirty="0">
                <a:sym typeface="Symbol" panose="05050102010706020507" pitchFamily="18" charset="2"/>
              </a:rPr>
              <a:t>1</a:t>
            </a:r>
            <a:r>
              <a:rPr lang="en-US" dirty="0">
                <a:sym typeface="Symbol" panose="05050102010706020507" pitchFamily="18" charset="2"/>
              </a:rPr>
              <a:t>, x</a:t>
            </a:r>
            <a:r>
              <a:rPr lang="en-US" baseline="-25000" dirty="0">
                <a:sym typeface="Symbol" panose="05050102010706020507" pitchFamily="18" charset="2"/>
              </a:rPr>
              <a:t>0</a:t>
            </a:r>
            <a:r>
              <a:rPr lang="en-US" dirty="0">
                <a:sym typeface="Symbol" panose="05050102010706020507" pitchFamily="18" charset="2"/>
              </a:rPr>
              <a:t>y</a:t>
            </a:r>
            <a:r>
              <a:rPr lang="en-US" baseline="-25000" dirty="0">
                <a:sym typeface="Symbol" panose="05050102010706020507" pitchFamily="18" charset="2"/>
              </a:rPr>
              <a:t>0</a:t>
            </a:r>
            <a:r>
              <a:rPr lang="en-US" dirty="0">
                <a:sym typeface="Symbol" panose="05050102010706020507" pitchFamily="18" charset="2"/>
              </a:rPr>
              <a:t>, and (x</a:t>
            </a:r>
            <a:r>
              <a:rPr lang="en-US" baseline="-25000" dirty="0">
                <a:sym typeface="Symbol" panose="05050102010706020507" pitchFamily="18" charset="2"/>
              </a:rPr>
              <a:t>1</a:t>
            </a:r>
            <a:r>
              <a:rPr lang="en-US" dirty="0">
                <a:sym typeface="Symbol" panose="05050102010706020507" pitchFamily="18" charset="2"/>
              </a:rPr>
              <a:t>-x</a:t>
            </a:r>
            <a:r>
              <a:rPr lang="en-US" baseline="-25000" dirty="0">
                <a:sym typeface="Symbol" panose="05050102010706020507" pitchFamily="18" charset="2"/>
              </a:rPr>
              <a:t>0</a:t>
            </a:r>
            <a:r>
              <a:rPr lang="en-US" dirty="0">
                <a:sym typeface="Symbol" panose="05050102010706020507" pitchFamily="18" charset="2"/>
              </a:rPr>
              <a:t>)(y</a:t>
            </a:r>
            <a:r>
              <a:rPr lang="en-US" baseline="-25000" dirty="0">
                <a:sym typeface="Symbol" panose="05050102010706020507" pitchFamily="18" charset="2"/>
              </a:rPr>
              <a:t>1</a:t>
            </a:r>
            <a:r>
              <a:rPr lang="en-US" dirty="0">
                <a:sym typeface="Symbol" panose="05050102010706020507" pitchFamily="18" charset="2"/>
              </a:rPr>
              <a:t>-y</a:t>
            </a:r>
            <a:r>
              <a:rPr lang="en-US" baseline="-25000" dirty="0">
                <a:sym typeface="Symbol" panose="05050102010706020507" pitchFamily="18" charset="2"/>
              </a:rPr>
              <a:t>0</a:t>
            </a:r>
            <a:r>
              <a:rPr lang="en-US" dirty="0">
                <a:sym typeface="Symbol" panose="05050102010706020507" pitchFamily="18" charset="2"/>
              </a:rPr>
              <a:t>)</a:t>
            </a:r>
          </a:p>
          <a:p>
            <a:pPr lvl="1"/>
            <a:r>
              <a:rPr lang="en-US" dirty="0">
                <a:sym typeface="Symbol" panose="05050102010706020507" pitchFamily="18" charset="2"/>
              </a:rPr>
              <a:t>Then x</a:t>
            </a:r>
            <a:r>
              <a:rPr lang="en-US" baseline="-25000" dirty="0">
                <a:sym typeface="Symbol" panose="05050102010706020507" pitchFamily="18" charset="2"/>
              </a:rPr>
              <a:t>1</a:t>
            </a:r>
            <a:r>
              <a:rPr lang="en-US" dirty="0">
                <a:sym typeface="Symbol" panose="05050102010706020507" pitchFamily="18" charset="2"/>
              </a:rPr>
              <a:t>y</a:t>
            </a:r>
            <a:r>
              <a:rPr lang="en-US" baseline="-25000" dirty="0">
                <a:sym typeface="Symbol" panose="05050102010706020507" pitchFamily="18" charset="2"/>
              </a:rPr>
              <a:t>0</a:t>
            </a:r>
            <a:r>
              <a:rPr lang="en-US" dirty="0">
                <a:sym typeface="Symbol" panose="05050102010706020507" pitchFamily="18" charset="2"/>
              </a:rPr>
              <a:t> + x</a:t>
            </a:r>
            <a:r>
              <a:rPr lang="en-US" baseline="-25000" dirty="0">
                <a:sym typeface="Symbol" panose="05050102010706020507" pitchFamily="18" charset="2"/>
              </a:rPr>
              <a:t>0</a:t>
            </a:r>
            <a:r>
              <a:rPr lang="en-US" dirty="0">
                <a:sym typeface="Symbol" panose="05050102010706020507" pitchFamily="18" charset="2"/>
              </a:rPr>
              <a:t>y</a:t>
            </a:r>
            <a:r>
              <a:rPr lang="en-US" baseline="-25000" dirty="0">
                <a:sym typeface="Symbol" panose="05050102010706020507" pitchFamily="18" charset="2"/>
              </a:rPr>
              <a:t>1</a:t>
            </a:r>
            <a:r>
              <a:rPr lang="en-US" dirty="0">
                <a:sym typeface="Symbol" panose="05050102010706020507" pitchFamily="18" charset="2"/>
              </a:rPr>
              <a:t> = x</a:t>
            </a:r>
            <a:r>
              <a:rPr lang="en-US" baseline="-25000" dirty="0">
                <a:sym typeface="Symbol" panose="05050102010706020507" pitchFamily="18" charset="2"/>
              </a:rPr>
              <a:t>1</a:t>
            </a:r>
            <a:r>
              <a:rPr lang="en-US" dirty="0">
                <a:sym typeface="Symbol" panose="05050102010706020507" pitchFamily="18" charset="2"/>
              </a:rPr>
              <a:t>y</a:t>
            </a:r>
            <a:r>
              <a:rPr lang="en-US" baseline="-25000" dirty="0">
                <a:sym typeface="Symbol" panose="05050102010706020507" pitchFamily="18" charset="2"/>
              </a:rPr>
              <a:t>1</a:t>
            </a:r>
            <a:r>
              <a:rPr lang="en-US" dirty="0">
                <a:sym typeface="Symbol" panose="05050102010706020507" pitchFamily="18" charset="2"/>
              </a:rPr>
              <a:t> + x</a:t>
            </a:r>
            <a:r>
              <a:rPr lang="en-US" baseline="-25000" dirty="0">
                <a:sym typeface="Symbol" panose="05050102010706020507" pitchFamily="18" charset="2"/>
              </a:rPr>
              <a:t>0</a:t>
            </a:r>
            <a:r>
              <a:rPr lang="en-US" dirty="0">
                <a:sym typeface="Symbol" panose="05050102010706020507" pitchFamily="18" charset="2"/>
              </a:rPr>
              <a:t>y</a:t>
            </a:r>
            <a:r>
              <a:rPr lang="en-US" baseline="-25000" dirty="0">
                <a:sym typeface="Symbol" panose="05050102010706020507" pitchFamily="18" charset="2"/>
              </a:rPr>
              <a:t>0</a:t>
            </a:r>
            <a:r>
              <a:rPr lang="en-US" dirty="0">
                <a:sym typeface="Symbol" panose="05050102010706020507" pitchFamily="18" charset="2"/>
              </a:rPr>
              <a:t> – (x</a:t>
            </a:r>
            <a:r>
              <a:rPr lang="en-US" baseline="-25000" dirty="0">
                <a:sym typeface="Symbol" panose="05050102010706020507" pitchFamily="18" charset="2"/>
              </a:rPr>
              <a:t>1</a:t>
            </a:r>
            <a:r>
              <a:rPr lang="en-US" dirty="0">
                <a:sym typeface="Symbol" panose="05050102010706020507" pitchFamily="18" charset="2"/>
              </a:rPr>
              <a:t>-x</a:t>
            </a:r>
            <a:r>
              <a:rPr lang="en-US" baseline="-25000" dirty="0">
                <a:sym typeface="Symbol" panose="05050102010706020507" pitchFamily="18" charset="2"/>
              </a:rPr>
              <a:t>0</a:t>
            </a:r>
            <a:r>
              <a:rPr lang="en-US" dirty="0">
                <a:sym typeface="Symbol" panose="05050102010706020507" pitchFamily="18" charset="2"/>
              </a:rPr>
              <a:t>)(y</a:t>
            </a:r>
            <a:r>
              <a:rPr lang="en-US" baseline="-25000" dirty="0">
                <a:sym typeface="Symbol" panose="05050102010706020507" pitchFamily="18" charset="2"/>
              </a:rPr>
              <a:t>1</a:t>
            </a:r>
            <a:r>
              <a:rPr lang="en-US" dirty="0">
                <a:sym typeface="Symbol" panose="05050102010706020507" pitchFamily="18" charset="2"/>
              </a:rPr>
              <a:t>-y</a:t>
            </a:r>
            <a:r>
              <a:rPr lang="en-US" baseline="-25000" dirty="0">
                <a:sym typeface="Symbol" panose="05050102010706020507" pitchFamily="18" charset="2"/>
              </a:rPr>
              <a:t>0</a:t>
            </a:r>
            <a:r>
              <a:rPr lang="en-US" dirty="0">
                <a:sym typeface="Symbol" panose="05050102010706020507" pitchFamily="18" charset="2"/>
              </a:rPr>
              <a:t>) (!)</a:t>
            </a:r>
          </a:p>
          <a:p>
            <a:pPr lvl="1"/>
            <a:r>
              <a:rPr lang="en-US" dirty="0">
                <a:sym typeface="Symbol" panose="05050102010706020507" pitchFamily="18" charset="2"/>
              </a:rPr>
              <a:t>Only 3 multiplications needed!</a:t>
            </a:r>
          </a:p>
          <a:p>
            <a:r>
              <a:rPr lang="en-US" dirty="0"/>
              <a:t>T(k) = 3T(k/2) + ck </a:t>
            </a:r>
            <a:r>
              <a:rPr lang="en-US" dirty="0">
                <a:sym typeface="Symbol" panose="05050102010706020507" pitchFamily="18" charset="2"/>
              </a:rPr>
              <a:t> T(k) = O(k</a:t>
            </a:r>
            <a:r>
              <a:rPr lang="en-US" baseline="30000" dirty="0">
                <a:sym typeface="Symbol" panose="05050102010706020507" pitchFamily="18" charset="2"/>
              </a:rPr>
              <a:t>log</a:t>
            </a:r>
            <a:r>
              <a:rPr lang="en-US" sz="2800" baseline="20000" dirty="0">
                <a:sym typeface="Symbol" panose="05050102010706020507" pitchFamily="18" charset="2"/>
              </a:rPr>
              <a:t>2</a:t>
            </a:r>
            <a:r>
              <a:rPr lang="en-US" baseline="30000" dirty="0">
                <a:sym typeface="Symbol" panose="05050102010706020507" pitchFamily="18" charset="2"/>
              </a:rPr>
              <a:t> 3</a:t>
            </a:r>
            <a:r>
              <a:rPr lang="en-US" dirty="0">
                <a:sym typeface="Symbol" panose="05050102010706020507" pitchFamily="18" charset="2"/>
              </a:rPr>
              <a:t>) = O(k</a:t>
            </a:r>
            <a:r>
              <a:rPr lang="en-US" baseline="30000" dirty="0">
                <a:sym typeface="Symbol" panose="05050102010706020507" pitchFamily="18" charset="2"/>
              </a:rPr>
              <a:t>1.59</a:t>
            </a:r>
            <a:r>
              <a:rPr lang="en-US" dirty="0">
                <a:sym typeface="Symbol" panose="05050102010706020507" pitchFamily="18" charset="2"/>
              </a:rPr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6865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34559</TotalTime>
  <Words>983</Words>
  <Application>Microsoft Office PowerPoint</Application>
  <PresentationFormat>On-screen Show (4:3)</PresentationFormat>
  <Paragraphs>123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Calibri</vt:lpstr>
      <vt:lpstr>Cambria Math</vt:lpstr>
      <vt:lpstr>Office Theme</vt:lpstr>
      <vt:lpstr>Algorithms</vt:lpstr>
      <vt:lpstr>Divide-and-conquer: Computational arithmetic</vt:lpstr>
      <vt:lpstr>Fast exponentiation</vt:lpstr>
      <vt:lpstr>Naïve divide-and-conquer algorithm</vt:lpstr>
      <vt:lpstr>Divide-and-conquer algorithm</vt:lpstr>
      <vt:lpstr>Divide-and-conquer algorithm</vt:lpstr>
      <vt:lpstr>Big-integer arithmetic</vt:lpstr>
      <vt:lpstr>Multiplication</vt:lpstr>
      <vt:lpstr>Karatsuba’s algorithm</vt:lpstr>
      <vt:lpstr>Integer multiplication</vt:lpstr>
      <vt:lpstr>Matrix multiplication</vt:lpstr>
      <vt:lpstr>Matrix multiplication</vt:lpstr>
      <vt:lpstr>Strassen’s algorithm</vt:lpstr>
      <vt:lpstr>Strassen’s algorithm</vt:lpstr>
      <vt:lpstr>Matrix multiplication</vt:lpstr>
      <vt:lpstr>Dynamic programming</vt:lpstr>
      <vt:lpstr>Recap</vt:lpstr>
      <vt:lpstr>Dynamic programming</vt:lpstr>
      <vt:lpstr>Simple example, I</vt:lpstr>
      <vt:lpstr>Simple example, II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Cryptography</dc:title>
  <dc:creator>katz</dc:creator>
  <cp:lastModifiedBy>jkatz</cp:lastModifiedBy>
  <cp:revision>1415</cp:revision>
  <cp:lastPrinted>2021-09-26T16:53:37Z</cp:lastPrinted>
  <dcterms:created xsi:type="dcterms:W3CDTF">2014-06-02T02:25:30Z</dcterms:created>
  <dcterms:modified xsi:type="dcterms:W3CDTF">2021-10-01T18:27:32Z</dcterms:modified>
</cp:coreProperties>
</file>