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1" r:id="rId2"/>
    <p:sldId id="558" r:id="rId3"/>
    <p:sldId id="543" r:id="rId4"/>
    <p:sldId id="582" r:id="rId5"/>
    <p:sldId id="544" r:id="rId6"/>
    <p:sldId id="545" r:id="rId7"/>
    <p:sldId id="560" r:id="rId8"/>
    <p:sldId id="559" r:id="rId9"/>
    <p:sldId id="561" r:id="rId10"/>
    <p:sldId id="562" r:id="rId11"/>
    <p:sldId id="564" r:id="rId12"/>
    <p:sldId id="563" r:id="rId13"/>
    <p:sldId id="565" r:id="rId14"/>
    <p:sldId id="566" r:id="rId15"/>
    <p:sldId id="581" r:id="rId16"/>
    <p:sldId id="583" r:id="rId17"/>
    <p:sldId id="584" r:id="rId18"/>
    <p:sldId id="585" r:id="rId19"/>
    <p:sldId id="586" r:id="rId20"/>
    <p:sldId id="587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CC71-9578-4AB4-8759-DCAD4797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59D0-4D40-4E67-AA3E-2370951C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optimal?</a:t>
            </a:r>
          </a:p>
          <a:p>
            <a:r>
              <a:rPr lang="en-US" dirty="0"/>
              <a:t>Breakthrough [2019]: </a:t>
            </a:r>
            <a:br>
              <a:rPr lang="en-US" dirty="0"/>
            </a:br>
            <a:r>
              <a:rPr lang="en-US" dirty="0"/>
              <a:t>O(k log k)-time algorithm!</a:t>
            </a:r>
          </a:p>
        </p:txBody>
      </p:sp>
    </p:spTree>
    <p:extLst>
      <p:ext uri="{BB962C8B-B14F-4D97-AF65-F5344CB8AC3E}">
        <p14:creationId xmlns:p14="http://schemas.microsoft.com/office/powerpoint/2010/main" val="122754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F937D-839D-44E7-BC43-B9E05C09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0D8-7FBA-4AF0-AD9F-D60A3C430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A, B be n </a:t>
            </a:r>
            <a:r>
              <a:rPr lang="en-US" dirty="0">
                <a:sym typeface="Symbol" panose="05050102010706020507" pitchFamily="18" charset="2"/>
              </a:rPr>
              <a:t> n matrices</a:t>
            </a:r>
          </a:p>
          <a:p>
            <a:r>
              <a:rPr lang="en-US" dirty="0">
                <a:sym typeface="Symbol" panose="05050102010706020507" pitchFamily="18" charset="2"/>
              </a:rPr>
              <a:t>What is the complexity of computing AB?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Measure in terms of number of multiplications</a:t>
            </a:r>
          </a:p>
          <a:p>
            <a:r>
              <a:rPr lang="en-US" dirty="0">
                <a:sym typeface="Symbol" panose="05050102010706020507" pitchFamily="18" charset="2"/>
              </a:rPr>
              <a:t>Straightforward algorithm uses O(n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2371552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2C07-3070-49EB-A899-4AAF55DF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8B770-03AD-4959-B316-B3EA2BCC45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Naïve approach: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1,1</a:t>
                </a:r>
                <a:r>
                  <a:rPr lang="en-US" dirty="0"/>
                  <a:t> = A</a:t>
                </a:r>
                <a:r>
                  <a:rPr lang="en-US" baseline="-25000" dirty="0"/>
                  <a:t>1,1</a:t>
                </a:r>
                <a:r>
                  <a:rPr lang="en-US" dirty="0"/>
                  <a:t>B</a:t>
                </a:r>
                <a:r>
                  <a:rPr lang="en-US" baseline="-25000" dirty="0"/>
                  <a:t>1,1</a:t>
                </a:r>
                <a:r>
                  <a:rPr lang="en-US" dirty="0"/>
                  <a:t> + A</a:t>
                </a:r>
                <a:r>
                  <a:rPr lang="en-US" baseline="-25000" dirty="0"/>
                  <a:t>1,2</a:t>
                </a:r>
                <a:r>
                  <a:rPr lang="en-US" dirty="0"/>
                  <a:t>B</a:t>
                </a:r>
                <a:r>
                  <a:rPr lang="en-US" baseline="-25000" dirty="0"/>
                  <a:t>2,1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1,2</a:t>
                </a:r>
                <a:r>
                  <a:rPr lang="en-US" dirty="0"/>
                  <a:t> = A</a:t>
                </a:r>
                <a:r>
                  <a:rPr lang="en-US" baseline="-25000" dirty="0"/>
                  <a:t>1,1</a:t>
                </a:r>
                <a:r>
                  <a:rPr lang="en-US" dirty="0"/>
                  <a:t>B</a:t>
                </a:r>
                <a:r>
                  <a:rPr lang="en-US" baseline="-25000" dirty="0"/>
                  <a:t>1,2</a:t>
                </a:r>
                <a:r>
                  <a:rPr lang="en-US" dirty="0"/>
                  <a:t> + A</a:t>
                </a:r>
                <a:r>
                  <a:rPr lang="en-US" baseline="-25000" dirty="0"/>
                  <a:t>1,2</a:t>
                </a:r>
                <a:r>
                  <a:rPr lang="en-US" dirty="0"/>
                  <a:t>B</a:t>
                </a:r>
                <a:r>
                  <a:rPr lang="en-US" baseline="-25000" dirty="0"/>
                  <a:t>2,2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2,1</a:t>
                </a:r>
                <a:r>
                  <a:rPr lang="en-US" dirty="0"/>
                  <a:t> = A</a:t>
                </a:r>
                <a:r>
                  <a:rPr lang="en-US" baseline="-25000" dirty="0"/>
                  <a:t>2,1</a:t>
                </a:r>
                <a:r>
                  <a:rPr lang="en-US" dirty="0"/>
                  <a:t>B</a:t>
                </a:r>
                <a:r>
                  <a:rPr lang="en-US" baseline="-25000" dirty="0"/>
                  <a:t>1,1</a:t>
                </a:r>
                <a:r>
                  <a:rPr lang="en-US" dirty="0"/>
                  <a:t> + A</a:t>
                </a:r>
                <a:r>
                  <a:rPr lang="en-US" baseline="-25000" dirty="0"/>
                  <a:t>2,2</a:t>
                </a:r>
                <a:r>
                  <a:rPr lang="en-US" dirty="0"/>
                  <a:t>B</a:t>
                </a:r>
                <a:r>
                  <a:rPr lang="en-US" baseline="-25000" dirty="0"/>
                  <a:t>2,1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2,2</a:t>
                </a:r>
                <a:r>
                  <a:rPr lang="en-US" dirty="0"/>
                  <a:t> = A</a:t>
                </a:r>
                <a:r>
                  <a:rPr lang="en-US" baseline="-25000" dirty="0"/>
                  <a:t>2,1</a:t>
                </a:r>
                <a:r>
                  <a:rPr lang="en-US" dirty="0"/>
                  <a:t>B</a:t>
                </a:r>
                <a:r>
                  <a:rPr lang="en-US" baseline="-25000" dirty="0"/>
                  <a:t>1,2</a:t>
                </a:r>
                <a:r>
                  <a:rPr lang="en-US" dirty="0"/>
                  <a:t> + A</a:t>
                </a:r>
                <a:r>
                  <a:rPr lang="en-US" baseline="-25000" dirty="0"/>
                  <a:t>2,2</a:t>
                </a:r>
                <a:r>
                  <a:rPr lang="en-US" dirty="0"/>
                  <a:t>B</a:t>
                </a:r>
                <a:r>
                  <a:rPr lang="en-US" baseline="-25000" dirty="0"/>
                  <a:t>2,2</a:t>
                </a:r>
                <a:endParaRPr lang="en-US" dirty="0"/>
              </a:p>
              <a:p>
                <a:r>
                  <a:rPr lang="en-US" dirty="0"/>
                  <a:t>T(n) = 8T(n/2) + cn</a:t>
                </a:r>
                <a:r>
                  <a:rPr lang="en-US" baseline="30000" dirty="0"/>
                  <a:t>2</a:t>
                </a:r>
                <a:r>
                  <a:rPr lang="en-US" dirty="0"/>
                  <a:t>  </a:t>
                </a:r>
                <a:r>
                  <a:rPr lang="en-US" dirty="0">
                    <a:sym typeface="Symbol" panose="05050102010706020507" pitchFamily="18" charset="2"/>
                  </a:rPr>
                  <a:t> T(n) = O(n</a:t>
                </a:r>
                <a:r>
                  <a:rPr lang="en-US" baseline="30000" dirty="0">
                    <a:sym typeface="Symbol" panose="05050102010706020507" pitchFamily="18" charset="2"/>
                  </a:rPr>
                  <a:t>3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8B770-03AD-4959-B316-B3EA2BCC4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716F-0010-4C5C-81BD-3958303DE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Strassen’s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7DF21-B901-4087-9927-A657683C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Compute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 = (A</a:t>
            </a:r>
            <a:r>
              <a:rPr lang="en-US" baseline="-25000" dirty="0"/>
              <a:t>1,1</a:t>
            </a:r>
            <a:r>
              <a:rPr lang="en-US" dirty="0"/>
              <a:t> + A</a:t>
            </a:r>
            <a:r>
              <a:rPr lang="en-US" baseline="-25000" dirty="0"/>
              <a:t>2,2</a:t>
            </a:r>
            <a:r>
              <a:rPr lang="en-US" dirty="0"/>
              <a:t>)(B</a:t>
            </a:r>
            <a:r>
              <a:rPr lang="en-US" baseline="-25000" dirty="0"/>
              <a:t>1,1</a:t>
            </a:r>
            <a:r>
              <a:rPr lang="en-US" dirty="0"/>
              <a:t> +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 = (A</a:t>
            </a:r>
            <a:r>
              <a:rPr lang="en-US" baseline="-25000" dirty="0"/>
              <a:t>2,1</a:t>
            </a:r>
            <a:r>
              <a:rPr lang="en-US" dirty="0"/>
              <a:t> + A</a:t>
            </a:r>
            <a:r>
              <a:rPr lang="en-US" baseline="-25000" dirty="0"/>
              <a:t>2,2</a:t>
            </a:r>
            <a:r>
              <a:rPr lang="en-US" dirty="0"/>
              <a:t>)B</a:t>
            </a:r>
            <a:r>
              <a:rPr lang="en-US" baseline="-25000" dirty="0"/>
              <a:t>1,1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baseline="-25000" dirty="0"/>
              <a:t>3</a:t>
            </a:r>
            <a:r>
              <a:rPr lang="en-US" dirty="0"/>
              <a:t> = A</a:t>
            </a:r>
            <a:r>
              <a:rPr lang="en-US" baseline="-25000" dirty="0"/>
              <a:t>1,1</a:t>
            </a:r>
            <a:r>
              <a:rPr lang="en-US" dirty="0"/>
              <a:t>(B</a:t>
            </a:r>
            <a:r>
              <a:rPr lang="en-US" baseline="-25000" dirty="0"/>
              <a:t>1,2</a:t>
            </a:r>
            <a:r>
              <a:rPr lang="en-US" dirty="0"/>
              <a:t> –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4</a:t>
            </a:r>
            <a:r>
              <a:rPr lang="en-US" dirty="0"/>
              <a:t> = A</a:t>
            </a:r>
            <a:r>
              <a:rPr lang="en-US" baseline="-25000" dirty="0"/>
              <a:t>2,2</a:t>
            </a:r>
            <a:r>
              <a:rPr lang="en-US" dirty="0"/>
              <a:t>(B</a:t>
            </a:r>
            <a:r>
              <a:rPr lang="en-US" baseline="-25000" dirty="0"/>
              <a:t>2,1</a:t>
            </a:r>
            <a:r>
              <a:rPr lang="en-US" dirty="0"/>
              <a:t> – B</a:t>
            </a:r>
            <a:r>
              <a:rPr lang="en-US" baseline="-25000" dirty="0"/>
              <a:t>1,1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5</a:t>
            </a:r>
            <a:r>
              <a:rPr lang="en-US" dirty="0"/>
              <a:t> = (A</a:t>
            </a:r>
            <a:r>
              <a:rPr lang="en-US" baseline="-25000" dirty="0"/>
              <a:t>1,1</a:t>
            </a:r>
            <a:r>
              <a:rPr lang="en-US" dirty="0"/>
              <a:t> + A</a:t>
            </a:r>
            <a:r>
              <a:rPr lang="en-US" baseline="-25000" dirty="0"/>
              <a:t>1,2</a:t>
            </a:r>
            <a:r>
              <a:rPr lang="en-US" dirty="0"/>
              <a:t>)B</a:t>
            </a:r>
            <a:r>
              <a:rPr lang="en-US" baseline="-25000" dirty="0"/>
              <a:t>2,2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baseline="-25000" dirty="0"/>
              <a:t>6</a:t>
            </a:r>
            <a:r>
              <a:rPr lang="en-US" dirty="0"/>
              <a:t> = (A</a:t>
            </a:r>
            <a:r>
              <a:rPr lang="en-US" baseline="-25000" dirty="0"/>
              <a:t>2,1</a:t>
            </a:r>
            <a:r>
              <a:rPr lang="en-US" dirty="0"/>
              <a:t> – A</a:t>
            </a:r>
            <a:r>
              <a:rPr lang="en-US" baseline="-25000" dirty="0"/>
              <a:t>1,1</a:t>
            </a:r>
            <a:r>
              <a:rPr lang="en-US" dirty="0"/>
              <a:t>)(B</a:t>
            </a:r>
            <a:r>
              <a:rPr lang="en-US" baseline="-25000" dirty="0"/>
              <a:t>1,1</a:t>
            </a:r>
            <a:r>
              <a:rPr lang="en-US" dirty="0"/>
              <a:t> + B</a:t>
            </a:r>
            <a:r>
              <a:rPr lang="en-US" baseline="-25000" dirty="0"/>
              <a:t>1,2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7</a:t>
            </a:r>
            <a:r>
              <a:rPr lang="en-US" dirty="0"/>
              <a:t> = (A</a:t>
            </a:r>
            <a:r>
              <a:rPr lang="en-US" baseline="-25000" dirty="0"/>
              <a:t>1,2</a:t>
            </a:r>
            <a:r>
              <a:rPr lang="en-US" dirty="0"/>
              <a:t> – A</a:t>
            </a:r>
            <a:r>
              <a:rPr lang="en-US" baseline="-25000" dirty="0"/>
              <a:t>2,2</a:t>
            </a:r>
            <a:r>
              <a:rPr lang="en-US" dirty="0"/>
              <a:t>)(B</a:t>
            </a:r>
            <a:r>
              <a:rPr lang="en-US" baseline="-25000" dirty="0"/>
              <a:t>2,1</a:t>
            </a:r>
            <a:r>
              <a:rPr lang="en-US" dirty="0"/>
              <a:t> +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r>
              <a:rPr lang="en-US" dirty="0"/>
              <a:t>(7 recursive calls…)</a:t>
            </a:r>
          </a:p>
        </p:txBody>
      </p:sp>
    </p:spTree>
    <p:extLst>
      <p:ext uri="{BB962C8B-B14F-4D97-AF65-F5344CB8AC3E}">
        <p14:creationId xmlns:p14="http://schemas.microsoft.com/office/powerpoint/2010/main" val="32061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8AAD-42BD-493C-A725-21A7A695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Strassen’s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337BC-37F1-4E02-BD0D-B9D7B4A7C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compute</a:t>
            </a:r>
          </a:p>
          <a:p>
            <a:pPr lvl="1"/>
            <a:r>
              <a:rPr lang="en-US" dirty="0"/>
              <a:t>C</a:t>
            </a:r>
            <a:r>
              <a:rPr lang="en-US" baseline="-25000" dirty="0"/>
              <a:t>1,1</a:t>
            </a:r>
            <a:r>
              <a:rPr lang="en-US" dirty="0"/>
              <a:t> = M</a:t>
            </a:r>
            <a:r>
              <a:rPr lang="en-US" baseline="-25000" dirty="0"/>
              <a:t>1</a:t>
            </a:r>
            <a:r>
              <a:rPr lang="en-US" dirty="0"/>
              <a:t> + M</a:t>
            </a:r>
            <a:r>
              <a:rPr lang="en-US" baseline="-25000" dirty="0"/>
              <a:t>4</a:t>
            </a:r>
            <a:r>
              <a:rPr lang="en-US" dirty="0"/>
              <a:t> – M</a:t>
            </a:r>
            <a:r>
              <a:rPr lang="en-US" baseline="-25000" dirty="0"/>
              <a:t>5</a:t>
            </a:r>
            <a:r>
              <a:rPr lang="en-US" dirty="0"/>
              <a:t> + M</a:t>
            </a:r>
            <a:r>
              <a:rPr lang="en-US" baseline="-25000" dirty="0"/>
              <a:t>7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1,2</a:t>
            </a:r>
            <a:r>
              <a:rPr lang="en-US" dirty="0"/>
              <a:t> = M</a:t>
            </a:r>
            <a:r>
              <a:rPr lang="en-US" baseline="-25000" dirty="0"/>
              <a:t>3</a:t>
            </a:r>
            <a:r>
              <a:rPr lang="en-US" dirty="0"/>
              <a:t> + M</a:t>
            </a:r>
            <a:r>
              <a:rPr lang="en-US" baseline="-25000" dirty="0"/>
              <a:t>5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2,1</a:t>
            </a:r>
            <a:r>
              <a:rPr lang="en-US" dirty="0"/>
              <a:t> = M</a:t>
            </a:r>
            <a:r>
              <a:rPr lang="en-US" baseline="-25000" dirty="0"/>
              <a:t>2</a:t>
            </a:r>
            <a:r>
              <a:rPr lang="en-US" dirty="0"/>
              <a:t> + M</a:t>
            </a:r>
            <a:r>
              <a:rPr lang="en-US" baseline="-25000" dirty="0"/>
              <a:t>4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2,2</a:t>
            </a:r>
            <a:r>
              <a:rPr lang="en-US" dirty="0"/>
              <a:t> = M</a:t>
            </a:r>
            <a:r>
              <a:rPr lang="en-US" baseline="-25000" dirty="0"/>
              <a:t>1</a:t>
            </a:r>
            <a:r>
              <a:rPr lang="en-US" dirty="0"/>
              <a:t> – M</a:t>
            </a:r>
            <a:r>
              <a:rPr lang="en-US" baseline="-25000" dirty="0"/>
              <a:t>2</a:t>
            </a:r>
            <a:r>
              <a:rPr lang="en-US" dirty="0"/>
              <a:t> + M</a:t>
            </a:r>
            <a:r>
              <a:rPr lang="en-US" baseline="-25000" dirty="0"/>
              <a:t>3</a:t>
            </a:r>
            <a:r>
              <a:rPr lang="en-US" dirty="0"/>
              <a:t> + M</a:t>
            </a:r>
            <a:r>
              <a:rPr lang="en-US" baseline="-25000" dirty="0"/>
              <a:t>6</a:t>
            </a:r>
            <a:endParaRPr lang="en-US" dirty="0"/>
          </a:p>
          <a:p>
            <a:r>
              <a:rPr lang="en-US" dirty="0"/>
              <a:t>T(n) = 7 T(n/2) + c n</a:t>
            </a:r>
            <a:r>
              <a:rPr lang="en-US" baseline="30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 T(n) = O(n</a:t>
            </a:r>
            <a:r>
              <a:rPr lang="en-US" baseline="30000" dirty="0">
                <a:sym typeface="Symbol" panose="05050102010706020507" pitchFamily="18" charset="2"/>
              </a:rPr>
              <a:t>log</a:t>
            </a:r>
            <a:r>
              <a:rPr lang="en-US" sz="2800" baseline="2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 7</a:t>
            </a:r>
            <a:r>
              <a:rPr lang="en-US" dirty="0">
                <a:sym typeface="Symbol" panose="05050102010706020507" pitchFamily="18" charset="2"/>
              </a:rPr>
              <a:t>) = O(n</a:t>
            </a:r>
            <a:r>
              <a:rPr lang="en-US" baseline="30000" dirty="0">
                <a:sym typeface="Symbol" panose="05050102010706020507" pitchFamily="18" charset="2"/>
              </a:rPr>
              <a:t>2.808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CC71-9578-4AB4-8759-DCAD4797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59D0-4D40-4E67-AA3E-2370951C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optimal?</a:t>
            </a:r>
          </a:p>
          <a:p>
            <a:r>
              <a:rPr lang="en-US" dirty="0"/>
              <a:t>Current best [2020]: O(n</a:t>
            </a:r>
            <a:r>
              <a:rPr lang="en-US" baseline="30000" dirty="0"/>
              <a:t>2.37286</a:t>
            </a:r>
            <a:r>
              <a:rPr lang="en-US" dirty="0"/>
              <a:t>)</a:t>
            </a:r>
          </a:p>
          <a:p>
            <a:r>
              <a:rPr lang="en-US" dirty="0"/>
              <a:t>Lower bound: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952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1401171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C2921-6185-47E1-AD44-6C137C8A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0C73-52F2-43A3-9109-DE46CB70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have seen two approaches to designing algorithms</a:t>
            </a:r>
          </a:p>
          <a:p>
            <a:r>
              <a:rPr lang="en-US" dirty="0"/>
              <a:t>Greedy algorithms</a:t>
            </a:r>
          </a:p>
          <a:p>
            <a:pPr lvl="1"/>
            <a:r>
              <a:rPr lang="en-US" dirty="0"/>
              <a:t>For some problems there is no greedy solution</a:t>
            </a:r>
          </a:p>
          <a:p>
            <a:r>
              <a:rPr lang="en-US" dirty="0"/>
              <a:t>Divide-and-conquer	</a:t>
            </a:r>
          </a:p>
          <a:p>
            <a:pPr lvl="1"/>
            <a:r>
              <a:rPr lang="en-US" dirty="0"/>
              <a:t>Typically (but not always!) this only improves the run-time by a polynomial factor compared to a naïve solution</a:t>
            </a:r>
          </a:p>
        </p:txBody>
      </p:sp>
    </p:spTree>
    <p:extLst>
      <p:ext uri="{BB962C8B-B14F-4D97-AF65-F5344CB8AC3E}">
        <p14:creationId xmlns:p14="http://schemas.microsoft.com/office/powerpoint/2010/main" val="12616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4AB8-2B52-4DE5-89CE-C86CA5DBD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B9FF-9FFF-412F-9CC2-E3CD9AEF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idea: break problem into smaller problems (like divide-and-conquer), but </a:t>
            </a:r>
            <a:r>
              <a:rPr lang="en-US" i="1" dirty="0"/>
              <a:t>store intermediate results</a:t>
            </a:r>
            <a:r>
              <a:rPr lang="en-US" dirty="0"/>
              <a:t> and use them to solve larger and larger problems</a:t>
            </a:r>
          </a:p>
        </p:txBody>
      </p:sp>
    </p:spTree>
    <p:extLst>
      <p:ext uri="{BB962C8B-B14F-4D97-AF65-F5344CB8AC3E}">
        <p14:creationId xmlns:p14="http://schemas.microsoft.com/office/powerpoint/2010/main" val="4162298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298A-5201-473D-99BF-53818CA0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example,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81E13-DE7F-4A96-B4AF-824BD8ABE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Fibonacci numbers</a:t>
            </a:r>
          </a:p>
          <a:p>
            <a:pPr lvl="1"/>
            <a:r>
              <a:rPr lang="en-US" dirty="0"/>
              <a:t>1, 1, 2, 3, 5, 8, …</a:t>
            </a:r>
          </a:p>
          <a:p>
            <a:r>
              <a:rPr lang="en-US" dirty="0"/>
              <a:t>Consider computing the </a:t>
            </a:r>
            <a:r>
              <a:rPr lang="en-US" dirty="0" err="1"/>
              <a:t>ith</a:t>
            </a:r>
            <a:r>
              <a:rPr lang="en-US" dirty="0"/>
              <a:t> Fibonacci number:</a:t>
            </a:r>
          </a:p>
          <a:p>
            <a:pPr marL="457200" lvl="1" indent="0">
              <a:buNone/>
            </a:pPr>
            <a:r>
              <a:rPr lang="en-US" dirty="0"/>
              <a:t>Fib(</a:t>
            </a:r>
            <a:r>
              <a:rPr lang="en-US" dirty="0" err="1"/>
              <a:t>i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if </a:t>
            </a:r>
            <a:r>
              <a:rPr lang="en-US" dirty="0" err="1"/>
              <a:t>i</a:t>
            </a:r>
            <a:r>
              <a:rPr lang="en-US" dirty="0"/>
              <a:t>=1, 2 return 1</a:t>
            </a:r>
            <a:br>
              <a:rPr lang="en-US" dirty="0"/>
            </a:br>
            <a:r>
              <a:rPr lang="en-US" dirty="0"/>
              <a:t>   else </a:t>
            </a:r>
            <a:br>
              <a:rPr lang="en-US" dirty="0"/>
            </a:br>
            <a:r>
              <a:rPr lang="en-US" dirty="0"/>
              <a:t>      tmp</a:t>
            </a:r>
            <a:r>
              <a:rPr lang="en-US" baseline="-25000" dirty="0"/>
              <a:t>1</a:t>
            </a:r>
            <a:r>
              <a:rPr lang="en-US" dirty="0"/>
              <a:t> = Fib(i-1)</a:t>
            </a:r>
            <a:br>
              <a:rPr lang="en-US" dirty="0"/>
            </a:br>
            <a:r>
              <a:rPr lang="en-US" dirty="0"/>
              <a:t>      tmp</a:t>
            </a:r>
            <a:r>
              <a:rPr lang="en-US" baseline="-25000" dirty="0"/>
              <a:t>2</a:t>
            </a:r>
            <a:r>
              <a:rPr lang="en-US" dirty="0"/>
              <a:t> = Fib(i-2)</a:t>
            </a:r>
            <a:br>
              <a:rPr lang="en-US" dirty="0"/>
            </a:br>
            <a:r>
              <a:rPr lang="en-US" dirty="0"/>
              <a:t>      return tmp</a:t>
            </a:r>
            <a:r>
              <a:rPr lang="en-US" baseline="-25000" dirty="0"/>
              <a:t>1</a:t>
            </a:r>
            <a:r>
              <a:rPr lang="en-US" dirty="0"/>
              <a:t> + tmp</a:t>
            </a:r>
            <a:r>
              <a:rPr lang="en-US" baseline="-25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4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Divide-and-conquer:</a:t>
            </a:r>
            <a:br>
              <a:rPr lang="en-US" sz="5400" dirty="0"/>
            </a:br>
            <a:r>
              <a:rPr lang="en-US" sz="5400" dirty="0"/>
              <a:t>Computational arithmetic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E094-C63F-48A3-87F2-D8F72D27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example,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D9082-7CB4-4226-AF33-4308DC238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the complexity of this algorithm?</a:t>
            </a:r>
          </a:p>
          <a:p>
            <a:pPr lvl="1"/>
            <a:r>
              <a:rPr lang="en-US" dirty="0"/>
              <a:t>T(</a:t>
            </a:r>
            <a:r>
              <a:rPr lang="en-US" dirty="0" err="1"/>
              <a:t>i</a:t>
            </a:r>
            <a:r>
              <a:rPr lang="en-US" dirty="0"/>
              <a:t>) = T(i-1) + T(i-2) + c  </a:t>
            </a:r>
            <a:r>
              <a:rPr lang="en-US" dirty="0">
                <a:sym typeface="Symbol" panose="05050102010706020507" pitchFamily="18" charset="2"/>
              </a:rPr>
              <a:t>  T(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>
                <a:sym typeface="Symbol" panose="05050102010706020507" pitchFamily="18" charset="2"/>
              </a:rPr>
              <a:t>= 2</a:t>
            </a:r>
            <a:r>
              <a:rPr lang="en-US" baseline="30000">
                <a:sym typeface="Symbol" panose="05050102010706020507" pitchFamily="18" charset="2"/>
              </a:rPr>
              <a:t>(</a:t>
            </a:r>
            <a:r>
              <a:rPr lang="en-US" baseline="30000" dirty="0" err="1">
                <a:sym typeface="Symbol" panose="05050102010706020507" pitchFamily="18" charset="2"/>
              </a:rPr>
              <a:t>i</a:t>
            </a:r>
            <a:r>
              <a:rPr lang="en-US" baseline="30000" dirty="0">
                <a:sym typeface="Symbol" panose="05050102010706020507" pitchFamily="18" charset="2"/>
              </a:rPr>
              <a:t>)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Why is it so expensive?</a:t>
            </a:r>
          </a:p>
          <a:p>
            <a:r>
              <a:rPr lang="en-US" dirty="0"/>
              <a:t>Look at computation tree of Fib(5)</a:t>
            </a:r>
          </a:p>
          <a:p>
            <a:pPr lvl="1"/>
            <a:r>
              <a:rPr lang="en-US" dirty="0"/>
              <a:t>Nodes appear multiple times!</a:t>
            </a:r>
          </a:p>
          <a:p>
            <a:pPr lvl="1"/>
            <a:r>
              <a:rPr lang="en-US" dirty="0"/>
              <a:t>We are repeating the same computation again and again…</a:t>
            </a:r>
          </a:p>
          <a:p>
            <a:r>
              <a:rPr lang="en-US" dirty="0"/>
              <a:t>Store intermediate results (“</a:t>
            </a:r>
            <a:r>
              <a:rPr lang="en-US" dirty="0" err="1"/>
              <a:t>memoization</a:t>
            </a:r>
            <a:r>
              <a:rPr lang="en-US" dirty="0"/>
              <a:t>”)</a:t>
            </a:r>
          </a:p>
          <a:p>
            <a:r>
              <a:rPr lang="en-US" dirty="0"/>
              <a:t>Work “bottom up” rather than “top down”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O(</a:t>
            </a:r>
            <a:r>
              <a:rPr lang="en-US" dirty="0" err="1"/>
              <a:t>i</a:t>
            </a:r>
            <a:r>
              <a:rPr lang="en-US" dirty="0"/>
              <a:t>) running time(!)</a:t>
            </a:r>
          </a:p>
        </p:txBody>
      </p:sp>
    </p:spTree>
    <p:extLst>
      <p:ext uri="{BB962C8B-B14F-4D97-AF65-F5344CB8AC3E}">
        <p14:creationId xmlns:p14="http://schemas.microsoft.com/office/powerpoint/2010/main" val="17671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1E00-77D3-450F-8173-B905178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exponentiation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06341-7356-47C3-8DD0-229FB0FBF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Cryptography deals with </a:t>
            </a:r>
            <a:r>
              <a:rPr lang="en-US" b="1" dirty="0"/>
              <a:t>huge</a:t>
            </a:r>
            <a:r>
              <a:rPr lang="en-US" dirty="0"/>
              <a:t> numbers</a:t>
            </a:r>
          </a:p>
          <a:p>
            <a:r>
              <a:rPr lang="en-US" dirty="0"/>
              <a:t>Frequent operation: compute a</a:t>
            </a:r>
            <a:r>
              <a:rPr lang="en-US" baseline="30000" dirty="0"/>
              <a:t>n</a:t>
            </a:r>
            <a:r>
              <a:rPr lang="en-US" dirty="0"/>
              <a:t> mod b</a:t>
            </a:r>
          </a:p>
          <a:p>
            <a:r>
              <a:rPr lang="en-US" dirty="0"/>
              <a:t>Polynomial-in-n time is horrible here…</a:t>
            </a:r>
          </a:p>
          <a:p>
            <a:pPr lvl="1"/>
            <a:r>
              <a:rPr lang="en-US" dirty="0"/>
              <a:t>n ≈ 2</a:t>
            </a:r>
            <a:r>
              <a:rPr lang="en-US" baseline="30000" dirty="0"/>
              <a:t>2000</a:t>
            </a:r>
            <a:r>
              <a:rPr lang="en-US" dirty="0"/>
              <a:t> is typical (!)</a:t>
            </a:r>
          </a:p>
          <a:p>
            <a:r>
              <a:rPr lang="en-US" dirty="0"/>
              <a:t>We want an algorithm that is polynomial in the </a:t>
            </a:r>
            <a:r>
              <a:rPr lang="en-US" i="1" dirty="0"/>
              <a:t>length</a:t>
            </a:r>
            <a:r>
              <a:rPr lang="en-US" dirty="0"/>
              <a:t> of n, i.e., an O(polylog n)-time algorithm</a:t>
            </a:r>
          </a:p>
        </p:txBody>
      </p:sp>
    </p:spTree>
    <p:extLst>
      <p:ext uri="{BB962C8B-B14F-4D97-AF65-F5344CB8AC3E}">
        <p14:creationId xmlns:p14="http://schemas.microsoft.com/office/powerpoint/2010/main" val="400444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B4E-8107-475F-B6FF-8636B8BF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Naïve divide-and-conquer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54B1-1B17-4F13-9190-0E1C4D4B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/>
              <a:t>Exp(a, n, b)</a:t>
            </a:r>
          </a:p>
          <a:p>
            <a:pPr lvl="1"/>
            <a:r>
              <a:rPr lang="en-US" dirty="0"/>
              <a:t>If n=1 return a mod b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 err="1"/>
              <a:t>Tmp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n-1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Return a * </a:t>
            </a:r>
            <a:r>
              <a:rPr lang="en-US" dirty="0" err="1"/>
              <a:t>Tmp</a:t>
            </a:r>
            <a:r>
              <a:rPr lang="en-US" dirty="0"/>
              <a:t> mod b</a:t>
            </a:r>
          </a:p>
          <a:p>
            <a:pPr lvl="2"/>
            <a:endParaRPr lang="en-US" dirty="0"/>
          </a:p>
          <a:p>
            <a:r>
              <a:rPr lang="en-US" dirty="0"/>
              <a:t>T(n) ≤ T(n-1) + c</a:t>
            </a:r>
          </a:p>
          <a:p>
            <a:r>
              <a:rPr lang="en-US" dirty="0"/>
              <a:t>T(n) = O(n)</a:t>
            </a:r>
          </a:p>
        </p:txBody>
      </p:sp>
    </p:spTree>
    <p:extLst>
      <p:ext uri="{BB962C8B-B14F-4D97-AF65-F5344CB8AC3E}">
        <p14:creationId xmlns:p14="http://schemas.microsoft.com/office/powerpoint/2010/main" val="322525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B4E-8107-475F-B6FF-8636B8BF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54B1-1B17-4F13-9190-0E1C4D4B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/>
              <a:t>Exp(a, n, b)</a:t>
            </a:r>
          </a:p>
          <a:p>
            <a:pPr lvl="1"/>
            <a:r>
              <a:rPr lang="en-US" dirty="0"/>
              <a:t>If n=1 return a mod b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Tmp</a:t>
            </a:r>
            <a:r>
              <a:rPr lang="en-US" baseline="-25000" dirty="0"/>
              <a:t>1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n/2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Tmp</a:t>
            </a:r>
            <a:r>
              <a:rPr lang="en-US" baseline="-25000" dirty="0"/>
              <a:t>2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n/2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Return Tmp</a:t>
            </a:r>
            <a:r>
              <a:rPr lang="en-US" baseline="-25000" dirty="0"/>
              <a:t>1</a:t>
            </a:r>
            <a:r>
              <a:rPr lang="en-US" dirty="0"/>
              <a:t> * Tmp</a:t>
            </a:r>
            <a:r>
              <a:rPr lang="en-US" baseline="-25000" dirty="0"/>
              <a:t>2</a:t>
            </a:r>
            <a:r>
              <a:rPr lang="en-US" dirty="0"/>
              <a:t> mod b</a:t>
            </a:r>
          </a:p>
          <a:p>
            <a:pPr lvl="2"/>
            <a:endParaRPr lang="en-US" dirty="0"/>
          </a:p>
          <a:p>
            <a:r>
              <a:rPr lang="en-US" dirty="0"/>
              <a:t>T(n) ≤ 2 T(n/2) + c</a:t>
            </a:r>
          </a:p>
          <a:p>
            <a:r>
              <a:rPr lang="en-US" dirty="0"/>
              <a:t>T(n) = O(n)</a:t>
            </a:r>
          </a:p>
          <a:p>
            <a:pPr lvl="1"/>
            <a:r>
              <a:rPr lang="en-US" dirty="0"/>
              <a:t>No better than the naïve algorithm…</a:t>
            </a:r>
          </a:p>
        </p:txBody>
      </p:sp>
    </p:spTree>
    <p:extLst>
      <p:ext uri="{BB962C8B-B14F-4D97-AF65-F5344CB8AC3E}">
        <p14:creationId xmlns:p14="http://schemas.microsoft.com/office/powerpoint/2010/main" val="21977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3CCE-91F1-48CC-BEB0-70E704AF9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D931-EF1E-46CC-842D-1B00BE44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Exp(a, n, b)</a:t>
            </a:r>
          </a:p>
          <a:p>
            <a:pPr lvl="1"/>
            <a:r>
              <a:rPr lang="en-US" dirty="0"/>
              <a:t>If n=1 return a mod b</a:t>
            </a:r>
          </a:p>
          <a:p>
            <a:pPr lvl="1"/>
            <a:r>
              <a:rPr lang="en-US" dirty="0"/>
              <a:t>Else if n even</a:t>
            </a:r>
          </a:p>
          <a:p>
            <a:pPr lvl="2"/>
            <a:r>
              <a:rPr lang="en-US" dirty="0" err="1"/>
              <a:t>Tmp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n/2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Return </a:t>
            </a:r>
            <a:r>
              <a:rPr lang="en-US" dirty="0" err="1"/>
              <a:t>Tmp</a:t>
            </a:r>
            <a:r>
              <a:rPr lang="en-US" dirty="0"/>
              <a:t> * </a:t>
            </a:r>
            <a:r>
              <a:rPr lang="en-US" dirty="0" err="1"/>
              <a:t>Tmp</a:t>
            </a:r>
            <a:r>
              <a:rPr lang="en-US" dirty="0"/>
              <a:t> mod b</a:t>
            </a:r>
          </a:p>
          <a:p>
            <a:pPr lvl="1"/>
            <a:r>
              <a:rPr lang="en-US" dirty="0"/>
              <a:t>Else if n odd</a:t>
            </a:r>
          </a:p>
          <a:p>
            <a:pPr lvl="2"/>
            <a:r>
              <a:rPr lang="en-US" dirty="0" err="1"/>
              <a:t>Tmp</a:t>
            </a:r>
            <a:r>
              <a:rPr lang="en-US" dirty="0"/>
              <a:t> = Exp(a, (n-1)/2, b)</a:t>
            </a:r>
          </a:p>
          <a:p>
            <a:pPr lvl="2"/>
            <a:r>
              <a:rPr lang="en-US" dirty="0"/>
              <a:t>Return a * </a:t>
            </a:r>
            <a:r>
              <a:rPr lang="en-US" dirty="0" err="1"/>
              <a:t>Tmp</a:t>
            </a:r>
            <a:r>
              <a:rPr lang="en-US" dirty="0"/>
              <a:t> * </a:t>
            </a:r>
            <a:r>
              <a:rPr lang="en-US" dirty="0" err="1"/>
              <a:t>Tmp</a:t>
            </a:r>
            <a:r>
              <a:rPr lang="en-US" dirty="0"/>
              <a:t> mod b</a:t>
            </a:r>
          </a:p>
          <a:p>
            <a:pPr lvl="2"/>
            <a:endParaRPr lang="en-US" dirty="0"/>
          </a:p>
          <a:p>
            <a:r>
              <a:rPr lang="en-US" dirty="0"/>
              <a:t>T(n) ≤ T(n/2) + c</a:t>
            </a:r>
          </a:p>
          <a:p>
            <a:r>
              <a:rPr lang="en-US" dirty="0"/>
              <a:t>T(n) = O(log n)</a:t>
            </a:r>
          </a:p>
          <a:p>
            <a:pPr lvl="1"/>
            <a:r>
              <a:rPr lang="en-US" dirty="0"/>
              <a:t>Huge improvement!</a:t>
            </a:r>
          </a:p>
        </p:txBody>
      </p:sp>
    </p:spTree>
    <p:extLst>
      <p:ext uri="{BB962C8B-B14F-4D97-AF65-F5344CB8AC3E}">
        <p14:creationId xmlns:p14="http://schemas.microsoft.com/office/powerpoint/2010/main" val="395705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15E9-F579-488C-92B0-06595B232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Big-integer arithmetic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38BD-AE55-4F3A-A022-0FE88C94B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complexity of basic arithmetic?</a:t>
            </a:r>
          </a:p>
          <a:p>
            <a:r>
              <a:rPr lang="en-US" dirty="0"/>
              <a:t>Motivations</a:t>
            </a:r>
          </a:p>
          <a:p>
            <a:pPr lvl="1"/>
            <a:r>
              <a:rPr lang="en-US" dirty="0"/>
              <a:t>Numbers in crypto can be huge, e.g., 1000</a:t>
            </a:r>
            <a:r>
              <a:rPr lang="en-US" baseline="30000" dirty="0"/>
              <a:t>+</a:t>
            </a:r>
            <a:r>
              <a:rPr lang="en-US" dirty="0"/>
              <a:t> bits</a:t>
            </a:r>
          </a:p>
          <a:p>
            <a:pPr lvl="1"/>
            <a:r>
              <a:rPr lang="en-US" dirty="0"/>
              <a:t>Fundamental problem…</a:t>
            </a:r>
          </a:p>
          <a:p>
            <a:endParaRPr lang="en-US" dirty="0"/>
          </a:p>
          <a:p>
            <a:r>
              <a:rPr lang="en-US" dirty="0"/>
              <a:t>How long does it take to add two k-bit (positive) integers?</a:t>
            </a:r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11374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03A2-60E3-4159-BBC7-C19AD29E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413D-97E5-4D80-99CE-45F9E2B00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does it take to multiply two k-bit integers?</a:t>
            </a:r>
          </a:p>
          <a:p>
            <a:r>
              <a:rPr lang="en-US" dirty="0"/>
              <a:t>“Grade-school algorithm” takes time O(k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337482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ACBDD-CF47-47B6-881E-7F2F76A5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Karatsuba’s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E2C2F-D212-4320-A070-315081F26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Idea: </a:t>
            </a:r>
            <a:r>
              <a:rPr lang="en-US" dirty="0">
                <a:sym typeface="Symbol" panose="05050102010706020507" pitchFamily="18" charset="2"/>
              </a:rPr>
              <a:t>note that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x y =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=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+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Bit-shifts are easy…</a:t>
            </a:r>
          </a:p>
          <a:p>
            <a:r>
              <a:rPr lang="en-US" dirty="0">
                <a:sym typeface="Symbol" panose="05050102010706020507" pitchFamily="18" charset="2"/>
              </a:rPr>
              <a:t>If we use 4 multiplications of k/2-bit integers we haven’t gained anything…</a:t>
            </a:r>
          </a:p>
          <a:p>
            <a:r>
              <a:rPr lang="en-US" dirty="0">
                <a:sym typeface="Symbol" panose="05050102010706020507" pitchFamily="18" charset="2"/>
              </a:rPr>
              <a:t>Instead, compute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and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-x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-y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Then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–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-x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-y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 (!)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Only 3 multiplications needed!</a:t>
            </a:r>
          </a:p>
          <a:p>
            <a:r>
              <a:rPr lang="en-US" dirty="0"/>
              <a:t>T(k) = 3T(k/2) + ck </a:t>
            </a:r>
            <a:r>
              <a:rPr lang="en-US" dirty="0">
                <a:sym typeface="Symbol" panose="05050102010706020507" pitchFamily="18" charset="2"/>
              </a:rPr>
              <a:t> T(k) = O(k</a:t>
            </a:r>
            <a:r>
              <a:rPr lang="en-US" baseline="30000" dirty="0">
                <a:sym typeface="Symbol" panose="05050102010706020507" pitchFamily="18" charset="2"/>
              </a:rPr>
              <a:t>log</a:t>
            </a:r>
            <a:r>
              <a:rPr lang="en-US" sz="2800" baseline="2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 3</a:t>
            </a:r>
            <a:r>
              <a:rPr lang="en-US" dirty="0">
                <a:sym typeface="Symbol" panose="05050102010706020507" pitchFamily="18" charset="2"/>
              </a:rPr>
              <a:t>) = O(k</a:t>
            </a:r>
            <a:r>
              <a:rPr lang="en-US" baseline="30000" dirty="0">
                <a:sym typeface="Symbol" panose="05050102010706020507" pitchFamily="18" charset="2"/>
              </a:rPr>
              <a:t>1.59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6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34559</TotalTime>
  <Words>983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Office Theme</vt:lpstr>
      <vt:lpstr>Algorithms</vt:lpstr>
      <vt:lpstr>Divide-and-conquer: Computational arithmetic</vt:lpstr>
      <vt:lpstr>Fast exponentiation</vt:lpstr>
      <vt:lpstr>Naïve divide-and-conquer algorithm</vt:lpstr>
      <vt:lpstr>Divide-and-conquer algorithm</vt:lpstr>
      <vt:lpstr>Divide-and-conquer algorithm</vt:lpstr>
      <vt:lpstr>Big-integer arithmetic</vt:lpstr>
      <vt:lpstr>Multiplication</vt:lpstr>
      <vt:lpstr>Karatsuba’s algorithm</vt:lpstr>
      <vt:lpstr>Integer multiplication</vt:lpstr>
      <vt:lpstr>Matrix multiplication</vt:lpstr>
      <vt:lpstr>Matrix multiplication</vt:lpstr>
      <vt:lpstr>Strassen’s algorithm</vt:lpstr>
      <vt:lpstr>Strassen’s algorithm</vt:lpstr>
      <vt:lpstr>Matrix multiplication</vt:lpstr>
      <vt:lpstr>Dynamic programming</vt:lpstr>
      <vt:lpstr>Recap</vt:lpstr>
      <vt:lpstr>Dynamic programming</vt:lpstr>
      <vt:lpstr>Simple example, I</vt:lpstr>
      <vt:lpstr>Simple example,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1415</cp:revision>
  <cp:lastPrinted>2021-09-26T16:53:37Z</cp:lastPrinted>
  <dcterms:created xsi:type="dcterms:W3CDTF">2014-06-02T02:25:30Z</dcterms:created>
  <dcterms:modified xsi:type="dcterms:W3CDTF">2021-10-01T18:27:32Z</dcterms:modified>
</cp:coreProperties>
</file>