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71" r:id="rId2"/>
    <p:sldId id="591" r:id="rId3"/>
    <p:sldId id="592" r:id="rId4"/>
    <p:sldId id="583" r:id="rId5"/>
    <p:sldId id="383" r:id="rId6"/>
    <p:sldId id="588" r:id="rId7"/>
    <p:sldId id="384" r:id="rId8"/>
    <p:sldId id="589" r:id="rId9"/>
    <p:sldId id="590" r:id="rId10"/>
    <p:sldId id="568" r:id="rId11"/>
    <p:sldId id="567" r:id="rId12"/>
    <p:sldId id="569" r:id="rId13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2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A42AE6-878C-46A5-A432-87C112332D2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70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15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6A8FB-43CD-429E-88CF-CFD9FA4AA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(iterative)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03FDF-F8F7-45D8-AFCD-FD6383CB7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Sort intervals by end time, precompute p, set O[0]=0 and NULL elsewhere</a:t>
            </a:r>
          </a:p>
          <a:p>
            <a:pPr lvl="1"/>
            <a:r>
              <a:rPr lang="en-US" dirty="0"/>
              <a:t>Can be done in O(n log n) time</a:t>
            </a:r>
          </a:p>
          <a:p>
            <a:r>
              <a:rPr lang="en-US" dirty="0" err="1"/>
              <a:t>Opt</a:t>
            </a:r>
            <a:r>
              <a:rPr lang="en-US" dirty="0"/>
              <a:t>(n):</a:t>
            </a:r>
            <a:br>
              <a:rPr lang="en-US" dirty="0"/>
            </a:br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=1, …, n</a:t>
            </a:r>
            <a:br>
              <a:rPr lang="en-US" dirty="0"/>
            </a:br>
            <a:r>
              <a:rPr lang="en-US" dirty="0"/>
              <a:t>   O[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dirty="0">
                <a:sym typeface="Symbol" panose="05050102010706020507" pitchFamily="18" charset="2"/>
              </a:rPr>
              <a:t>max{</a:t>
            </a:r>
            <a:r>
              <a:rPr lang="en-US" dirty="0" err="1">
                <a:sym typeface="Symbol" panose="05050102010706020507" pitchFamily="18" charset="2"/>
              </a:rPr>
              <a:t>w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+ O[p[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]], O[i-1]}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return O[n]</a:t>
            </a:r>
          </a:p>
          <a:p>
            <a:r>
              <a:rPr lang="en-US" dirty="0">
                <a:sym typeface="Symbol" panose="05050102010706020507" pitchFamily="18" charset="2"/>
              </a:rPr>
              <a:t>Can adapt algorithm to return the optimal solution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070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C5362-4A12-498B-B14D-68F059BA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(recursive)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B6A59-9903-409C-ACAB-1BF7CEEA3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We can implement this recursively if we store intermediate results in a global array O</a:t>
            </a:r>
          </a:p>
          <a:p>
            <a:r>
              <a:rPr lang="en-US" dirty="0"/>
              <a:t>Sort intervals by end time, precompute array p, and set O[0]=0 and NULL elsewhere</a:t>
            </a:r>
          </a:p>
          <a:p>
            <a:pPr lvl="1"/>
            <a:r>
              <a:rPr lang="en-US" dirty="0"/>
              <a:t>Can be done in O(n log n) time</a:t>
            </a:r>
          </a:p>
          <a:p>
            <a:r>
              <a:rPr lang="en-US" dirty="0" err="1"/>
              <a:t>Opt</a:t>
            </a:r>
            <a:r>
              <a:rPr lang="en-US" dirty="0"/>
              <a:t>(j):</a:t>
            </a:r>
            <a:br>
              <a:rPr lang="en-US" dirty="0"/>
            </a:br>
            <a:r>
              <a:rPr lang="en-US" dirty="0"/>
              <a:t>   if O[j] </a:t>
            </a:r>
            <a:r>
              <a:rPr lang="en-US" dirty="0">
                <a:sym typeface="Symbol" panose="05050102010706020507" pitchFamily="18" charset="2"/>
              </a:rPr>
              <a:t> NULL return O[j]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else return max{</a:t>
            </a:r>
            <a:r>
              <a:rPr lang="en-US" dirty="0" err="1">
                <a:sym typeface="Symbol" panose="05050102010706020507" pitchFamily="18" charset="2"/>
              </a:rPr>
              <a:t>w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r>
              <a:rPr lang="en-US" dirty="0">
                <a:sym typeface="Symbol" panose="05050102010706020507" pitchFamily="18" charset="2"/>
              </a:rPr>
              <a:t> + </a:t>
            </a:r>
            <a:r>
              <a:rPr lang="en-US" dirty="0" err="1">
                <a:sym typeface="Symbol" panose="05050102010706020507" pitchFamily="18" charset="2"/>
              </a:rPr>
              <a:t>Opt</a:t>
            </a:r>
            <a:r>
              <a:rPr lang="en-US" dirty="0">
                <a:sym typeface="Symbol" panose="05050102010706020507" pitchFamily="18" charset="2"/>
              </a:rPr>
              <a:t>(p[j]), </a:t>
            </a:r>
            <a:r>
              <a:rPr lang="en-US" dirty="0" err="1">
                <a:sym typeface="Symbol" panose="05050102010706020507" pitchFamily="18" charset="2"/>
              </a:rPr>
              <a:t>Opt</a:t>
            </a:r>
            <a:r>
              <a:rPr lang="en-US" dirty="0">
                <a:sym typeface="Symbol" panose="05050102010706020507" pitchFamily="18" charset="2"/>
              </a:rPr>
              <a:t>(j-1)}</a:t>
            </a:r>
          </a:p>
          <a:p>
            <a:r>
              <a:rPr lang="en-US" dirty="0">
                <a:sym typeface="Symbol" panose="05050102010706020507" pitchFamily="18" charset="2"/>
              </a:rPr>
              <a:t>Can modify algorithm to return optimal 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00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2A3D7-AA15-48E4-BD9A-7B6A82431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40535-A2E6-4817-974F-66159E957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 programming is effective when a problem can be broken into sub-problems and</a:t>
            </a:r>
          </a:p>
          <a:p>
            <a:pPr lvl="1"/>
            <a:r>
              <a:rPr lang="en-US" dirty="0"/>
              <a:t>It is possible to order problems by their size</a:t>
            </a:r>
          </a:p>
          <a:p>
            <a:pPr lvl="1"/>
            <a:r>
              <a:rPr lang="en-US" dirty="0"/>
              <a:t>Solution to the original problem can be computed efficiently from solutions to smaller sub-problems</a:t>
            </a:r>
          </a:p>
          <a:p>
            <a:pPr lvl="1"/>
            <a:r>
              <a:rPr lang="en-US" dirty="0"/>
              <a:t>There are only </a:t>
            </a:r>
            <a:r>
              <a:rPr lang="en-US" dirty="0" err="1"/>
              <a:t>polynomially</a:t>
            </a:r>
            <a:r>
              <a:rPr lang="en-US" dirty="0"/>
              <a:t> many sub-problems overall</a:t>
            </a:r>
          </a:p>
        </p:txBody>
      </p:sp>
    </p:spTree>
    <p:extLst>
      <p:ext uri="{BB962C8B-B14F-4D97-AF65-F5344CB8AC3E}">
        <p14:creationId xmlns:p14="http://schemas.microsoft.com/office/powerpoint/2010/main" val="4058817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69F36-608C-4023-9134-299CBCB52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7E2F8-EF81-448C-8EC5-C6E373077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 will be available on </a:t>
            </a:r>
            <a:r>
              <a:rPr lang="en-US" dirty="0" err="1"/>
              <a:t>Gradescope</a:t>
            </a:r>
            <a:r>
              <a:rPr lang="en-US" dirty="0"/>
              <a:t> from 8am-midnight Oct. 13</a:t>
            </a:r>
          </a:p>
          <a:p>
            <a:r>
              <a:rPr lang="en-US" dirty="0"/>
              <a:t>Exam itself is 75 minutes</a:t>
            </a:r>
          </a:p>
          <a:p>
            <a:pPr lvl="1"/>
            <a:r>
              <a:rPr lang="en-US" dirty="0"/>
              <a:t>Plus 12.5 minutes to print, 12.5 minutes to scan</a:t>
            </a:r>
          </a:p>
          <a:p>
            <a:pPr lvl="1"/>
            <a:r>
              <a:rPr lang="en-US" dirty="0"/>
              <a:t>Clock starts when you download the exam; stops when you upload your exam</a:t>
            </a:r>
          </a:p>
          <a:p>
            <a:pPr lvl="1"/>
            <a:r>
              <a:rPr lang="en-US" dirty="0"/>
              <a:t>We will randomly check for violations; exams that exceed the time limit will receive a grade of 0</a:t>
            </a:r>
          </a:p>
        </p:txBody>
      </p:sp>
    </p:spTree>
    <p:extLst>
      <p:ext uri="{BB962C8B-B14F-4D97-AF65-F5344CB8AC3E}">
        <p14:creationId xmlns:p14="http://schemas.microsoft.com/office/powerpoint/2010/main" val="227344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BE3B1-FAF0-4B33-ACA2-F730F7D61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F8012-4C49-48FB-8E1D-7F2A14B6D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 will cover material through this Friday’s lecture</a:t>
            </a:r>
          </a:p>
          <a:p>
            <a:r>
              <a:rPr lang="en-US"/>
              <a:t>Exam is </a:t>
            </a:r>
            <a:r>
              <a:rPr lang="en-US" dirty="0"/>
              <a:t>open-book/open-notes</a:t>
            </a:r>
          </a:p>
          <a:p>
            <a:pPr lvl="1"/>
            <a:r>
              <a:rPr lang="en-US" dirty="0"/>
              <a:t>No Internet/</a:t>
            </a:r>
            <a:r>
              <a:rPr lang="en-US" dirty="0" err="1"/>
              <a:t>WiFi</a:t>
            </a:r>
            <a:r>
              <a:rPr lang="en-US" dirty="0"/>
              <a:t>/cellular access during the exam</a:t>
            </a:r>
          </a:p>
          <a:p>
            <a:pPr lvl="1"/>
            <a:r>
              <a:rPr lang="en-US" dirty="0"/>
              <a:t>No communicating with anyone during the exam</a:t>
            </a:r>
          </a:p>
          <a:p>
            <a:pPr lvl="1"/>
            <a:r>
              <a:rPr lang="en-US" dirty="0"/>
              <a:t>No discussions about the exam until Oct. 14</a:t>
            </a:r>
          </a:p>
        </p:txBody>
      </p:sp>
    </p:spTree>
    <p:extLst>
      <p:ext uri="{BB962C8B-B14F-4D97-AF65-F5344CB8AC3E}">
        <p14:creationId xmlns:p14="http://schemas.microsoft.com/office/powerpoint/2010/main" val="318600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Dynamic programming</a:t>
            </a:r>
          </a:p>
        </p:txBody>
      </p:sp>
    </p:spTree>
    <p:extLst>
      <p:ext uri="{BB962C8B-B14F-4D97-AF65-F5344CB8AC3E}">
        <p14:creationId xmlns:p14="http://schemas.microsoft.com/office/powerpoint/2010/main" val="1401171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26542-8202-4BC6-925B-844A3FC57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D27D8-AFE2-4BB7-BA08-B6B400540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Recall: given a shared resource and several requests (intervals), maximize the number of requests that can be satisfied</a:t>
            </a:r>
          </a:p>
          <a:p>
            <a:pPr lvl="1"/>
            <a:r>
              <a:rPr lang="en-US" dirty="0"/>
              <a:t>An interval has a start time and an end time</a:t>
            </a:r>
          </a:p>
          <a:p>
            <a:pPr lvl="1"/>
            <a:r>
              <a:rPr lang="en-US" dirty="0"/>
              <a:t>Intervals in the solution may not overlap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F4F317F-9FC0-4CB9-BB1F-582C1665AFA5}"/>
              </a:ext>
            </a:extLst>
          </p:cNvPr>
          <p:cNvCxnSpPr/>
          <p:nvPr/>
        </p:nvCxnSpPr>
        <p:spPr>
          <a:xfrm>
            <a:off x="1066800" y="6126164"/>
            <a:ext cx="6934200" cy="0"/>
          </a:xfrm>
          <a:prstGeom prst="line">
            <a:avLst/>
          </a:prstGeom>
          <a:ln w="53975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B1E88BE-D95D-4D16-84F8-99D32D75D100}"/>
              </a:ext>
            </a:extLst>
          </p:cNvPr>
          <p:cNvCxnSpPr/>
          <p:nvPr/>
        </p:nvCxnSpPr>
        <p:spPr>
          <a:xfrm>
            <a:off x="1447800" y="5562600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8CF9443-CC61-4B3C-B252-9ED1E889DC61}"/>
              </a:ext>
            </a:extLst>
          </p:cNvPr>
          <p:cNvCxnSpPr>
            <a:cxnSpLocks/>
          </p:cNvCxnSpPr>
          <p:nvPr/>
        </p:nvCxnSpPr>
        <p:spPr>
          <a:xfrm>
            <a:off x="1676400" y="5883965"/>
            <a:ext cx="12192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468F3DC-3619-497A-B53D-8005C971D07A}"/>
              </a:ext>
            </a:extLst>
          </p:cNvPr>
          <p:cNvCxnSpPr>
            <a:cxnSpLocks/>
          </p:cNvCxnSpPr>
          <p:nvPr/>
        </p:nvCxnSpPr>
        <p:spPr>
          <a:xfrm>
            <a:off x="3048000" y="5565913"/>
            <a:ext cx="4572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A68B171-14C8-468D-867D-C9882CD8BDD0}"/>
              </a:ext>
            </a:extLst>
          </p:cNvPr>
          <p:cNvCxnSpPr>
            <a:cxnSpLocks/>
          </p:cNvCxnSpPr>
          <p:nvPr/>
        </p:nvCxnSpPr>
        <p:spPr>
          <a:xfrm>
            <a:off x="3276600" y="5334000"/>
            <a:ext cx="12954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F2A15A-53A0-48AE-B13E-D51D1360A753}"/>
              </a:ext>
            </a:extLst>
          </p:cNvPr>
          <p:cNvCxnSpPr>
            <a:cxnSpLocks/>
          </p:cNvCxnSpPr>
          <p:nvPr/>
        </p:nvCxnSpPr>
        <p:spPr>
          <a:xfrm>
            <a:off x="3162300" y="5883965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B5215A8-BA09-47F3-8618-F0645D127F90}"/>
              </a:ext>
            </a:extLst>
          </p:cNvPr>
          <p:cNvCxnSpPr>
            <a:cxnSpLocks/>
          </p:cNvCxnSpPr>
          <p:nvPr/>
        </p:nvCxnSpPr>
        <p:spPr>
          <a:xfrm>
            <a:off x="4229100" y="5883965"/>
            <a:ext cx="3429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A4C28DA-ECF0-4DB4-B881-21E4B838AEEF}"/>
              </a:ext>
            </a:extLst>
          </p:cNvPr>
          <p:cNvCxnSpPr>
            <a:cxnSpLocks/>
          </p:cNvCxnSpPr>
          <p:nvPr/>
        </p:nvCxnSpPr>
        <p:spPr>
          <a:xfrm>
            <a:off x="5334000" y="5562600"/>
            <a:ext cx="15240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65216C4-8F09-40BC-83B0-825772DD41BC}"/>
              </a:ext>
            </a:extLst>
          </p:cNvPr>
          <p:cNvCxnSpPr/>
          <p:nvPr/>
        </p:nvCxnSpPr>
        <p:spPr>
          <a:xfrm>
            <a:off x="4919870" y="5887278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62E9016-44C8-459D-868A-4068DA1CB061}"/>
              </a:ext>
            </a:extLst>
          </p:cNvPr>
          <p:cNvCxnSpPr>
            <a:cxnSpLocks/>
          </p:cNvCxnSpPr>
          <p:nvPr/>
        </p:nvCxnSpPr>
        <p:spPr>
          <a:xfrm>
            <a:off x="4876800" y="5334000"/>
            <a:ext cx="281609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141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26542-8202-4BC6-925B-844A3FC57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Weighted</a:t>
            </a:r>
            <a:r>
              <a:rPr lang="en-US" dirty="0"/>
              <a:t> interval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D27D8-AFE2-4BB7-BA08-B6B400540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Now, </a:t>
            </a:r>
            <a:r>
              <a:rPr lang="en-US" dirty="0" err="1"/>
              <a:t>ith</a:t>
            </a:r>
            <a:r>
              <a:rPr lang="en-US" dirty="0"/>
              <a:t> interval has an associated (positive) </a:t>
            </a:r>
            <a:r>
              <a:rPr lang="en-US" i="1" dirty="0"/>
              <a:t>weight</a:t>
            </a:r>
            <a:r>
              <a:rPr lang="en-US" dirty="0"/>
              <a:t>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; the goal is to maximize the </a:t>
            </a:r>
            <a:r>
              <a:rPr lang="en-US" i="1" dirty="0"/>
              <a:t>total weight</a:t>
            </a:r>
            <a:r>
              <a:rPr lang="en-US" dirty="0"/>
              <a:t> of the intervals that can be satisfied</a:t>
            </a:r>
          </a:p>
          <a:p>
            <a:pPr lvl="1"/>
            <a:r>
              <a:rPr lang="en-US" dirty="0"/>
              <a:t>Note that interval scheduling is the special case where all weights are 1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F4F317F-9FC0-4CB9-BB1F-582C1665AFA5}"/>
              </a:ext>
            </a:extLst>
          </p:cNvPr>
          <p:cNvCxnSpPr/>
          <p:nvPr/>
        </p:nvCxnSpPr>
        <p:spPr>
          <a:xfrm>
            <a:off x="1447800" y="5528232"/>
            <a:ext cx="6934200" cy="0"/>
          </a:xfrm>
          <a:prstGeom prst="line">
            <a:avLst/>
          </a:prstGeom>
          <a:ln w="53975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B1E88BE-D95D-4D16-84F8-99D32D75D100}"/>
              </a:ext>
            </a:extLst>
          </p:cNvPr>
          <p:cNvCxnSpPr/>
          <p:nvPr/>
        </p:nvCxnSpPr>
        <p:spPr>
          <a:xfrm>
            <a:off x="1828800" y="4964668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8CF9443-CC61-4B3C-B252-9ED1E889DC61}"/>
              </a:ext>
            </a:extLst>
          </p:cNvPr>
          <p:cNvCxnSpPr>
            <a:cxnSpLocks/>
          </p:cNvCxnSpPr>
          <p:nvPr/>
        </p:nvCxnSpPr>
        <p:spPr>
          <a:xfrm>
            <a:off x="2057400" y="5286033"/>
            <a:ext cx="12192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468F3DC-3619-497A-B53D-8005C971D07A}"/>
              </a:ext>
            </a:extLst>
          </p:cNvPr>
          <p:cNvCxnSpPr>
            <a:cxnSpLocks/>
          </p:cNvCxnSpPr>
          <p:nvPr/>
        </p:nvCxnSpPr>
        <p:spPr>
          <a:xfrm>
            <a:off x="3429000" y="4967981"/>
            <a:ext cx="4572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A68B171-14C8-468D-867D-C9882CD8BDD0}"/>
              </a:ext>
            </a:extLst>
          </p:cNvPr>
          <p:cNvCxnSpPr>
            <a:cxnSpLocks/>
          </p:cNvCxnSpPr>
          <p:nvPr/>
        </p:nvCxnSpPr>
        <p:spPr>
          <a:xfrm>
            <a:off x="3657600" y="4736068"/>
            <a:ext cx="12954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F2A15A-53A0-48AE-B13E-D51D1360A753}"/>
              </a:ext>
            </a:extLst>
          </p:cNvPr>
          <p:cNvCxnSpPr>
            <a:cxnSpLocks/>
          </p:cNvCxnSpPr>
          <p:nvPr/>
        </p:nvCxnSpPr>
        <p:spPr>
          <a:xfrm>
            <a:off x="3543300" y="5286033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B5215A8-BA09-47F3-8618-F0645D127F90}"/>
              </a:ext>
            </a:extLst>
          </p:cNvPr>
          <p:cNvCxnSpPr>
            <a:cxnSpLocks/>
          </p:cNvCxnSpPr>
          <p:nvPr/>
        </p:nvCxnSpPr>
        <p:spPr>
          <a:xfrm>
            <a:off x="4610100" y="5286033"/>
            <a:ext cx="3429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A4C28DA-ECF0-4DB4-B881-21E4B838AEEF}"/>
              </a:ext>
            </a:extLst>
          </p:cNvPr>
          <p:cNvCxnSpPr>
            <a:cxnSpLocks/>
          </p:cNvCxnSpPr>
          <p:nvPr/>
        </p:nvCxnSpPr>
        <p:spPr>
          <a:xfrm>
            <a:off x="5715000" y="4964668"/>
            <a:ext cx="15240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65216C4-8F09-40BC-83B0-825772DD41BC}"/>
              </a:ext>
            </a:extLst>
          </p:cNvPr>
          <p:cNvCxnSpPr/>
          <p:nvPr/>
        </p:nvCxnSpPr>
        <p:spPr>
          <a:xfrm>
            <a:off x="5300870" y="5289346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62E9016-44C8-459D-868A-4068DA1CB061}"/>
              </a:ext>
            </a:extLst>
          </p:cNvPr>
          <p:cNvCxnSpPr>
            <a:cxnSpLocks/>
          </p:cNvCxnSpPr>
          <p:nvPr/>
        </p:nvCxnSpPr>
        <p:spPr>
          <a:xfrm>
            <a:off x="5257800" y="4736068"/>
            <a:ext cx="281609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4F434FC-0F83-43FA-A14B-C4EBC6682904}"/>
              </a:ext>
            </a:extLst>
          </p:cNvPr>
          <p:cNvSpPr txBox="1"/>
          <p:nvPr/>
        </p:nvSpPr>
        <p:spPr>
          <a:xfrm>
            <a:off x="7013514" y="46365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7B42A4-FCDE-4C7C-A87A-A4EFE43B5884}"/>
              </a:ext>
            </a:extLst>
          </p:cNvPr>
          <p:cNvSpPr txBox="1"/>
          <p:nvPr/>
        </p:nvSpPr>
        <p:spPr>
          <a:xfrm>
            <a:off x="1754157" y="46365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7CAFE2-8CC8-42C9-8DB4-C029D6C64CAA}"/>
              </a:ext>
            </a:extLst>
          </p:cNvPr>
          <p:cNvSpPr txBox="1"/>
          <p:nvPr/>
        </p:nvSpPr>
        <p:spPr>
          <a:xfrm>
            <a:off x="4530012" y="43864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C31AD1-88F1-4B2D-92DA-4AF6F47C1F9E}"/>
              </a:ext>
            </a:extLst>
          </p:cNvPr>
          <p:cNvSpPr txBox="1"/>
          <p:nvPr/>
        </p:nvSpPr>
        <p:spPr>
          <a:xfrm>
            <a:off x="5299014" y="43864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B7FE4F-F4DC-4C6E-89F0-8E2A97C508FF}"/>
              </a:ext>
            </a:extLst>
          </p:cNvPr>
          <p:cNvSpPr txBox="1"/>
          <p:nvPr/>
        </p:nvSpPr>
        <p:spPr>
          <a:xfrm>
            <a:off x="3263521" y="46365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20F9872-4858-4FB8-88CC-430DE098987E}"/>
              </a:ext>
            </a:extLst>
          </p:cNvPr>
          <p:cNvSpPr txBox="1"/>
          <p:nvPr/>
        </p:nvSpPr>
        <p:spPr>
          <a:xfrm>
            <a:off x="4484278" y="4953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D75D2B4-11A4-4D34-BA43-BA529EB70DC5}"/>
              </a:ext>
            </a:extLst>
          </p:cNvPr>
          <p:cNvSpPr txBox="1"/>
          <p:nvPr/>
        </p:nvSpPr>
        <p:spPr>
          <a:xfrm>
            <a:off x="3982706" y="4953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854937C-C9B5-4855-9F62-EDB2FEB691A3}"/>
              </a:ext>
            </a:extLst>
          </p:cNvPr>
          <p:cNvSpPr txBox="1"/>
          <p:nvPr/>
        </p:nvSpPr>
        <p:spPr>
          <a:xfrm>
            <a:off x="5275000" y="4953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66BEC5A-344D-4FD3-B56E-0E0C57EF1D6A}"/>
              </a:ext>
            </a:extLst>
          </p:cNvPr>
          <p:cNvSpPr txBox="1"/>
          <p:nvPr/>
        </p:nvSpPr>
        <p:spPr>
          <a:xfrm>
            <a:off x="2653921" y="4953000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87467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BF650-271D-482E-B9AC-F21230A05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algorithm?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6AEC6-7533-4335-98DE-9D0E24917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greedy algorithm for the unweighted case (always choosing the available interval that ends earliest) does not work here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57B1020-A625-48F4-ABA8-2CE5166961B4}"/>
              </a:ext>
            </a:extLst>
          </p:cNvPr>
          <p:cNvCxnSpPr/>
          <p:nvPr/>
        </p:nvCxnSpPr>
        <p:spPr>
          <a:xfrm>
            <a:off x="1371600" y="4951793"/>
            <a:ext cx="6934200" cy="0"/>
          </a:xfrm>
          <a:prstGeom prst="line">
            <a:avLst/>
          </a:prstGeom>
          <a:ln w="53975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7175C49-916B-4A18-8A07-184A559BCAC2}"/>
              </a:ext>
            </a:extLst>
          </p:cNvPr>
          <p:cNvCxnSpPr>
            <a:cxnSpLocks/>
          </p:cNvCxnSpPr>
          <p:nvPr/>
        </p:nvCxnSpPr>
        <p:spPr>
          <a:xfrm>
            <a:off x="2862470" y="4159629"/>
            <a:ext cx="12954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6E5E0F2-A15E-47CF-A507-B4473DD9FB84}"/>
              </a:ext>
            </a:extLst>
          </p:cNvPr>
          <p:cNvCxnSpPr>
            <a:cxnSpLocks/>
          </p:cNvCxnSpPr>
          <p:nvPr/>
        </p:nvCxnSpPr>
        <p:spPr>
          <a:xfrm>
            <a:off x="3929270" y="4388229"/>
            <a:ext cx="15240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8CDF5A6-46FA-4F1E-948A-82011DC8F7E3}"/>
              </a:ext>
            </a:extLst>
          </p:cNvPr>
          <p:cNvCxnSpPr/>
          <p:nvPr/>
        </p:nvCxnSpPr>
        <p:spPr>
          <a:xfrm>
            <a:off x="5300870" y="4712907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2D32FA9-D4E6-4129-AE12-8DA40B2F21D7}"/>
              </a:ext>
            </a:extLst>
          </p:cNvPr>
          <p:cNvSpPr txBox="1"/>
          <p:nvPr/>
        </p:nvSpPr>
        <p:spPr>
          <a:xfrm>
            <a:off x="5227784" y="406013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629F73-6559-402E-97CB-E837019CD8C1}"/>
              </a:ext>
            </a:extLst>
          </p:cNvPr>
          <p:cNvSpPr txBox="1"/>
          <p:nvPr/>
        </p:nvSpPr>
        <p:spPr>
          <a:xfrm>
            <a:off x="3734882" y="3810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83C81F-ECF7-4EA4-805E-40AA15688C20}"/>
              </a:ext>
            </a:extLst>
          </p:cNvPr>
          <p:cNvSpPr txBox="1"/>
          <p:nvPr/>
        </p:nvSpPr>
        <p:spPr>
          <a:xfrm>
            <a:off x="5718114" y="442946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41199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F0520-536C-423F-B9B1-DDB52812D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Dynamic-programming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046F1-CE2E-4416-A099-B1DDD7F90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Order intervals by ending times I</a:t>
            </a:r>
            <a:r>
              <a:rPr lang="en-US" baseline="-25000" dirty="0"/>
              <a:t>1</a:t>
            </a:r>
            <a:r>
              <a:rPr lang="en-US" dirty="0"/>
              <a:t>, …, I</a:t>
            </a:r>
            <a:r>
              <a:rPr lang="en-US" baseline="-25000" dirty="0"/>
              <a:t>n</a:t>
            </a:r>
            <a:endParaRPr lang="en-US" dirty="0"/>
          </a:p>
          <a:p>
            <a:r>
              <a:rPr lang="en-US" dirty="0"/>
              <a:t>Idea: an optimal solution either includes the last interval I</a:t>
            </a:r>
            <a:r>
              <a:rPr lang="en-US" baseline="-25000" dirty="0"/>
              <a:t>n</a:t>
            </a:r>
            <a:r>
              <a:rPr lang="en-US" dirty="0"/>
              <a:t> or not</a:t>
            </a:r>
          </a:p>
          <a:p>
            <a:pPr lvl="1"/>
            <a:r>
              <a:rPr lang="en-US" dirty="0"/>
              <a:t>If it does not, then an optimal solution is an optimal solution for intervals I</a:t>
            </a:r>
            <a:r>
              <a:rPr lang="en-US" baseline="-25000" dirty="0"/>
              <a:t>1</a:t>
            </a:r>
            <a:r>
              <a:rPr lang="en-US" dirty="0"/>
              <a:t>, …, I</a:t>
            </a:r>
            <a:r>
              <a:rPr lang="en-US" baseline="-25000" dirty="0"/>
              <a:t>n-1</a:t>
            </a:r>
            <a:endParaRPr lang="en-US" dirty="0"/>
          </a:p>
          <a:p>
            <a:pPr lvl="1"/>
            <a:r>
              <a:rPr lang="en-US" dirty="0"/>
              <a:t>If it does, then let p=p(n) be maximum such that I</a:t>
            </a:r>
            <a:r>
              <a:rPr lang="en-US" baseline="-25000" dirty="0"/>
              <a:t>p</a:t>
            </a:r>
            <a:r>
              <a:rPr lang="en-US" dirty="0"/>
              <a:t> does not overlap with I</a:t>
            </a:r>
            <a:r>
              <a:rPr lang="en-US" baseline="-25000" dirty="0"/>
              <a:t>n</a:t>
            </a:r>
            <a:r>
              <a:rPr lang="en-US" dirty="0"/>
              <a:t> (so I</a:t>
            </a:r>
            <a:r>
              <a:rPr lang="en-US" baseline="-25000" dirty="0"/>
              <a:t>p+1</a:t>
            </a:r>
            <a:r>
              <a:rPr lang="en-US" dirty="0"/>
              <a:t>, …, I</a:t>
            </a:r>
            <a:r>
              <a:rPr lang="en-US" baseline="-25000" dirty="0"/>
              <a:t>n-1</a:t>
            </a:r>
            <a:r>
              <a:rPr lang="en-US" dirty="0"/>
              <a:t> overlap with I</a:t>
            </a:r>
            <a:r>
              <a:rPr lang="en-US" baseline="-25000" dirty="0"/>
              <a:t>n</a:t>
            </a:r>
            <a:r>
              <a:rPr lang="en-US" dirty="0"/>
              <a:t>, while I</a:t>
            </a:r>
            <a:r>
              <a:rPr lang="en-US" baseline="-25000" dirty="0"/>
              <a:t>1</a:t>
            </a:r>
            <a:r>
              <a:rPr lang="en-US" dirty="0"/>
              <a:t>, …, I</a:t>
            </a:r>
            <a:r>
              <a:rPr lang="en-US" baseline="-25000" dirty="0"/>
              <a:t>p</a:t>
            </a:r>
            <a:r>
              <a:rPr lang="en-US" dirty="0"/>
              <a:t> do not)</a:t>
            </a:r>
          </a:p>
          <a:p>
            <a:pPr lvl="2"/>
            <a:r>
              <a:rPr lang="en-US" dirty="0"/>
              <a:t>Optimal solution is then I</a:t>
            </a:r>
            <a:r>
              <a:rPr lang="en-US" baseline="-25000" dirty="0"/>
              <a:t>n</a:t>
            </a:r>
            <a:r>
              <a:rPr lang="en-US" dirty="0"/>
              <a:t> + optimal solution to I</a:t>
            </a:r>
            <a:r>
              <a:rPr lang="en-US" baseline="-25000" dirty="0"/>
              <a:t>1</a:t>
            </a:r>
            <a:r>
              <a:rPr lang="en-US" dirty="0"/>
              <a:t>, …, I</a:t>
            </a:r>
            <a:r>
              <a:rPr lang="en-US" baseline="-25000" dirty="0"/>
              <a:t>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70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FF46F-8D19-4F1E-8CF8-66C44D578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Dynamic-programming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2FA46-D150-4A68-BD5E-1E829E84F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dirty="0" err="1"/>
              <a:t>O</a:t>
            </a:r>
            <a:r>
              <a:rPr lang="en-US" baseline="-25000" dirty="0" err="1"/>
              <a:t>j</a:t>
            </a:r>
            <a:r>
              <a:rPr lang="en-US" dirty="0"/>
              <a:t> be the weight of an optimal solution for intervals I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I</a:t>
            </a:r>
            <a:r>
              <a:rPr lang="en-US" baseline="-25000" dirty="0" err="1"/>
              <a:t>j</a:t>
            </a:r>
            <a:endParaRPr lang="en-US" dirty="0"/>
          </a:p>
          <a:p>
            <a:r>
              <a:rPr lang="en-US" dirty="0"/>
              <a:t>For all j, let p=p(j) be maximum such that I</a:t>
            </a:r>
            <a:r>
              <a:rPr lang="en-US" baseline="-25000" dirty="0"/>
              <a:t>p</a:t>
            </a:r>
            <a:r>
              <a:rPr lang="en-US" dirty="0"/>
              <a:t> does not overlap with </a:t>
            </a:r>
            <a:r>
              <a:rPr lang="en-US" dirty="0" err="1"/>
              <a:t>I</a:t>
            </a:r>
            <a:r>
              <a:rPr lang="en-US" baseline="-25000" dirty="0" err="1"/>
              <a:t>j</a:t>
            </a:r>
            <a:endParaRPr lang="en-US" dirty="0"/>
          </a:p>
          <a:p>
            <a:r>
              <a:rPr lang="en-US" dirty="0"/>
              <a:t>Then O</a:t>
            </a:r>
            <a:r>
              <a:rPr lang="en-US" baseline="-25000" dirty="0"/>
              <a:t>i</a:t>
            </a:r>
            <a:r>
              <a:rPr lang="en-US" dirty="0"/>
              <a:t> = max{O</a:t>
            </a:r>
            <a:r>
              <a:rPr lang="en-US" baseline="-25000" dirty="0"/>
              <a:t>i-1</a:t>
            </a:r>
            <a:r>
              <a:rPr lang="en-US" dirty="0"/>
              <a:t>,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O</a:t>
            </a:r>
            <a:r>
              <a:rPr lang="en-US" baseline="-25000" dirty="0"/>
              <a:t>p(</a:t>
            </a:r>
            <a:r>
              <a:rPr lang="en-US" baseline="-25000" dirty="0" err="1"/>
              <a:t>i</a:t>
            </a:r>
            <a:r>
              <a:rPr lang="en-US" baseline="-25000" dirty="0"/>
              <a:t>)</a:t>
            </a:r>
            <a:r>
              <a:rPr lang="en-US" dirty="0"/>
              <a:t>}…</a:t>
            </a:r>
          </a:p>
          <a:p>
            <a:r>
              <a:rPr lang="en-US" dirty="0"/>
              <a:t>…and </a:t>
            </a:r>
            <a:r>
              <a:rPr lang="en-US" dirty="0" err="1"/>
              <a:t>I</a:t>
            </a:r>
            <a:r>
              <a:rPr lang="en-US" baseline="-25000" dirty="0" err="1"/>
              <a:t>i</a:t>
            </a:r>
            <a:r>
              <a:rPr lang="en-US" dirty="0"/>
              <a:t> is in an optimal solution </a:t>
            </a:r>
            <a:r>
              <a:rPr lang="en-US" dirty="0" err="1"/>
              <a:t>iff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                  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+ O</a:t>
            </a:r>
            <a:r>
              <a:rPr lang="en-US" baseline="-25000" dirty="0"/>
              <a:t>p(</a:t>
            </a:r>
            <a:r>
              <a:rPr lang="en-US" baseline="-25000" dirty="0" err="1"/>
              <a:t>i</a:t>
            </a:r>
            <a:r>
              <a:rPr lang="en-US" baseline="-25000" dirty="0"/>
              <a:t>)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≥ </a:t>
            </a:r>
            <a:r>
              <a:rPr lang="en-US" dirty="0"/>
              <a:t>O</a:t>
            </a:r>
            <a:r>
              <a:rPr lang="en-US" baseline="-25000" dirty="0"/>
              <a:t>i-1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243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34579</TotalTime>
  <Words>614</Words>
  <Application>Microsoft Office PowerPoint</Application>
  <PresentationFormat>On-screen Show (4:3)</PresentationFormat>
  <Paragraphs>64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Algorithms</vt:lpstr>
      <vt:lpstr>Midterm exam</vt:lpstr>
      <vt:lpstr>Midterm exam</vt:lpstr>
      <vt:lpstr>Dynamic programming</vt:lpstr>
      <vt:lpstr>Interval scheduling</vt:lpstr>
      <vt:lpstr>Weighted interval scheduling</vt:lpstr>
      <vt:lpstr>Greedy algorithm?</vt:lpstr>
      <vt:lpstr>Dynamic-programming solution</vt:lpstr>
      <vt:lpstr>Dynamic-programming solution</vt:lpstr>
      <vt:lpstr>Implementation (iterative)</vt:lpstr>
      <vt:lpstr>Implementation (recursive)</vt:lpstr>
      <vt:lpstr>General rules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1420</cp:revision>
  <cp:lastPrinted>2021-09-26T16:53:37Z</cp:lastPrinted>
  <dcterms:created xsi:type="dcterms:W3CDTF">2014-06-02T02:25:30Z</dcterms:created>
  <dcterms:modified xsi:type="dcterms:W3CDTF">2021-10-04T15:06:13Z</dcterms:modified>
</cp:coreProperties>
</file>