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71" r:id="rId2"/>
    <p:sldId id="583" r:id="rId3"/>
    <p:sldId id="570" r:id="rId4"/>
    <p:sldId id="571" r:id="rId5"/>
    <p:sldId id="572" r:id="rId6"/>
    <p:sldId id="584" r:id="rId7"/>
    <p:sldId id="559" r:id="rId8"/>
    <p:sldId id="560" r:id="rId9"/>
    <p:sldId id="561" r:id="rId10"/>
    <p:sldId id="562" r:id="rId11"/>
    <p:sldId id="563" r:id="rId12"/>
    <p:sldId id="568" r:id="rId1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16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7AE51-664A-4ECC-9331-98656BA52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4B813-DC57-436E-A6EC-C272DD94F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LCS(X, Y) denote some LCS of X and Y</a:t>
            </a:r>
          </a:p>
          <a:p>
            <a:r>
              <a:rPr lang="en-US" dirty="0"/>
              <a:t>Say X=</a:t>
            </a:r>
            <a:r>
              <a:rPr lang="en-US" dirty="0" err="1"/>
              <a:t>X’x</a:t>
            </a:r>
            <a:r>
              <a:rPr lang="en-US" baseline="-25000" dirty="0" err="1"/>
              <a:t>m</a:t>
            </a:r>
            <a:r>
              <a:rPr lang="en-US" dirty="0"/>
              <a:t> is length m and Y=</a:t>
            </a:r>
            <a:r>
              <a:rPr lang="en-US" dirty="0" err="1"/>
              <a:t>Y’y</a:t>
            </a:r>
            <a:r>
              <a:rPr lang="en-US" baseline="-25000" dirty="0" err="1"/>
              <a:t>n</a:t>
            </a:r>
            <a:r>
              <a:rPr lang="en-US" dirty="0"/>
              <a:t> is length n</a:t>
            </a:r>
          </a:p>
          <a:p>
            <a:r>
              <a:rPr lang="en-US" dirty="0"/>
              <a:t>Intuition: look at last character of each, and branch based on whether they are the same</a:t>
            </a:r>
          </a:p>
          <a:p>
            <a:pPr lvl="1"/>
            <a:r>
              <a:rPr lang="en-US" dirty="0"/>
              <a:t>If yes, there is an LCS in which they are matched, so LCS(X’, Y’) + </a:t>
            </a:r>
            <a:r>
              <a:rPr lang="en-US" dirty="0" err="1"/>
              <a:t>x</a:t>
            </a:r>
            <a:r>
              <a:rPr lang="en-US" baseline="-25000" dirty="0" err="1"/>
              <a:t>m</a:t>
            </a:r>
            <a:r>
              <a:rPr lang="en-US" dirty="0"/>
              <a:t> is an LCS of X and Y</a:t>
            </a:r>
          </a:p>
          <a:p>
            <a:pPr lvl="1"/>
            <a:r>
              <a:rPr lang="en-US" dirty="0"/>
              <a:t>If not, then </a:t>
            </a:r>
            <a:r>
              <a:rPr lang="en-US" dirty="0" err="1"/>
              <a:t>x</a:t>
            </a:r>
            <a:r>
              <a:rPr lang="en-US" baseline="-25000" dirty="0" err="1"/>
              <a:t>m</a:t>
            </a:r>
            <a:r>
              <a:rPr lang="en-US" dirty="0"/>
              <a:t> and </a:t>
            </a:r>
            <a:r>
              <a:rPr lang="en-US" dirty="0" err="1"/>
              <a:t>y</a:t>
            </a:r>
            <a:r>
              <a:rPr lang="en-US" baseline="-25000" dirty="0" err="1"/>
              <a:t>n</a:t>
            </a:r>
            <a:r>
              <a:rPr lang="en-US" dirty="0"/>
              <a:t> cannot both be matched</a:t>
            </a:r>
            <a:br>
              <a:rPr lang="en-US" dirty="0"/>
            </a:br>
            <a:r>
              <a:rPr lang="en-US" dirty="0"/>
              <a:t>and either LCS(X’, Y) or LCS(X, Y’) is an LCS of X, 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95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A1226-C113-457F-82A6-9A7F5387F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3E0A7-34A9-4472-86EC-6047C6B72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/>
          </a:bodyPr>
          <a:lstStyle/>
          <a:p>
            <a:r>
              <a:rPr lang="en-US" dirty="0"/>
              <a:t>Store 2D array c where c[</a:t>
            </a:r>
            <a:r>
              <a:rPr lang="en-US" dirty="0" err="1"/>
              <a:t>i</a:t>
            </a:r>
            <a:r>
              <a:rPr lang="en-US" dirty="0"/>
              <a:t>, j] is the length of the LCS of x</a:t>
            </a:r>
            <a:r>
              <a:rPr lang="en-US" baseline="-25000" dirty="0"/>
              <a:t>1</a:t>
            </a:r>
            <a:r>
              <a:rPr lang="en-US" dirty="0"/>
              <a:t>…x</a:t>
            </a:r>
            <a:r>
              <a:rPr lang="en-US" baseline="-25000" dirty="0"/>
              <a:t>i</a:t>
            </a:r>
            <a:r>
              <a:rPr lang="en-US" dirty="0"/>
              <a:t> and y</a:t>
            </a:r>
            <a:r>
              <a:rPr lang="en-US" baseline="-25000" dirty="0"/>
              <a:t>1</a:t>
            </a:r>
            <a:r>
              <a:rPr lang="en-US" dirty="0"/>
              <a:t>…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endParaRPr lang="en-US" dirty="0"/>
          </a:p>
          <a:p>
            <a:pPr lvl="1"/>
            <a:r>
              <a:rPr lang="en-US" dirty="0"/>
              <a:t>The length of the LCS of X, Y is c[</a:t>
            </a:r>
            <a:r>
              <a:rPr lang="en-US" dirty="0" err="1"/>
              <a:t>m,n</a:t>
            </a:r>
            <a:r>
              <a:rPr lang="en-US" dirty="0"/>
              <a:t>]</a:t>
            </a:r>
          </a:p>
          <a:p>
            <a:r>
              <a:rPr lang="en-US" dirty="0"/>
              <a:t>Base case: c[i,0] = c[0,j] = 0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, j &gt; 0: </a:t>
            </a:r>
            <a:br>
              <a:rPr lang="en-US" dirty="0"/>
            </a:br>
            <a:r>
              <a:rPr lang="en-US" dirty="0"/>
              <a:t>c[</a:t>
            </a:r>
            <a:r>
              <a:rPr lang="en-US" dirty="0" err="1"/>
              <a:t>i</a:t>
            </a:r>
            <a:r>
              <a:rPr lang="en-US" dirty="0"/>
              <a:t>, j] = 1 + c[i-1, j-1] if x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br>
              <a:rPr lang="en-US" dirty="0"/>
            </a:br>
            <a:r>
              <a:rPr lang="en-US" dirty="0"/>
              <a:t>c[</a:t>
            </a:r>
            <a:r>
              <a:rPr lang="en-US" dirty="0" err="1"/>
              <a:t>i</a:t>
            </a:r>
            <a:r>
              <a:rPr lang="en-US" dirty="0"/>
              <a:t>, j] = max{ c[</a:t>
            </a:r>
            <a:r>
              <a:rPr lang="en-US" dirty="0" err="1"/>
              <a:t>i</a:t>
            </a:r>
            <a:r>
              <a:rPr lang="en-US" dirty="0"/>
              <a:t>, j-1], c[i-1, j] } if x</a:t>
            </a:r>
            <a:r>
              <a:rPr lang="en-US" baseline="-25000" dirty="0"/>
              <a:t>i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 </a:t>
            </a:r>
            <a:r>
              <a:rPr lang="en-US" dirty="0" err="1">
                <a:sym typeface="Symbol" panose="05050102010706020507" pitchFamily="18" charset="2"/>
              </a:rPr>
              <a:t>y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endParaRPr lang="en-US" baseline="-250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2076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F4689-843D-4119-A680-A4EBBCB3E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LCS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E7728-D8AB-4554-A6A5-D2888B1B2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ym typeface="Symbol" panose="05050102010706020507" pitchFamily="18" charset="2"/>
              </a:rPr>
              <a:t>Can implement recursively or (better) iteratively, as we have seen before</a:t>
            </a:r>
          </a:p>
          <a:p>
            <a:r>
              <a:rPr lang="en-US" dirty="0">
                <a:sym typeface="Symbol" panose="05050102010706020507" pitchFamily="18" charset="2"/>
              </a:rPr>
              <a:t>Running time easiest to analyze for iterative algorithm: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O(</a:t>
            </a:r>
            <a:r>
              <a:rPr lang="en-US" dirty="0" err="1">
                <a:sym typeface="Symbol" panose="05050102010706020507" pitchFamily="18" charset="2"/>
              </a:rPr>
              <a:t>mn</a:t>
            </a:r>
            <a:r>
              <a:rPr lang="en-US" dirty="0">
                <a:sym typeface="Symbol" panose="05050102010706020507" pitchFamily="18" charset="2"/>
              </a:rPr>
              <a:t>) entries in the array, each can be computed in constant time (given previous entries)</a:t>
            </a:r>
          </a:p>
          <a:p>
            <a:pPr marL="457200" lvl="1" indent="0">
              <a:buNone/>
            </a:pPr>
            <a:r>
              <a:rPr lang="en-US" dirty="0">
                <a:sym typeface="Symbol" panose="05050102010706020507" pitchFamily="18" charset="2"/>
              </a:rPr>
              <a:t> O(</a:t>
            </a:r>
            <a:r>
              <a:rPr lang="en-US" dirty="0" err="1">
                <a:sym typeface="Symbol" panose="05050102010706020507" pitchFamily="18" charset="2"/>
              </a:rPr>
              <a:t>mn</a:t>
            </a:r>
            <a:r>
              <a:rPr lang="en-US" dirty="0">
                <a:sym typeface="Symbol" panose="05050102010706020507" pitchFamily="18" charset="2"/>
              </a:rPr>
              <a:t>) running time overall</a:t>
            </a:r>
          </a:p>
          <a:p>
            <a:r>
              <a:rPr lang="en-US" dirty="0">
                <a:sym typeface="Symbol" panose="05050102010706020507" pitchFamily="18" charset="2"/>
              </a:rPr>
              <a:t>Algorithm can be extended to return the LCS itself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94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Dynamic programming</a:t>
            </a:r>
          </a:p>
        </p:txBody>
      </p:sp>
    </p:spTree>
    <p:extLst>
      <p:ext uri="{BB962C8B-B14F-4D97-AF65-F5344CB8AC3E}">
        <p14:creationId xmlns:p14="http://schemas.microsoft.com/office/powerpoint/2010/main" val="1401171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A737D-CB06-4C2D-8F68-6CF0CACC7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Knapsack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7D0F5-BD78-420E-9AC2-0A6A7A359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n items with positive (integer) weights w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dirty="0"/>
              <a:t> and a positive (integer) bound W</a:t>
            </a:r>
          </a:p>
          <a:p>
            <a:r>
              <a:rPr lang="en-US" dirty="0"/>
              <a:t>Goal: find S that maximizes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iS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w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i="1" dirty="0">
                <a:sym typeface="Symbol" panose="05050102010706020507" pitchFamily="18" charset="2"/>
              </a:rPr>
              <a:t>subject to the constraint</a:t>
            </a:r>
            <a:r>
              <a:rPr lang="en-US" dirty="0">
                <a:sym typeface="Symbol" panose="05050102010706020507" pitchFamily="18" charset="2"/>
              </a:rPr>
              <a:t> that the sum is ≤ W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Motivation: “fitting items into a knapsack,” i.e., using a resource as efficiently as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25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4BE7E-0792-41AF-A3DF-663A95B30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Dynamic-programming attempt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244A3-0C00-4293-99CE-9C87F1CE8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dirty="0" err="1"/>
              <a:t>Opt</a:t>
            </a:r>
            <a:r>
              <a:rPr lang="en-US" baseline="-25000" dirty="0" err="1"/>
              <a:t>j</a:t>
            </a:r>
            <a:r>
              <a:rPr lang="en-US" dirty="0"/>
              <a:t> be the optimal solution using only the first j items</a:t>
            </a:r>
          </a:p>
          <a:p>
            <a:r>
              <a:rPr lang="en-US" dirty="0"/>
              <a:t>Reasoning as before, either the nth item is in an optimal solution or not</a:t>
            </a:r>
          </a:p>
          <a:p>
            <a:pPr lvl="1"/>
            <a:r>
              <a:rPr lang="en-US" dirty="0"/>
              <a:t>If not, then the optimal solution is Opt</a:t>
            </a:r>
            <a:r>
              <a:rPr lang="en-US" baseline="-25000" dirty="0"/>
              <a:t>n-1</a:t>
            </a:r>
            <a:endParaRPr lang="en-US" dirty="0"/>
          </a:p>
          <a:p>
            <a:pPr lvl="1"/>
            <a:r>
              <a:rPr lang="en-US" dirty="0"/>
              <a:t>If it is, then what can we say about the optimal solution?</a:t>
            </a:r>
          </a:p>
        </p:txBody>
      </p:sp>
    </p:spTree>
    <p:extLst>
      <p:ext uri="{BB962C8B-B14F-4D97-AF65-F5344CB8AC3E}">
        <p14:creationId xmlns:p14="http://schemas.microsoft.com/office/powerpoint/2010/main" val="110481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0BCD-3AF6-4FC2-8203-A8D3DF469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Dynamic-programming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5B418-C2F0-4291-BA1D-028A14FB3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Let </a:t>
            </a:r>
            <a:r>
              <a:rPr lang="en-US" sz="2800" dirty="0" err="1"/>
              <a:t>Opt</a:t>
            </a:r>
            <a:r>
              <a:rPr lang="en-US" sz="2800" dirty="0"/>
              <a:t>(j, w) be the optimal solution using the first j items, </a:t>
            </a:r>
            <a:r>
              <a:rPr lang="en-US" sz="2800" u="sng" dirty="0"/>
              <a:t>with bound w</a:t>
            </a:r>
          </a:p>
          <a:p>
            <a:r>
              <a:rPr lang="en-US" sz="2800" dirty="0"/>
              <a:t>Then we have </a:t>
            </a:r>
            <a:br>
              <a:rPr lang="en-US" sz="2800" dirty="0"/>
            </a:br>
            <a:r>
              <a:rPr lang="en-US" sz="2800" dirty="0" err="1"/>
              <a:t>Opt</a:t>
            </a:r>
            <a:r>
              <a:rPr lang="en-US" sz="2800" dirty="0"/>
              <a:t>(j, w) </a:t>
            </a:r>
            <a:br>
              <a:rPr lang="en-US" sz="2800" dirty="0"/>
            </a:br>
            <a:r>
              <a:rPr lang="en-US" sz="2800" dirty="0"/>
              <a:t>  = 0 if j=0 </a:t>
            </a:r>
            <a:br>
              <a:rPr lang="en-US" sz="2800" dirty="0"/>
            </a:br>
            <a:r>
              <a:rPr lang="en-US" sz="2800" dirty="0"/>
              <a:t>  = </a:t>
            </a:r>
            <a:r>
              <a:rPr lang="en-US" sz="2800" dirty="0" err="1"/>
              <a:t>Opt</a:t>
            </a:r>
            <a:r>
              <a:rPr lang="en-US" sz="2800" dirty="0"/>
              <a:t>(j-1, w) if </a:t>
            </a:r>
            <a:r>
              <a:rPr lang="en-US" sz="2800" dirty="0" err="1"/>
              <a:t>w</a:t>
            </a:r>
            <a:r>
              <a:rPr lang="en-US" sz="2800" baseline="-25000" dirty="0" err="1"/>
              <a:t>j</a:t>
            </a:r>
            <a:r>
              <a:rPr lang="en-US" sz="2800" dirty="0"/>
              <a:t> &gt; w</a:t>
            </a:r>
            <a:br>
              <a:rPr lang="en-US" sz="2800" dirty="0"/>
            </a:br>
            <a:r>
              <a:rPr lang="en-US" sz="2800" dirty="0"/>
              <a:t>  = max{ </a:t>
            </a:r>
            <a:r>
              <a:rPr lang="en-US" sz="2800" dirty="0" err="1"/>
              <a:t>Opt</a:t>
            </a:r>
            <a:r>
              <a:rPr lang="en-US" sz="2800" dirty="0"/>
              <a:t>(j-1, w),   </a:t>
            </a:r>
            <a:r>
              <a:rPr lang="en-US" sz="2800" dirty="0" err="1"/>
              <a:t>w</a:t>
            </a:r>
            <a:r>
              <a:rPr lang="en-US" sz="2800" baseline="-25000" dirty="0" err="1"/>
              <a:t>j</a:t>
            </a:r>
            <a:r>
              <a:rPr lang="en-US" sz="2800" dirty="0"/>
              <a:t> + </a:t>
            </a:r>
            <a:r>
              <a:rPr lang="en-US" sz="2800" dirty="0" err="1"/>
              <a:t>Opt</a:t>
            </a:r>
            <a:r>
              <a:rPr lang="en-US" sz="2800" dirty="0"/>
              <a:t>(j-1, w-</a:t>
            </a:r>
            <a:r>
              <a:rPr lang="en-US" sz="2800" dirty="0" err="1"/>
              <a:t>w</a:t>
            </a:r>
            <a:r>
              <a:rPr lang="en-US" sz="2800" baseline="-25000" dirty="0" err="1"/>
              <a:t>j</a:t>
            </a:r>
            <a:r>
              <a:rPr lang="en-US" sz="2800" dirty="0"/>
              <a:t>) } otherwise</a:t>
            </a:r>
          </a:p>
          <a:p>
            <a:r>
              <a:rPr lang="en-US" sz="2800" dirty="0"/>
              <a:t>This is now a two-dimensional problem!</a:t>
            </a:r>
          </a:p>
          <a:p>
            <a:pPr lvl="1"/>
            <a:r>
              <a:rPr lang="en-US" sz="2400" dirty="0"/>
              <a:t>0 ≤ j ≤ n, 0 ≤ w ≤ W</a:t>
            </a:r>
          </a:p>
          <a:p>
            <a:pPr lvl="1"/>
            <a:r>
              <a:rPr lang="en-US" sz="2400" dirty="0"/>
              <a:t>Running time O(</a:t>
            </a:r>
            <a:r>
              <a:rPr lang="en-US" sz="2400" dirty="0" err="1"/>
              <a:t>nW</a:t>
            </a:r>
            <a:r>
              <a:rPr lang="en-US" sz="2400" dirty="0"/>
              <a:t>), which is only “pseudo-polynomial”</a:t>
            </a:r>
          </a:p>
          <a:p>
            <a:r>
              <a:rPr lang="en-US" sz="2800" dirty="0"/>
              <a:t>As usual, the algorithm can be extended to also return the optimal solution</a:t>
            </a:r>
          </a:p>
        </p:txBody>
      </p:sp>
    </p:spTree>
    <p:extLst>
      <p:ext uri="{BB962C8B-B14F-4D97-AF65-F5344CB8AC3E}">
        <p14:creationId xmlns:p14="http://schemas.microsoft.com/office/powerpoint/2010/main" val="39167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“String matching”</a:t>
            </a:r>
          </a:p>
        </p:txBody>
      </p:sp>
    </p:spTree>
    <p:extLst>
      <p:ext uri="{BB962C8B-B14F-4D97-AF65-F5344CB8AC3E}">
        <p14:creationId xmlns:p14="http://schemas.microsoft.com/office/powerpoint/2010/main" val="740750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439CE-B1AA-4635-AAFD-70068BFDC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String-matching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187F8-0026-4FBB-91C7-6D5D0E2B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Longest common subsequence</a:t>
            </a:r>
          </a:p>
          <a:p>
            <a:r>
              <a:rPr lang="en-US" dirty="0"/>
              <a:t>RNA secondary structure</a:t>
            </a:r>
          </a:p>
          <a:p>
            <a:r>
              <a:rPr lang="en-US" dirty="0"/>
              <a:t>Sequence alignment</a:t>
            </a:r>
          </a:p>
          <a:p>
            <a:endParaRPr lang="en-US" dirty="0"/>
          </a:p>
          <a:p>
            <a:r>
              <a:rPr lang="en-US" dirty="0"/>
              <a:t>Motivation:</a:t>
            </a:r>
          </a:p>
          <a:p>
            <a:pPr lvl="1"/>
            <a:r>
              <a:rPr lang="en-US" dirty="0"/>
              <a:t>Additional examples of dynamic programming</a:t>
            </a:r>
          </a:p>
          <a:p>
            <a:pPr lvl="1"/>
            <a:r>
              <a:rPr lang="en-US" dirty="0"/>
              <a:t>Applications to computational biology</a:t>
            </a:r>
          </a:p>
        </p:txBody>
      </p:sp>
    </p:spTree>
    <p:extLst>
      <p:ext uri="{BB962C8B-B14F-4D97-AF65-F5344CB8AC3E}">
        <p14:creationId xmlns:p14="http://schemas.microsoft.com/office/powerpoint/2010/main" val="253999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FA0A0-FEBE-4837-8430-DB0E93AC4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Longest common subsequence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F86F2-A454-40C7-A68D-DCD979BF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24399"/>
          </a:xfrm>
        </p:spPr>
        <p:txBody>
          <a:bodyPr>
            <a:normAutofit/>
          </a:bodyPr>
          <a:lstStyle/>
          <a:p>
            <a:r>
              <a:rPr lang="en-US" dirty="0"/>
              <a:t>Given a string X=x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…</a:t>
            </a:r>
            <a:r>
              <a:rPr lang="en-US" dirty="0" err="1"/>
              <a:t>x</a:t>
            </a:r>
            <a:r>
              <a:rPr lang="en-US" baseline="-25000" dirty="0" err="1"/>
              <a:t>m</a:t>
            </a:r>
            <a:r>
              <a:rPr lang="en-US" dirty="0">
                <a:sym typeface="Symbol" panose="05050102010706020507" pitchFamily="18" charset="2"/>
              </a:rPr>
              <a:t> over some alphabet, X’ is a </a:t>
            </a:r>
            <a:r>
              <a:rPr lang="en-US" i="1" dirty="0">
                <a:sym typeface="Symbol" panose="05050102010706020507" pitchFamily="18" charset="2"/>
              </a:rPr>
              <a:t>subsequence </a:t>
            </a:r>
            <a:r>
              <a:rPr lang="en-US" dirty="0">
                <a:sym typeface="Symbol" panose="05050102010706020507" pitchFamily="18" charset="2"/>
              </a:rPr>
              <a:t>of X if there are i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&lt; … &lt;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baseline="-25000" dirty="0" err="1">
                <a:sym typeface="Symbol" panose="05050102010706020507" pitchFamily="18" charset="2"/>
              </a:rPr>
              <a:t>k</a:t>
            </a:r>
            <a:r>
              <a:rPr lang="en-US" dirty="0">
                <a:sym typeface="Symbol" panose="05050102010706020507" pitchFamily="18" charset="2"/>
              </a:rPr>
              <a:t> such that X’ = x</a:t>
            </a:r>
            <a:r>
              <a:rPr lang="en-US" baseline="-25000" dirty="0">
                <a:sym typeface="Symbol" panose="05050102010706020507" pitchFamily="18" charset="2"/>
              </a:rPr>
              <a:t>i1</a:t>
            </a:r>
            <a:r>
              <a:rPr lang="en-US" dirty="0">
                <a:sym typeface="Symbol" panose="05050102010706020507" pitchFamily="18" charset="2"/>
              </a:rPr>
              <a:t>x</a:t>
            </a:r>
            <a:r>
              <a:rPr lang="en-US" baseline="-25000" dirty="0">
                <a:sym typeface="Symbol" panose="05050102010706020507" pitchFamily="18" charset="2"/>
              </a:rPr>
              <a:t>i2</a:t>
            </a:r>
            <a:r>
              <a:rPr lang="en-US" dirty="0">
                <a:sym typeface="Symbol" panose="05050102010706020507" pitchFamily="18" charset="2"/>
              </a:rPr>
              <a:t>…</a:t>
            </a:r>
            <a:r>
              <a:rPr lang="en-US" dirty="0" err="1">
                <a:sym typeface="Symbol" panose="05050102010706020507" pitchFamily="18" charset="2"/>
              </a:rPr>
              <a:t>x</a:t>
            </a:r>
            <a:r>
              <a:rPr lang="en-US" baseline="-25000" dirty="0" err="1">
                <a:sym typeface="Symbol" panose="05050102010706020507" pitchFamily="18" charset="2"/>
              </a:rPr>
              <a:t>ik</a:t>
            </a:r>
            <a:endParaRPr lang="en-US" baseline="-25000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E.g., “grim” is a subsequence of “algorithms”</a:t>
            </a:r>
          </a:p>
          <a:p>
            <a:r>
              <a:rPr lang="en-US" dirty="0">
                <a:sym typeface="Symbol" panose="05050102010706020507" pitchFamily="18" charset="2"/>
              </a:rPr>
              <a:t>Given two strings X, Y, a </a:t>
            </a:r>
            <a:r>
              <a:rPr lang="en-US" i="1" dirty="0">
                <a:sym typeface="Symbol" panose="05050102010706020507" pitchFamily="18" charset="2"/>
              </a:rPr>
              <a:t>longest common subsequence</a:t>
            </a:r>
            <a:r>
              <a:rPr lang="en-US" dirty="0">
                <a:sym typeface="Symbol" panose="05050102010706020507" pitchFamily="18" charset="2"/>
              </a:rPr>
              <a:t> is a string Z of longest length that is a subsequence of both X and Y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Need not be unique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83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0C2E1-DB32-4792-935A-922527474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for LCS?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E502E-86AB-4F27-8A47-C70B12784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Brute-force solution?</a:t>
            </a:r>
          </a:p>
          <a:p>
            <a:pPr lvl="1"/>
            <a:r>
              <a:rPr lang="en-US" dirty="0"/>
              <a:t>Number of subsequences of a given string is exponential in the length of the string</a:t>
            </a:r>
          </a:p>
          <a:p>
            <a:r>
              <a:rPr lang="en-US" dirty="0"/>
              <a:t>Try dynamic programming!</a:t>
            </a:r>
          </a:p>
        </p:txBody>
      </p:sp>
    </p:spTree>
    <p:extLst>
      <p:ext uri="{BB962C8B-B14F-4D97-AF65-F5344CB8AC3E}">
        <p14:creationId xmlns:p14="http://schemas.microsoft.com/office/powerpoint/2010/main" val="2505959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34605</TotalTime>
  <Words>662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Algorithms</vt:lpstr>
      <vt:lpstr>Dynamic programming</vt:lpstr>
      <vt:lpstr>Knapsack problem</vt:lpstr>
      <vt:lpstr>Dynamic-programming attempt</vt:lpstr>
      <vt:lpstr>Dynamic-programming solution</vt:lpstr>
      <vt:lpstr>“String matching”</vt:lpstr>
      <vt:lpstr>String-matching problems</vt:lpstr>
      <vt:lpstr>Longest common subsequence</vt:lpstr>
      <vt:lpstr>Algorithms for LCS?</vt:lpstr>
      <vt:lpstr>LCS algorithm</vt:lpstr>
      <vt:lpstr>LCS algorithm</vt:lpstr>
      <vt:lpstr>LCS algorithm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1431</cp:revision>
  <cp:lastPrinted>2021-09-26T16:53:37Z</cp:lastPrinted>
  <dcterms:created xsi:type="dcterms:W3CDTF">2014-06-02T02:25:30Z</dcterms:created>
  <dcterms:modified xsi:type="dcterms:W3CDTF">2021-10-06T14:55:00Z</dcterms:modified>
</cp:coreProperties>
</file>