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471" r:id="rId2"/>
    <p:sldId id="448" r:id="rId3"/>
    <p:sldId id="570" r:id="rId4"/>
    <p:sldId id="588" r:id="rId5"/>
    <p:sldId id="564" r:id="rId6"/>
    <p:sldId id="565" r:id="rId7"/>
    <p:sldId id="566" r:id="rId8"/>
    <p:sldId id="567" r:id="rId9"/>
    <p:sldId id="569" r:id="rId10"/>
    <p:sldId id="558" r:id="rId11"/>
    <p:sldId id="571" r:id="rId12"/>
    <p:sldId id="572" r:id="rId13"/>
    <p:sldId id="573" r:id="rId14"/>
    <p:sldId id="575" r:id="rId15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245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17</a:t>
            </a:r>
          </a:p>
        </p:txBody>
      </p:sp>
    </p:spTree>
    <p:extLst>
      <p:ext uri="{BB962C8B-B14F-4D97-AF65-F5344CB8AC3E}">
        <p14:creationId xmlns:p14="http://schemas.microsoft.com/office/powerpoint/2010/main" val="1071136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Sequence alignment</a:t>
            </a:r>
          </a:p>
        </p:txBody>
      </p:sp>
    </p:spTree>
    <p:extLst>
      <p:ext uri="{BB962C8B-B14F-4D97-AF65-F5344CB8AC3E}">
        <p14:creationId xmlns:p14="http://schemas.microsoft.com/office/powerpoint/2010/main" val="30092037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F7C67-BC81-40F6-B2A8-6DD65FC57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Sequence alignment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D8126B-9494-4CE4-A451-92D62BC2A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59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For strings X, Y, and </a:t>
            </a:r>
            <a:r>
              <a:rPr lang="en-US" i="1" dirty="0"/>
              <a:t>alignment</a:t>
            </a:r>
            <a:r>
              <a:rPr lang="en-US" dirty="0"/>
              <a:t> A = {(</a:t>
            </a:r>
            <a:r>
              <a:rPr lang="en-US" dirty="0" err="1"/>
              <a:t>i</a:t>
            </a:r>
            <a:r>
              <a:rPr lang="en-US" dirty="0"/>
              <a:t>, j)} is a matching where</a:t>
            </a:r>
          </a:p>
          <a:p>
            <a:pPr lvl="1"/>
            <a:r>
              <a:rPr lang="en-US" dirty="0"/>
              <a:t>If (</a:t>
            </a:r>
            <a:r>
              <a:rPr lang="en-US" dirty="0" err="1"/>
              <a:t>i</a:t>
            </a:r>
            <a:r>
              <a:rPr lang="en-US" dirty="0"/>
              <a:t>, j), (</a:t>
            </a:r>
            <a:r>
              <a:rPr lang="en-US" dirty="0" err="1"/>
              <a:t>i</a:t>
            </a:r>
            <a:r>
              <a:rPr lang="en-US" dirty="0"/>
              <a:t>’, j’) </a:t>
            </a:r>
            <a:r>
              <a:rPr lang="en-US" dirty="0">
                <a:sym typeface="Symbol" panose="05050102010706020507" pitchFamily="18" charset="2"/>
              </a:rPr>
              <a:t> A and 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&lt; 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’, then j &lt; j’</a:t>
            </a:r>
          </a:p>
          <a:p>
            <a:r>
              <a:rPr lang="en-US" dirty="0">
                <a:sym typeface="Symbol" panose="05050102010706020507" pitchFamily="18" charset="2"/>
              </a:rPr>
              <a:t>E.g.,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A_BBABAA_ _BAB_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AABAABA_AABABA</a:t>
            </a:r>
          </a:p>
          <a:p>
            <a:r>
              <a:rPr lang="en-US" dirty="0">
                <a:sym typeface="Symbol" panose="05050102010706020507" pitchFamily="18" charset="2"/>
              </a:rPr>
              <a:t>We can assign a </a:t>
            </a:r>
            <a:r>
              <a:rPr lang="en-US" i="1" dirty="0">
                <a:sym typeface="Symbol" panose="05050102010706020507" pitchFamily="18" charset="2"/>
              </a:rPr>
              <a:t>cost</a:t>
            </a:r>
            <a:r>
              <a:rPr lang="en-US" dirty="0">
                <a:sym typeface="Symbol" panose="05050102010706020507" pitchFamily="18" charset="2"/>
              </a:rPr>
              <a:t> to any matching by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Assigning a cost  to each “gap”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Assigning a cost </a:t>
            </a:r>
            <a:r>
              <a:rPr lang="en-US" baseline="-25000" dirty="0" err="1">
                <a:sym typeface="Symbol" panose="05050102010706020507" pitchFamily="18" charset="2"/>
              </a:rPr>
              <a:t>xy</a:t>
            </a:r>
            <a:r>
              <a:rPr lang="en-US" dirty="0">
                <a:sym typeface="Symbol" panose="05050102010706020507" pitchFamily="18" charset="2"/>
              </a:rPr>
              <a:t> to each type of (mis)match</a:t>
            </a:r>
          </a:p>
          <a:p>
            <a:r>
              <a:rPr lang="en-US" dirty="0">
                <a:sym typeface="Symbol" panose="05050102010706020507" pitchFamily="18" charset="2"/>
              </a:rPr>
              <a:t>Goal: find optimal (i.e., minimum-cost) alignment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066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24029-C469-426E-9E4E-C69654F37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Sequence alignment: 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5D15F6-1358-48B5-BB21-0464CE05CA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Dictionary lookup</a:t>
            </a:r>
          </a:p>
          <a:p>
            <a:r>
              <a:rPr lang="en-US" dirty="0"/>
              <a:t>DNA similarity</a:t>
            </a:r>
          </a:p>
        </p:txBody>
      </p:sp>
    </p:spTree>
    <p:extLst>
      <p:ext uri="{BB962C8B-B14F-4D97-AF65-F5344CB8AC3E}">
        <p14:creationId xmlns:p14="http://schemas.microsoft.com/office/powerpoint/2010/main" val="30109014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063F1-2C6B-4C31-B70A-2BCEB9E6B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Dynamic-programming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1E0888-1B2D-4AC8-8127-9EDCED0FA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Let X = x</a:t>
            </a:r>
            <a:r>
              <a:rPr lang="en-US" baseline="-25000" dirty="0"/>
              <a:t>1</a:t>
            </a:r>
            <a:r>
              <a:rPr lang="en-US" dirty="0"/>
              <a:t>…</a:t>
            </a:r>
            <a:r>
              <a:rPr lang="en-US" dirty="0" err="1"/>
              <a:t>x</a:t>
            </a:r>
            <a:r>
              <a:rPr lang="en-US" baseline="-25000" dirty="0" err="1"/>
              <a:t>m</a:t>
            </a:r>
            <a:r>
              <a:rPr lang="en-US" dirty="0"/>
              <a:t> and Y = y</a:t>
            </a:r>
            <a:r>
              <a:rPr lang="en-US" baseline="-25000" dirty="0"/>
              <a:t>1</a:t>
            </a:r>
            <a:r>
              <a:rPr lang="en-US" dirty="0"/>
              <a:t>…</a:t>
            </a:r>
            <a:r>
              <a:rPr lang="en-US" dirty="0" err="1"/>
              <a:t>y</a:t>
            </a:r>
            <a:r>
              <a:rPr lang="en-US" baseline="-25000" dirty="0" err="1"/>
              <a:t>n</a:t>
            </a:r>
            <a:endParaRPr lang="en-US" dirty="0"/>
          </a:p>
          <a:p>
            <a:r>
              <a:rPr lang="en-US" dirty="0"/>
              <a:t>Let </a:t>
            </a:r>
            <a:r>
              <a:rPr lang="en-US" dirty="0" err="1"/>
              <a:t>Opt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, j) be the cost of the optimal alignment between x</a:t>
            </a:r>
            <a:r>
              <a:rPr lang="en-US" baseline="-25000" dirty="0"/>
              <a:t>1</a:t>
            </a:r>
            <a:r>
              <a:rPr lang="en-US" dirty="0"/>
              <a:t>…x</a:t>
            </a:r>
            <a:r>
              <a:rPr lang="en-US" baseline="-25000" dirty="0"/>
              <a:t>i</a:t>
            </a:r>
            <a:r>
              <a:rPr lang="en-US" dirty="0"/>
              <a:t> and y</a:t>
            </a:r>
            <a:r>
              <a:rPr lang="en-US" baseline="-25000" dirty="0"/>
              <a:t>1</a:t>
            </a:r>
            <a:r>
              <a:rPr lang="en-US" dirty="0"/>
              <a:t>…</a:t>
            </a:r>
            <a:r>
              <a:rPr lang="en-US" dirty="0" err="1"/>
              <a:t>y</a:t>
            </a:r>
            <a:r>
              <a:rPr lang="en-US" baseline="-25000" dirty="0" err="1"/>
              <a:t>j</a:t>
            </a:r>
            <a:endParaRPr lang="en-US" dirty="0"/>
          </a:p>
          <a:p>
            <a:r>
              <a:rPr lang="en-US" dirty="0"/>
              <a:t>To compute </a:t>
            </a:r>
            <a:r>
              <a:rPr lang="en-US" dirty="0" err="1"/>
              <a:t>Opt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, j):</a:t>
            </a:r>
          </a:p>
          <a:p>
            <a:pPr lvl="1"/>
            <a:r>
              <a:rPr lang="en-US" dirty="0"/>
              <a:t>Either x</a:t>
            </a:r>
            <a:r>
              <a:rPr lang="en-US" baseline="-25000" dirty="0"/>
              <a:t>i</a:t>
            </a:r>
            <a:r>
              <a:rPr lang="en-US" dirty="0"/>
              <a:t> and </a:t>
            </a:r>
            <a:r>
              <a:rPr lang="en-US" dirty="0" err="1"/>
              <a:t>y</a:t>
            </a:r>
            <a:r>
              <a:rPr lang="en-US" baseline="-25000" dirty="0" err="1"/>
              <a:t>j</a:t>
            </a:r>
            <a:r>
              <a:rPr lang="en-US" dirty="0"/>
              <a:t> are matched or not</a:t>
            </a:r>
          </a:p>
          <a:p>
            <a:pPr lvl="1"/>
            <a:r>
              <a:rPr lang="en-US" dirty="0"/>
              <a:t>If they are, then </a:t>
            </a:r>
            <a:r>
              <a:rPr lang="en-US" dirty="0" err="1"/>
              <a:t>Opt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, j) = </a:t>
            </a:r>
            <a:r>
              <a:rPr lang="en-US" dirty="0">
                <a:sym typeface="Symbol" panose="05050102010706020507" pitchFamily="18" charset="2"/>
              </a:rPr>
              <a:t></a:t>
            </a:r>
            <a:r>
              <a:rPr lang="en-US" baseline="-25000" dirty="0">
                <a:sym typeface="Symbol" panose="05050102010706020507" pitchFamily="18" charset="2"/>
              </a:rPr>
              <a:t>xi, </a:t>
            </a:r>
            <a:r>
              <a:rPr lang="en-US" baseline="-25000" dirty="0" err="1">
                <a:sym typeface="Symbol" panose="05050102010706020507" pitchFamily="18" charset="2"/>
              </a:rPr>
              <a:t>yj</a:t>
            </a:r>
            <a:r>
              <a:rPr lang="en-US" dirty="0">
                <a:sym typeface="Symbol" panose="05050102010706020507" pitchFamily="18" charset="2"/>
              </a:rPr>
              <a:t> + </a:t>
            </a:r>
            <a:r>
              <a:rPr lang="en-US" dirty="0" err="1">
                <a:sym typeface="Symbol" panose="05050102010706020507" pitchFamily="18" charset="2"/>
              </a:rPr>
              <a:t>Opt</a:t>
            </a:r>
            <a:r>
              <a:rPr lang="en-US" dirty="0">
                <a:sym typeface="Symbol" panose="05050102010706020507" pitchFamily="18" charset="2"/>
              </a:rPr>
              <a:t>(i-1, j-1)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If they are not, then </a:t>
            </a:r>
            <a:r>
              <a:rPr lang="en-US" dirty="0" err="1">
                <a:sym typeface="Symbol" panose="05050102010706020507" pitchFamily="18" charset="2"/>
              </a:rPr>
              <a:t>Opt</a:t>
            </a:r>
            <a:r>
              <a:rPr lang="en-US" dirty="0">
                <a:sym typeface="Symbol" panose="05050102010706020507" pitchFamily="18" charset="2"/>
              </a:rPr>
              <a:t>(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, j) =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             + min{</a:t>
            </a:r>
            <a:r>
              <a:rPr lang="en-US" dirty="0" err="1">
                <a:sym typeface="Symbol" panose="05050102010706020507" pitchFamily="18" charset="2"/>
              </a:rPr>
              <a:t>Opt</a:t>
            </a:r>
            <a:r>
              <a:rPr lang="en-US" dirty="0">
                <a:sym typeface="Symbol" panose="05050102010706020507" pitchFamily="18" charset="2"/>
              </a:rPr>
              <a:t>(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, j-1), </a:t>
            </a:r>
            <a:r>
              <a:rPr lang="en-US" dirty="0" err="1">
                <a:sym typeface="Symbol" panose="05050102010706020507" pitchFamily="18" charset="2"/>
              </a:rPr>
              <a:t>Opt</a:t>
            </a:r>
            <a:r>
              <a:rPr lang="en-US" dirty="0">
                <a:sym typeface="Symbol" panose="05050102010706020507" pitchFamily="18" charset="2"/>
              </a:rPr>
              <a:t>(i-1, j)}</a:t>
            </a:r>
          </a:p>
          <a:p>
            <a:r>
              <a:rPr lang="en-US" dirty="0">
                <a:sym typeface="Symbol" panose="05050102010706020507" pitchFamily="18" charset="2"/>
              </a:rPr>
              <a:t>So, </a:t>
            </a:r>
            <a:r>
              <a:rPr lang="en-US" dirty="0" err="1">
                <a:sym typeface="Symbol" panose="05050102010706020507" pitchFamily="18" charset="2"/>
              </a:rPr>
              <a:t>Opt</a:t>
            </a:r>
            <a:r>
              <a:rPr lang="en-US" dirty="0">
                <a:sym typeface="Symbol" panose="05050102010706020507" pitchFamily="18" charset="2"/>
              </a:rPr>
              <a:t>(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, j)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= min{</a:t>
            </a:r>
            <a:r>
              <a:rPr lang="en-US" baseline="-25000" dirty="0">
                <a:sym typeface="Symbol" panose="05050102010706020507" pitchFamily="18" charset="2"/>
              </a:rPr>
              <a:t>xi, </a:t>
            </a:r>
            <a:r>
              <a:rPr lang="en-US" baseline="-25000" dirty="0" err="1">
                <a:sym typeface="Symbol" panose="05050102010706020507" pitchFamily="18" charset="2"/>
              </a:rPr>
              <a:t>yj</a:t>
            </a:r>
            <a:r>
              <a:rPr lang="en-US" dirty="0">
                <a:sym typeface="Symbol" panose="05050102010706020507" pitchFamily="18" charset="2"/>
              </a:rPr>
              <a:t> + </a:t>
            </a:r>
            <a:r>
              <a:rPr lang="en-US" dirty="0" err="1">
                <a:sym typeface="Symbol" panose="05050102010706020507" pitchFamily="18" charset="2"/>
              </a:rPr>
              <a:t>Opt</a:t>
            </a:r>
            <a:r>
              <a:rPr lang="en-US" dirty="0">
                <a:sym typeface="Symbol" panose="05050102010706020507" pitchFamily="18" charset="2"/>
              </a:rPr>
              <a:t>(i-1, j-1),  + </a:t>
            </a:r>
            <a:r>
              <a:rPr lang="en-US" dirty="0" err="1">
                <a:sym typeface="Symbol" panose="05050102010706020507" pitchFamily="18" charset="2"/>
              </a:rPr>
              <a:t>Opt</a:t>
            </a:r>
            <a:r>
              <a:rPr lang="en-US" dirty="0">
                <a:sym typeface="Symbol" panose="05050102010706020507" pitchFamily="18" charset="2"/>
              </a:rPr>
              <a:t>(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, j-1),  + </a:t>
            </a:r>
            <a:r>
              <a:rPr lang="en-US" dirty="0" err="1">
                <a:sym typeface="Symbol" panose="05050102010706020507" pitchFamily="18" charset="2"/>
              </a:rPr>
              <a:t>Opt</a:t>
            </a:r>
            <a:r>
              <a:rPr lang="en-US" dirty="0">
                <a:sym typeface="Symbol" panose="05050102010706020507" pitchFamily="18" charset="2"/>
              </a:rPr>
              <a:t>(i-1, j)}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Can also use this to compute the optimal alignment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286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853A1-CD3E-46AF-84D3-7D9ACDBBF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Small-space variant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AD289-76E8-4CDD-B4B9-E7C3254A5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This algorithm uses space O(</a:t>
            </a:r>
            <a:r>
              <a:rPr lang="en-US" dirty="0" err="1"/>
              <a:t>mn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In practice, this may be a more significant bottleneck than O(</a:t>
            </a:r>
            <a:r>
              <a:rPr lang="en-US" dirty="0" err="1"/>
              <a:t>mn</a:t>
            </a:r>
            <a:r>
              <a:rPr lang="en-US" dirty="0"/>
              <a:t>) running time</a:t>
            </a:r>
          </a:p>
          <a:p>
            <a:r>
              <a:rPr lang="en-US" dirty="0"/>
              <a:t>Easy to modify it to use space O(min{n, m}) </a:t>
            </a:r>
          </a:p>
          <a:p>
            <a:pPr lvl="1"/>
            <a:r>
              <a:rPr lang="en-US" dirty="0"/>
              <a:t>Just store previous + current column of the array</a:t>
            </a:r>
          </a:p>
          <a:p>
            <a:pPr lvl="1"/>
            <a:r>
              <a:rPr lang="en-US" dirty="0"/>
              <a:t>This gives the cost of the optimal alignment, but not the optimal alignment itself</a:t>
            </a:r>
          </a:p>
          <a:p>
            <a:r>
              <a:rPr lang="en-US" dirty="0"/>
              <a:t>Clever modification computes optimal alignment using space O(n + m)</a:t>
            </a:r>
          </a:p>
          <a:p>
            <a:pPr lvl="1"/>
            <a:r>
              <a:rPr lang="en-US" dirty="0"/>
              <a:t>See Section 6.7 for details</a:t>
            </a:r>
          </a:p>
        </p:txBody>
      </p:sp>
    </p:spTree>
    <p:extLst>
      <p:ext uri="{BB962C8B-B14F-4D97-AF65-F5344CB8AC3E}">
        <p14:creationId xmlns:p14="http://schemas.microsoft.com/office/powerpoint/2010/main" val="3025117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D4C8B-F828-46E3-BE80-15B2331AD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549A9E-C778-4EE6-A7B6-E7F8BCED6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Midterm exam next Wednesday</a:t>
            </a:r>
          </a:p>
          <a:p>
            <a:pPr lvl="1"/>
            <a:r>
              <a:rPr lang="en-US" dirty="0"/>
              <a:t>No lecture that day</a:t>
            </a:r>
          </a:p>
          <a:p>
            <a:r>
              <a:rPr lang="en-US" dirty="0"/>
              <a:t>Practice problems posted</a:t>
            </a:r>
          </a:p>
          <a:p>
            <a:pPr lvl="1"/>
            <a:r>
              <a:rPr lang="en-US" dirty="0"/>
              <a:t>See also relevant exercises in the book</a:t>
            </a:r>
          </a:p>
        </p:txBody>
      </p:sp>
    </p:spTree>
    <p:extLst>
      <p:ext uri="{BB962C8B-B14F-4D97-AF65-F5344CB8AC3E}">
        <p14:creationId xmlns:p14="http://schemas.microsoft.com/office/powerpoint/2010/main" val="97822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DFFB3-57B1-4F2E-9EA3-624B53C6B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B42BED-70DE-4542-9CA8-FA38E5E4A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Intended to be easy!</a:t>
            </a:r>
          </a:p>
          <a:p>
            <a:r>
              <a:rPr lang="en-US" dirty="0"/>
              <a:t>Time may be a factor</a:t>
            </a:r>
          </a:p>
          <a:p>
            <a:pPr lvl="1"/>
            <a:r>
              <a:rPr lang="en-US" dirty="0"/>
              <a:t>4 questions, but several parts</a:t>
            </a:r>
          </a:p>
          <a:p>
            <a:r>
              <a:rPr lang="en-US" dirty="0"/>
              <a:t>Suggestions</a:t>
            </a:r>
          </a:p>
          <a:p>
            <a:pPr lvl="1"/>
            <a:r>
              <a:rPr lang="en-US" dirty="0"/>
              <a:t>Work on 4 pieces of paper so you can work on parts of different problems</a:t>
            </a:r>
          </a:p>
          <a:p>
            <a:pPr lvl="1"/>
            <a:r>
              <a:rPr lang="en-US" dirty="0"/>
              <a:t>Skim entire exam before starting</a:t>
            </a:r>
          </a:p>
          <a:p>
            <a:pPr lvl="1"/>
            <a:r>
              <a:rPr lang="en-US" dirty="0"/>
              <a:t>Maximize points if you are running out of time</a:t>
            </a:r>
          </a:p>
        </p:txBody>
      </p:sp>
    </p:spTree>
    <p:extLst>
      <p:ext uri="{BB962C8B-B14F-4D97-AF65-F5344CB8AC3E}">
        <p14:creationId xmlns:p14="http://schemas.microsoft.com/office/powerpoint/2010/main" val="2036586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RNA secondary structure</a:t>
            </a:r>
          </a:p>
        </p:txBody>
      </p:sp>
    </p:spTree>
    <p:extLst>
      <p:ext uri="{BB962C8B-B14F-4D97-AF65-F5344CB8AC3E}">
        <p14:creationId xmlns:p14="http://schemas.microsoft.com/office/powerpoint/2010/main" val="1135428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0A6D9-51AC-4C01-AAC5-E467C0006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RNA secondary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1FC797-E05D-4843-BB17-A01192BF84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RNA is a single-stranded molecule consisting of a linear sequence of </a:t>
            </a:r>
            <a:r>
              <a:rPr lang="en-US" i="1" dirty="0"/>
              <a:t>bases</a:t>
            </a:r>
            <a:r>
              <a:rPr lang="en-US" dirty="0"/>
              <a:t> {A, C, G, U}</a:t>
            </a:r>
          </a:p>
          <a:p>
            <a:r>
              <a:rPr lang="en-US" dirty="0"/>
              <a:t>RNA molecule “folds back on itself” if different bases are aligned with each other</a:t>
            </a:r>
          </a:p>
          <a:p>
            <a:pPr lvl="1"/>
            <a:r>
              <a:rPr lang="en-US" dirty="0"/>
              <a:t>A-U or C-G</a:t>
            </a:r>
          </a:p>
          <a:p>
            <a:r>
              <a:rPr lang="en-US" dirty="0"/>
              <a:t>Most-stable configuration is one in which the maximum number of bases are aligned (subject to some additional rules)</a:t>
            </a:r>
          </a:p>
          <a:p>
            <a:r>
              <a:rPr lang="en-US" dirty="0"/>
              <a:t>This is called “secondary structure” of RNA</a:t>
            </a:r>
          </a:p>
          <a:p>
            <a:pPr lvl="1"/>
            <a:r>
              <a:rPr lang="en-US" dirty="0"/>
              <a:t>Determining secondary structure is an important problem in computational biology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099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CA5D8-DAC6-43FB-8C78-BDB951A37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RNA secondary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28B86-D231-4A5D-A483-0BBEEDB544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Let B = b</a:t>
            </a:r>
            <a:r>
              <a:rPr lang="en-US" baseline="-25000" dirty="0"/>
              <a:t>1</a:t>
            </a:r>
            <a:r>
              <a:rPr lang="en-US" dirty="0"/>
              <a:t>…b</a:t>
            </a:r>
            <a:r>
              <a:rPr lang="en-US" baseline="-25000" dirty="0"/>
              <a:t>n</a:t>
            </a:r>
            <a:endParaRPr lang="en-US" dirty="0"/>
          </a:p>
          <a:p>
            <a:r>
              <a:rPr lang="en-US" dirty="0"/>
              <a:t>Secondary structure is defined by a set of pairs S={(</a:t>
            </a:r>
            <a:r>
              <a:rPr lang="en-US" dirty="0" err="1"/>
              <a:t>i</a:t>
            </a:r>
            <a:r>
              <a:rPr lang="en-US" dirty="0"/>
              <a:t>, j)} such that for each (</a:t>
            </a:r>
            <a:r>
              <a:rPr lang="en-US" dirty="0" err="1"/>
              <a:t>i</a:t>
            </a:r>
            <a:r>
              <a:rPr lang="en-US" dirty="0"/>
              <a:t>, j) </a:t>
            </a:r>
            <a:r>
              <a:rPr lang="en-US" dirty="0">
                <a:sym typeface="Symbol" panose="05050102010706020507" pitchFamily="18" charset="2"/>
              </a:rPr>
              <a:t> S:</a:t>
            </a:r>
            <a:endParaRPr lang="en-US" dirty="0"/>
          </a:p>
          <a:p>
            <a:pPr lvl="1"/>
            <a:r>
              <a:rPr lang="en-US" dirty="0"/>
              <a:t>|j – </a:t>
            </a:r>
            <a:r>
              <a:rPr lang="en-US" dirty="0" err="1"/>
              <a:t>i</a:t>
            </a:r>
            <a:r>
              <a:rPr lang="en-US" dirty="0"/>
              <a:t>| &gt; 4</a:t>
            </a:r>
          </a:p>
          <a:p>
            <a:pPr lvl="1"/>
            <a:r>
              <a:rPr lang="en-US" dirty="0"/>
              <a:t>{b</a:t>
            </a:r>
            <a:r>
              <a:rPr lang="en-US" baseline="-25000" dirty="0"/>
              <a:t>i</a:t>
            </a:r>
            <a:r>
              <a:rPr lang="en-US" dirty="0"/>
              <a:t>, </a:t>
            </a:r>
            <a:r>
              <a:rPr lang="en-US" dirty="0" err="1"/>
              <a:t>b</a:t>
            </a:r>
            <a:r>
              <a:rPr lang="en-US" baseline="-25000" dirty="0" err="1"/>
              <a:t>j</a:t>
            </a:r>
            <a:r>
              <a:rPr lang="en-US" dirty="0"/>
              <a:t>} = {A, U} or {b</a:t>
            </a:r>
            <a:r>
              <a:rPr lang="en-US" baseline="-25000" dirty="0"/>
              <a:t>i</a:t>
            </a:r>
            <a:r>
              <a:rPr lang="en-US" dirty="0"/>
              <a:t>, </a:t>
            </a:r>
            <a:r>
              <a:rPr lang="en-US" dirty="0" err="1"/>
              <a:t>b</a:t>
            </a:r>
            <a:r>
              <a:rPr lang="en-US" baseline="-25000" dirty="0" err="1"/>
              <a:t>j</a:t>
            </a:r>
            <a:r>
              <a:rPr lang="en-US" dirty="0"/>
              <a:t>} = {C, G} </a:t>
            </a:r>
          </a:p>
          <a:p>
            <a:pPr lvl="1"/>
            <a:r>
              <a:rPr lang="en-US" dirty="0"/>
              <a:t>An index </a:t>
            </a:r>
            <a:r>
              <a:rPr lang="en-US" dirty="0" err="1"/>
              <a:t>i</a:t>
            </a:r>
            <a:r>
              <a:rPr lang="en-US" dirty="0"/>
              <a:t> or j can appear in at most one pair in S</a:t>
            </a:r>
          </a:p>
          <a:p>
            <a:pPr lvl="1"/>
            <a:r>
              <a:rPr lang="en-US" dirty="0"/>
              <a:t>For all other (x, y) </a:t>
            </a:r>
            <a:r>
              <a:rPr lang="en-US" dirty="0">
                <a:sym typeface="Symbol" panose="05050102010706020507" pitchFamily="18" charset="2"/>
              </a:rPr>
              <a:t> S, either have x &lt; 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&lt; j &lt; y or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&lt; x &lt; y &lt; j (“non-crossing condition”)</a:t>
            </a:r>
          </a:p>
          <a:p>
            <a:r>
              <a:rPr lang="en-US" dirty="0">
                <a:sym typeface="Symbol" panose="05050102010706020507" pitchFamily="18" charset="2"/>
              </a:rPr>
              <a:t>Goal: given B, maximize |S| subject to above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619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81E55-C00F-4124-9D95-6D71F2568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Dynamic-programming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3A187-D971-4BF4-BC15-0112452F6C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First attempt: let </a:t>
            </a:r>
            <a:r>
              <a:rPr lang="en-US" dirty="0" err="1"/>
              <a:t>Opt</a:t>
            </a:r>
            <a:r>
              <a:rPr lang="en-US" dirty="0"/>
              <a:t>(j) be the size of the optimal alignment for the prefix b</a:t>
            </a:r>
            <a:r>
              <a:rPr lang="en-US" baseline="-25000" dirty="0"/>
              <a:t>1</a:t>
            </a:r>
            <a:r>
              <a:rPr lang="en-US" dirty="0"/>
              <a:t>…</a:t>
            </a:r>
            <a:r>
              <a:rPr lang="en-US" dirty="0" err="1"/>
              <a:t>b</a:t>
            </a:r>
            <a:r>
              <a:rPr lang="en-US" baseline="-25000" dirty="0" err="1"/>
              <a:t>j</a:t>
            </a:r>
            <a:endParaRPr lang="en-US" dirty="0"/>
          </a:p>
          <a:p>
            <a:r>
              <a:rPr lang="en-US" dirty="0"/>
              <a:t>To compute </a:t>
            </a:r>
            <a:r>
              <a:rPr lang="en-US" dirty="0" err="1"/>
              <a:t>Opt</a:t>
            </a:r>
            <a:r>
              <a:rPr lang="en-US" dirty="0"/>
              <a:t>(j):</a:t>
            </a:r>
          </a:p>
          <a:p>
            <a:pPr lvl="1"/>
            <a:r>
              <a:rPr lang="en-US" dirty="0"/>
              <a:t>Either </a:t>
            </a:r>
            <a:r>
              <a:rPr lang="en-US" dirty="0" err="1"/>
              <a:t>b</a:t>
            </a:r>
            <a:r>
              <a:rPr lang="en-US" baseline="-25000" dirty="0" err="1"/>
              <a:t>j</a:t>
            </a:r>
            <a:r>
              <a:rPr lang="en-US" dirty="0"/>
              <a:t> is aligned with another base in an optimal solution, or not</a:t>
            </a:r>
          </a:p>
          <a:p>
            <a:pPr lvl="1"/>
            <a:r>
              <a:rPr lang="en-US" dirty="0"/>
              <a:t>If not, then </a:t>
            </a:r>
            <a:r>
              <a:rPr lang="en-US" dirty="0" err="1"/>
              <a:t>Opt</a:t>
            </a:r>
            <a:r>
              <a:rPr lang="en-US" dirty="0"/>
              <a:t>(j) = </a:t>
            </a:r>
            <a:r>
              <a:rPr lang="en-US" dirty="0" err="1"/>
              <a:t>Opt</a:t>
            </a:r>
            <a:r>
              <a:rPr lang="en-US" dirty="0"/>
              <a:t>(j-1)</a:t>
            </a:r>
          </a:p>
          <a:p>
            <a:pPr lvl="1"/>
            <a:r>
              <a:rPr lang="en-US" dirty="0"/>
              <a:t>Else, </a:t>
            </a:r>
            <a:r>
              <a:rPr lang="en-US" dirty="0" err="1"/>
              <a:t>b</a:t>
            </a:r>
            <a:r>
              <a:rPr lang="en-US" baseline="-25000" dirty="0" err="1"/>
              <a:t>j</a:t>
            </a:r>
            <a:r>
              <a:rPr lang="en-US" dirty="0"/>
              <a:t> is aligned with </a:t>
            </a:r>
            <a:r>
              <a:rPr lang="en-US" dirty="0" err="1"/>
              <a:t>b</a:t>
            </a:r>
            <a:r>
              <a:rPr lang="en-US" baseline="-25000" dirty="0" err="1"/>
              <a:t>t</a:t>
            </a:r>
            <a:r>
              <a:rPr lang="en-US" dirty="0"/>
              <a:t> for some t &lt; j-4</a:t>
            </a:r>
          </a:p>
          <a:p>
            <a:pPr lvl="2"/>
            <a:r>
              <a:rPr lang="en-US" dirty="0" err="1"/>
              <a:t>Opt</a:t>
            </a:r>
            <a:r>
              <a:rPr lang="en-US" dirty="0"/>
              <a:t>(j) = 1 + </a:t>
            </a:r>
            <a:r>
              <a:rPr lang="en-US" dirty="0" err="1"/>
              <a:t>Opt</a:t>
            </a:r>
            <a:r>
              <a:rPr lang="en-US" dirty="0"/>
              <a:t>(t-1) + ??</a:t>
            </a:r>
          </a:p>
          <a:p>
            <a:r>
              <a:rPr lang="en-US" dirty="0"/>
              <a:t>Need to store </a:t>
            </a:r>
            <a:r>
              <a:rPr lang="en-US" dirty="0" err="1"/>
              <a:t>Opt</a:t>
            </a:r>
            <a:r>
              <a:rPr lang="en-US" dirty="0"/>
              <a:t> </a:t>
            </a:r>
            <a:r>
              <a:rPr lang="en-US" i="1" dirty="0"/>
              <a:t>for all contiguous substrings</a:t>
            </a:r>
            <a:r>
              <a:rPr lang="en-US" dirty="0"/>
              <a:t> (not just prefixes)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018939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00CDE-EE5C-4AFB-BAAE-F76655515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Solution, revisited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0FE7A-B588-47D4-99B0-A664DC8B3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Let </a:t>
            </a:r>
            <a:r>
              <a:rPr lang="en-US" dirty="0" err="1"/>
              <a:t>Opt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, j) be the size of the optimal alignment for the substring b</a:t>
            </a:r>
            <a:r>
              <a:rPr lang="en-US" baseline="-25000" dirty="0"/>
              <a:t>i</a:t>
            </a:r>
            <a:r>
              <a:rPr lang="en-US" dirty="0"/>
              <a:t>…</a:t>
            </a:r>
            <a:r>
              <a:rPr lang="en-US" dirty="0" err="1"/>
              <a:t>b</a:t>
            </a:r>
            <a:r>
              <a:rPr lang="en-US" baseline="-25000" dirty="0" err="1"/>
              <a:t>j</a:t>
            </a:r>
            <a:endParaRPr lang="en-US" dirty="0"/>
          </a:p>
          <a:p>
            <a:r>
              <a:rPr lang="en-US" dirty="0"/>
              <a:t>Base case: </a:t>
            </a:r>
            <a:r>
              <a:rPr lang="en-US" dirty="0" err="1"/>
              <a:t>Opt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, j) = 0 if j – </a:t>
            </a:r>
            <a:r>
              <a:rPr lang="en-US" dirty="0" err="1"/>
              <a:t>i</a:t>
            </a:r>
            <a:r>
              <a:rPr lang="en-US" dirty="0"/>
              <a:t> ≤ 4</a:t>
            </a:r>
          </a:p>
          <a:p>
            <a:r>
              <a:rPr lang="en-US" dirty="0" err="1"/>
              <a:t>Opt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, j) = max { </a:t>
            </a:r>
            <a:br>
              <a:rPr lang="en-US" dirty="0"/>
            </a:br>
            <a:r>
              <a:rPr lang="en-US" dirty="0"/>
              <a:t>   </a:t>
            </a:r>
            <a:r>
              <a:rPr lang="en-US" dirty="0" err="1"/>
              <a:t>Opt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, j-1), </a:t>
            </a:r>
            <a:br>
              <a:rPr lang="en-US" dirty="0"/>
            </a:br>
            <a:r>
              <a:rPr lang="en-US" dirty="0"/>
              <a:t>   1 + </a:t>
            </a:r>
            <a:r>
              <a:rPr lang="en-US" dirty="0" err="1"/>
              <a:t>Opt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, t-1) + </a:t>
            </a:r>
            <a:r>
              <a:rPr lang="en-US" dirty="0" err="1"/>
              <a:t>Opt</a:t>
            </a:r>
            <a:r>
              <a:rPr lang="en-US" dirty="0"/>
              <a:t>(t+1, j-1) },</a:t>
            </a:r>
            <a:br>
              <a:rPr lang="en-US" dirty="0"/>
            </a:br>
            <a:r>
              <a:rPr lang="en-US" dirty="0"/>
              <a:t>where max is over </a:t>
            </a:r>
            <a:r>
              <a:rPr lang="en-US" dirty="0" err="1"/>
              <a:t>i</a:t>
            </a:r>
            <a:r>
              <a:rPr lang="en-US" dirty="0"/>
              <a:t> ≤ t &lt; j – 4 such that </a:t>
            </a:r>
            <a:r>
              <a:rPr lang="en-US" dirty="0" err="1"/>
              <a:t>b</a:t>
            </a:r>
            <a:r>
              <a:rPr lang="en-US" baseline="-25000" dirty="0" err="1"/>
              <a:t>t</a:t>
            </a:r>
            <a:r>
              <a:rPr lang="en-US" dirty="0"/>
              <a:t> can align with </a:t>
            </a:r>
            <a:r>
              <a:rPr lang="en-US" dirty="0" err="1"/>
              <a:t>b</a:t>
            </a:r>
            <a:r>
              <a:rPr lang="en-US" baseline="-25000" dirty="0" err="1"/>
              <a:t>j</a:t>
            </a:r>
            <a:endParaRPr lang="en-US" dirty="0"/>
          </a:p>
          <a:p>
            <a:r>
              <a:rPr lang="en-US" dirty="0"/>
              <a:t>Looks complicated, but recurrence only relies on smaller intervals</a:t>
            </a:r>
          </a:p>
        </p:txBody>
      </p:sp>
    </p:spTree>
    <p:extLst>
      <p:ext uri="{BB962C8B-B14F-4D97-AF65-F5344CB8AC3E}">
        <p14:creationId xmlns:p14="http://schemas.microsoft.com/office/powerpoint/2010/main" val="3857420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AF87D-15FB-4F59-86F0-AF900B754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time?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2BE31B-4F8F-41AA-8D64-154229491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O(n</a:t>
            </a:r>
            <a:r>
              <a:rPr lang="en-US" baseline="30000" dirty="0"/>
              <a:t>2</a:t>
            </a:r>
            <a:r>
              <a:rPr lang="en-US" dirty="0"/>
              <a:t>) array entries to fill…</a:t>
            </a:r>
          </a:p>
          <a:p>
            <a:pPr lvl="1"/>
            <a:r>
              <a:rPr lang="en-US" dirty="0"/>
              <a:t>…each takes time O(n) to compute</a:t>
            </a: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 </a:t>
            </a:r>
            <a:r>
              <a:rPr lang="en-US" dirty="0"/>
              <a:t>O(n</a:t>
            </a:r>
            <a:r>
              <a:rPr lang="en-US" baseline="30000" dirty="0"/>
              <a:t>3</a:t>
            </a:r>
            <a:r>
              <a:rPr lang="en-US" dirty="0"/>
              <a:t>) running time overall</a:t>
            </a:r>
          </a:p>
        </p:txBody>
      </p:sp>
    </p:spTree>
    <p:extLst>
      <p:ext uri="{BB962C8B-B14F-4D97-AF65-F5344CB8AC3E}">
        <p14:creationId xmlns:p14="http://schemas.microsoft.com/office/powerpoint/2010/main" val="3618791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34722</TotalTime>
  <Words>862</Words>
  <Application>Microsoft Office PowerPoint</Application>
  <PresentationFormat>On-screen Show (4:3)</PresentationFormat>
  <Paragraphs>77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Algorithms</vt:lpstr>
      <vt:lpstr>Announcements</vt:lpstr>
      <vt:lpstr>Midterm</vt:lpstr>
      <vt:lpstr>RNA secondary structure</vt:lpstr>
      <vt:lpstr>RNA secondary structure</vt:lpstr>
      <vt:lpstr>RNA secondary structure</vt:lpstr>
      <vt:lpstr>Dynamic-programming solution</vt:lpstr>
      <vt:lpstr>Solution, revisited</vt:lpstr>
      <vt:lpstr>Running time?</vt:lpstr>
      <vt:lpstr>Sequence alignment</vt:lpstr>
      <vt:lpstr>Sequence alignment</vt:lpstr>
      <vt:lpstr>Sequence alignment: motivation</vt:lpstr>
      <vt:lpstr>Dynamic-programming solution</vt:lpstr>
      <vt:lpstr>Small-space variant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1457</cp:revision>
  <cp:lastPrinted>2021-09-26T16:53:37Z</cp:lastPrinted>
  <dcterms:created xsi:type="dcterms:W3CDTF">2014-06-02T02:25:30Z</dcterms:created>
  <dcterms:modified xsi:type="dcterms:W3CDTF">2021-10-08T15:11:24Z</dcterms:modified>
</cp:coreProperties>
</file>