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71" r:id="rId2"/>
    <p:sldId id="448" r:id="rId3"/>
    <p:sldId id="576" r:id="rId4"/>
    <p:sldId id="574" r:id="rId5"/>
    <p:sldId id="506" r:id="rId6"/>
    <p:sldId id="577" r:id="rId7"/>
    <p:sldId id="578" r:id="rId8"/>
    <p:sldId id="579" r:id="rId9"/>
    <p:sldId id="580" r:id="rId10"/>
    <p:sldId id="584" r:id="rId11"/>
    <p:sldId id="585" r:id="rId12"/>
    <p:sldId id="586" r:id="rId13"/>
    <p:sldId id="587" r:id="rId1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18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AA957-0C2B-4D42-8D09-21303494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Negative-weight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00934-C663-47FD-BC97-1C9B817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Until now we have been assuming the graph has no negative-weight cycles</a:t>
            </a:r>
          </a:p>
          <a:p>
            <a:r>
              <a:rPr lang="en-US" dirty="0"/>
              <a:t>How can we detect whether this is the case?</a:t>
            </a:r>
          </a:p>
          <a:p>
            <a:r>
              <a:rPr lang="en-US" dirty="0"/>
              <a:t>We will detect if there is a negative-weight cycle with a path to some fixed vertex t</a:t>
            </a:r>
          </a:p>
          <a:p>
            <a:pPr lvl="1"/>
            <a:r>
              <a:rPr lang="en-US" dirty="0"/>
              <a:t>This suffices to solve the general problem (add sink to the graph with an edge from every node)</a:t>
            </a:r>
          </a:p>
        </p:txBody>
      </p:sp>
    </p:spTree>
    <p:extLst>
      <p:ext uri="{BB962C8B-B14F-4D97-AF65-F5344CB8AC3E}">
        <p14:creationId xmlns:p14="http://schemas.microsoft.com/office/powerpoint/2010/main" val="790721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842BE-D4E1-4FCB-95ED-8D68D36E8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Negative-weight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7AA5D-5F8D-42C8-B3AF-831522E7F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Claim: there is a negative-weight cycle with a path to t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v with M[v, n] &lt; M[v, n-1]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If no negative-weight cycle, we have already argued that M[v, n] = M[v, n-1] for all v</a:t>
            </a:r>
          </a:p>
          <a:p>
            <a:pPr lvl="1"/>
            <a:r>
              <a:rPr lang="en-US" dirty="0"/>
              <a:t>If M[v, n] = M[v, n-1] for all v </a:t>
            </a: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M[v, N] = M[v, n-1] for all v and all N &gt; n-1. But then there can be no negative cycle with a path to t</a:t>
            </a:r>
          </a:p>
        </p:txBody>
      </p:sp>
    </p:spTree>
    <p:extLst>
      <p:ext uri="{BB962C8B-B14F-4D97-AF65-F5344CB8AC3E}">
        <p14:creationId xmlns:p14="http://schemas.microsoft.com/office/powerpoint/2010/main" val="131410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23321-324C-411A-B651-FCEC254DF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Negative-weight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2FE9A-6439-49DD-9BC0-6991BDD15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Bellman-Ford for n iterations allows us to determine if the graph has a negative-weight cycle with a path to t </a:t>
            </a:r>
          </a:p>
          <a:p>
            <a:r>
              <a:rPr lang="en-US" dirty="0"/>
              <a:t>We can find such a cycle (if one exists) by taking any v such that M[v, n] &lt; M[v, n-1] </a:t>
            </a:r>
            <a:r>
              <a:rPr lang="en-US"/>
              <a:t>and finding </a:t>
            </a:r>
            <a:r>
              <a:rPr lang="en-US" dirty="0"/>
              <a:t>the shortest path to t with n edges</a:t>
            </a:r>
          </a:p>
          <a:p>
            <a:pPr lvl="1"/>
            <a:r>
              <a:rPr lang="en-US" dirty="0"/>
              <a:t>There must be a cycle on that path </a:t>
            </a:r>
          </a:p>
          <a:p>
            <a:pPr lvl="1"/>
            <a:r>
              <a:rPr lang="en-US" dirty="0"/>
              <a:t>That cycle must have negative weight </a:t>
            </a:r>
          </a:p>
        </p:txBody>
      </p:sp>
    </p:spTree>
    <p:extLst>
      <p:ext uri="{BB962C8B-B14F-4D97-AF65-F5344CB8AC3E}">
        <p14:creationId xmlns:p14="http://schemas.microsoft.com/office/powerpoint/2010/main" val="428694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B090-FC08-4FD4-8142-06722EF2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to Bellman-Ford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2387C-6915-4D90-91A1-8B86040A5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 memory usage to linear:</a:t>
            </a:r>
          </a:p>
          <a:p>
            <a:pPr lvl="1"/>
            <a:r>
              <a:rPr lang="en-US" dirty="0"/>
              <a:t>Let M[v] store the weight of the least-weight path from v to t </a:t>
            </a:r>
            <a:r>
              <a:rPr lang="en-US" i="1" dirty="0"/>
              <a:t>found so far</a:t>
            </a:r>
          </a:p>
          <a:p>
            <a:pPr lvl="1"/>
            <a:r>
              <a:rPr lang="en-US" dirty="0"/>
              <a:t>In an iteration, update each v as before</a:t>
            </a:r>
          </a:p>
          <a:p>
            <a:pPr lvl="2"/>
            <a:r>
              <a:rPr lang="en-US" dirty="0"/>
              <a:t>I.e., if M[v] &gt; </a:t>
            </a:r>
            <a:r>
              <a:rPr lang="en-US" dirty="0" err="1"/>
              <a:t>c</a:t>
            </a:r>
            <a:r>
              <a:rPr lang="en-US" baseline="-25000" dirty="0" err="1"/>
              <a:t>vw</a:t>
            </a:r>
            <a:r>
              <a:rPr lang="en-US" dirty="0"/>
              <a:t> + M[w] then set M[v]= </a:t>
            </a:r>
            <a:r>
              <a:rPr lang="en-US" dirty="0" err="1"/>
              <a:t>c</a:t>
            </a:r>
            <a:r>
              <a:rPr lang="en-US" baseline="-25000" dirty="0" err="1"/>
              <a:t>vw</a:t>
            </a:r>
            <a:r>
              <a:rPr lang="en-US" dirty="0"/>
              <a:t> + M[w]</a:t>
            </a:r>
          </a:p>
          <a:p>
            <a:pPr lvl="1"/>
            <a:r>
              <a:rPr lang="en-US" dirty="0"/>
              <a:t>After </a:t>
            </a:r>
            <a:r>
              <a:rPr lang="en-US" dirty="0" err="1"/>
              <a:t>i</a:t>
            </a:r>
            <a:r>
              <a:rPr lang="en-US" dirty="0"/>
              <a:t> iterations, M[v] ≤ M[v, </a:t>
            </a:r>
            <a:r>
              <a:rPr lang="en-US" dirty="0" err="1"/>
              <a:t>i</a:t>
            </a:r>
            <a:r>
              <a:rPr lang="en-US" dirty="0"/>
              <a:t>] </a:t>
            </a:r>
          </a:p>
          <a:p>
            <a:pPr lvl="2"/>
            <a:r>
              <a:rPr lang="en-US" dirty="0"/>
              <a:t>Inequality can be strict (do you see why?)</a:t>
            </a:r>
          </a:p>
          <a:p>
            <a:pPr lvl="1"/>
            <a:r>
              <a:rPr lang="en-US" dirty="0"/>
              <a:t>Stop after n-1 iterations as before</a:t>
            </a:r>
          </a:p>
        </p:txBody>
      </p:sp>
    </p:spTree>
    <p:extLst>
      <p:ext uri="{BB962C8B-B14F-4D97-AF65-F5344CB8AC3E}">
        <p14:creationId xmlns:p14="http://schemas.microsoft.com/office/powerpoint/2010/main" val="364585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Midterm exam this Wednesday</a:t>
            </a:r>
          </a:p>
          <a:p>
            <a:pPr lvl="1"/>
            <a:r>
              <a:rPr lang="en-US" dirty="0"/>
              <a:t>No lecture that day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Shortest paths </a:t>
            </a:r>
            <a:br>
              <a:rPr lang="en-US" sz="5400" dirty="0"/>
            </a:br>
            <a:r>
              <a:rPr lang="en-US" sz="5400" dirty="0"/>
              <a:t>(with negative weights)</a:t>
            </a:r>
          </a:p>
        </p:txBody>
      </p:sp>
    </p:spTree>
    <p:extLst>
      <p:ext uri="{BB962C8B-B14F-4D97-AF65-F5344CB8AC3E}">
        <p14:creationId xmlns:p14="http://schemas.microsoft.com/office/powerpoint/2010/main" val="3915096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660F-EEBE-4480-B71A-72B2FCBF2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5EE92-7CEB-408E-ACD9-743341316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a weighted, directed graph with n vertices</a:t>
            </a:r>
          </a:p>
          <a:p>
            <a:pPr lvl="1"/>
            <a:r>
              <a:rPr lang="en-US" dirty="0"/>
              <a:t>Weight (cost) </a:t>
            </a:r>
            <a:r>
              <a:rPr lang="en-US" dirty="0" err="1"/>
              <a:t>c</a:t>
            </a:r>
            <a:r>
              <a:rPr lang="en-US" baseline="-25000" dirty="0" err="1"/>
              <a:t>uv</a:t>
            </a:r>
            <a:r>
              <a:rPr lang="en-US" dirty="0"/>
              <a:t> on directed edge (u, v)</a:t>
            </a:r>
          </a:p>
          <a:p>
            <a:r>
              <a:rPr lang="en-US" dirty="0"/>
              <a:t>Want to find the optimal (i.e., least-weight) path from s to t</a:t>
            </a:r>
          </a:p>
          <a:p>
            <a:r>
              <a:rPr lang="en-US" dirty="0"/>
              <a:t>When we previously discussed algorithms for this problem, we assumed </a:t>
            </a:r>
            <a:r>
              <a:rPr lang="en-US" i="1" dirty="0"/>
              <a:t>positive</a:t>
            </a:r>
            <a:r>
              <a:rPr lang="en-US" dirty="0"/>
              <a:t> weights</a:t>
            </a:r>
          </a:p>
          <a:p>
            <a:r>
              <a:rPr lang="en-US" dirty="0"/>
              <a:t>Those algorithms fail if there are negative weights!</a:t>
            </a:r>
          </a:p>
        </p:txBody>
      </p:sp>
    </p:spTree>
    <p:extLst>
      <p:ext uri="{BB962C8B-B14F-4D97-AF65-F5344CB8AC3E}">
        <p14:creationId xmlns:p14="http://schemas.microsoft.com/office/powerpoint/2010/main" val="411346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A7F50-DD70-4B88-A81E-94451859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3535-4828-47C3-9741-FB43748A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Idea: maintain a set R of nodes v for which we know the weights of the optimal paths from s to v</a:t>
            </a:r>
          </a:p>
          <a:p>
            <a:pPr lvl="1"/>
            <a:r>
              <a:rPr lang="en-US" dirty="0"/>
              <a:t>Grow R using a greedy approach</a:t>
            </a:r>
          </a:p>
          <a:p>
            <a:endParaRPr lang="en-US" dirty="0"/>
          </a:p>
          <a:p>
            <a:r>
              <a:rPr lang="en-US" dirty="0"/>
              <a:t>Initially, R = {s} and d(s) = 0</a:t>
            </a:r>
          </a:p>
          <a:p>
            <a:r>
              <a:rPr lang="en-US" dirty="0"/>
              <a:t>While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u </a:t>
            </a:r>
            <a:r>
              <a:rPr lang="en-US" dirty="0">
                <a:sym typeface="Symbol" panose="05050102010706020507" pitchFamily="18" charset="2"/>
              </a:rPr>
              <a:t> R, v  R with edge (u, v):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Find such an edge that minimizes d(u) +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uv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Add v to R and set d(v) = d(u) +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uv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d(t) is the weight of the optimal s-t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C38B9C-B10E-40E2-BF90-5E5932CDC37A}"/>
              </a:ext>
            </a:extLst>
          </p:cNvPr>
          <p:cNvCxnSpPr>
            <a:cxnSpLocks/>
            <a:endCxn id="6" idx="3"/>
          </p:cNvCxnSpPr>
          <p:nvPr/>
        </p:nvCxnSpPr>
        <p:spPr>
          <a:xfrm flipV="1">
            <a:off x="3730229" y="5632057"/>
            <a:ext cx="540142" cy="540144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552AD08-8B79-41DD-A221-66EAE3123D8A}"/>
              </a:ext>
            </a:extLst>
          </p:cNvPr>
          <p:cNvCxnSpPr>
            <a:cxnSpLocks/>
            <a:stCxn id="4" idx="6"/>
            <a:endCxn id="8" idx="2"/>
          </p:cNvCxnSpPr>
          <p:nvPr/>
        </p:nvCxnSpPr>
        <p:spPr>
          <a:xfrm>
            <a:off x="3882629" y="6289871"/>
            <a:ext cx="841771" cy="15781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DE7D632-AAE1-4131-957B-14D70148E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go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AB2E3-F77C-4FDD-BBEB-646F3CF42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9238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there is a negative-weight cycle that s can reach and that can reach t, the optimal s-t path is undefined!</a:t>
            </a:r>
          </a:p>
          <a:p>
            <a:pPr lvl="1"/>
            <a:r>
              <a:rPr lang="en-US" dirty="0"/>
              <a:t>If s lies on a negative-weight cycle, the weight of the optimal path from s to itself is no longer 0!</a:t>
            </a:r>
          </a:p>
          <a:p>
            <a:pPr lvl="1"/>
            <a:r>
              <a:rPr lang="en-US" dirty="0"/>
              <a:t>Assume for now no negative-weight cycles</a:t>
            </a:r>
          </a:p>
          <a:p>
            <a:r>
              <a:rPr lang="en-US" dirty="0"/>
              <a:t>Even if there are no negative-weight cycles, Dijkstra’s algorithm may not work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81AAD9F-2AAB-48F9-A9E0-B565FD078DA4}"/>
              </a:ext>
            </a:extLst>
          </p:cNvPr>
          <p:cNvSpPr/>
          <p:nvPr/>
        </p:nvSpPr>
        <p:spPr>
          <a:xfrm>
            <a:off x="3342487" y="6019800"/>
            <a:ext cx="540142" cy="5401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9FAC9C8-7730-4FB4-B37C-1445993E0269}"/>
              </a:ext>
            </a:extLst>
          </p:cNvPr>
          <p:cNvSpPr/>
          <p:nvPr/>
        </p:nvSpPr>
        <p:spPr>
          <a:xfrm>
            <a:off x="4187428" y="5148631"/>
            <a:ext cx="566369" cy="5663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F345D27-F844-4CDE-8D46-9355FAFC5EFE}"/>
              </a:ext>
            </a:extLst>
          </p:cNvPr>
          <p:cNvSpPr/>
          <p:nvPr/>
        </p:nvSpPr>
        <p:spPr>
          <a:xfrm>
            <a:off x="4724400" y="6035581"/>
            <a:ext cx="540142" cy="54014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E8F3C07-86C4-4285-A820-A657C2F48D72}"/>
              </a:ext>
            </a:extLst>
          </p:cNvPr>
          <p:cNvCxnSpPr>
            <a:cxnSpLocks/>
            <a:stCxn id="6" idx="5"/>
            <a:endCxn id="8" idx="1"/>
          </p:cNvCxnSpPr>
          <p:nvPr/>
        </p:nvCxnSpPr>
        <p:spPr>
          <a:xfrm>
            <a:off x="4670854" y="5632057"/>
            <a:ext cx="132648" cy="482626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B192DB-699B-41D4-90C6-AAAA8F43068E}"/>
              </a:ext>
            </a:extLst>
          </p:cNvPr>
          <p:cNvSpPr txBox="1"/>
          <p:nvPr/>
        </p:nvSpPr>
        <p:spPr>
          <a:xfrm>
            <a:off x="4194114" y="5955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0B5B3D-09A2-4F0E-84D7-DCA1A7711967}"/>
              </a:ext>
            </a:extLst>
          </p:cNvPr>
          <p:cNvSpPr txBox="1"/>
          <p:nvPr/>
        </p:nvSpPr>
        <p:spPr>
          <a:xfrm>
            <a:off x="3813114" y="5574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B04DA-5160-4132-BFD9-6D3B9ADE8B5D}"/>
              </a:ext>
            </a:extLst>
          </p:cNvPr>
          <p:cNvSpPr txBox="1"/>
          <p:nvPr/>
        </p:nvSpPr>
        <p:spPr>
          <a:xfrm>
            <a:off x="4648200" y="5574268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64090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8" grpId="0" animBg="1"/>
      <p:bldP spid="17" grpId="0"/>
      <p:bldP spid="19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80446-2321-4FDF-A48F-A7DAB01E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Instead: Dynamic programming!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1C36D-E47B-4FA4-B0B3-928170907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Observation: if there are no negative-weight cycles, there is an optimal s-t path that has at most n-1 edges</a:t>
            </a:r>
          </a:p>
          <a:p>
            <a:r>
              <a:rPr lang="en-US" dirty="0"/>
              <a:t>Idea: let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 be the weight of the optimal path from v to t </a:t>
            </a:r>
            <a:r>
              <a:rPr lang="en-US" i="1" dirty="0"/>
              <a:t>using at most </a:t>
            </a:r>
            <a:r>
              <a:rPr lang="en-US" i="1" dirty="0" err="1"/>
              <a:t>i</a:t>
            </a:r>
            <a:r>
              <a:rPr lang="en-US" i="1" dirty="0"/>
              <a:t> edges</a:t>
            </a:r>
          </a:p>
          <a:p>
            <a:pPr lvl="1"/>
            <a:r>
              <a:rPr lang="en-US" dirty="0"/>
              <a:t>(Could alternately look at paths from s to v)</a:t>
            </a:r>
          </a:p>
          <a:p>
            <a:r>
              <a:rPr lang="en-US" dirty="0"/>
              <a:t>How to compute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If least-weight path using ≤ </a:t>
            </a:r>
            <a:r>
              <a:rPr lang="en-US" dirty="0" err="1"/>
              <a:t>i</a:t>
            </a:r>
            <a:r>
              <a:rPr lang="en-US" dirty="0"/>
              <a:t> edges uses &lt; </a:t>
            </a:r>
            <a:r>
              <a:rPr lang="en-US" dirty="0" err="1"/>
              <a:t>i</a:t>
            </a:r>
            <a:r>
              <a:rPr lang="en-US" dirty="0"/>
              <a:t> edges, then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 err="1"/>
              <a:t>Opt</a:t>
            </a:r>
            <a:r>
              <a:rPr lang="en-US" dirty="0"/>
              <a:t>(v, i-1)</a:t>
            </a:r>
          </a:p>
          <a:p>
            <a:pPr lvl="1"/>
            <a:r>
              <a:rPr lang="en-US" dirty="0"/>
              <a:t>Otherwise, if first hop of least-weight path of length </a:t>
            </a:r>
            <a:r>
              <a:rPr lang="en-US" dirty="0" err="1"/>
              <a:t>i</a:t>
            </a:r>
            <a:r>
              <a:rPr lang="en-US" dirty="0"/>
              <a:t> is to w then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 err="1"/>
              <a:t>c</a:t>
            </a:r>
            <a:r>
              <a:rPr lang="en-US" baseline="-25000" dirty="0" err="1"/>
              <a:t>vw</a:t>
            </a:r>
            <a:r>
              <a:rPr lang="en-US" dirty="0"/>
              <a:t> + </a:t>
            </a:r>
            <a:r>
              <a:rPr lang="en-US" dirty="0" err="1"/>
              <a:t>Opt</a:t>
            </a:r>
            <a:r>
              <a:rPr lang="en-US" dirty="0"/>
              <a:t>(w, i-1)</a:t>
            </a:r>
          </a:p>
        </p:txBody>
      </p:sp>
    </p:spTree>
    <p:extLst>
      <p:ext uri="{BB962C8B-B14F-4D97-AF65-F5344CB8AC3E}">
        <p14:creationId xmlns:p14="http://schemas.microsoft.com/office/powerpoint/2010/main" val="148553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12A4B-9941-4D94-8878-A186C06D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Bellman-Ford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14BFB-C38C-4E49-A6A5-559D6F2FE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Initialize 2D array M</a:t>
            </a:r>
          </a:p>
          <a:p>
            <a:r>
              <a:rPr lang="en-US" dirty="0"/>
              <a:t>Base case: M[t, 0] = 0, M[v, 0] = ∞ for v </a:t>
            </a:r>
            <a:r>
              <a:rPr lang="en-US" dirty="0">
                <a:sym typeface="Symbol" panose="05050102010706020507" pitchFamily="18" charset="2"/>
              </a:rPr>
              <a:t> t</a:t>
            </a:r>
          </a:p>
          <a:p>
            <a:r>
              <a:rPr lang="en-US" dirty="0">
                <a:sym typeface="Symbol" panose="05050102010706020507" pitchFamily="18" charset="2"/>
              </a:rPr>
              <a:t>For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=1, … n-1: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v  V:</a:t>
            </a:r>
          </a:p>
          <a:p>
            <a:pPr lvl="2"/>
            <a:r>
              <a:rPr lang="en-US" sz="2800" dirty="0">
                <a:sym typeface="Symbol" panose="05050102010706020507" pitchFamily="18" charset="2"/>
              </a:rPr>
              <a:t>M[v, </a:t>
            </a:r>
            <a:r>
              <a:rPr lang="en-US" sz="2800" dirty="0" err="1">
                <a:sym typeface="Symbol" panose="05050102010706020507" pitchFamily="18" charset="2"/>
              </a:rPr>
              <a:t>i</a:t>
            </a:r>
            <a:r>
              <a:rPr lang="en-US" sz="2800" dirty="0">
                <a:sym typeface="Symbol" panose="05050102010706020507" pitchFamily="18" charset="2"/>
              </a:rPr>
              <a:t>] = min{M[v, i-1], M[w, i-1] + </a:t>
            </a:r>
            <a:r>
              <a:rPr lang="en-US" sz="2800" dirty="0" err="1">
                <a:sym typeface="Symbol" panose="05050102010706020507" pitchFamily="18" charset="2"/>
              </a:rPr>
              <a:t>c</a:t>
            </a:r>
            <a:r>
              <a:rPr lang="en-US" sz="2800" baseline="-25000" dirty="0" err="1">
                <a:sym typeface="Symbol" panose="05050102010706020507" pitchFamily="18" charset="2"/>
              </a:rPr>
              <a:t>vw</a:t>
            </a:r>
            <a:r>
              <a:rPr lang="en-US" sz="2800" dirty="0">
                <a:sym typeface="Symbol" panose="05050102010706020507" pitchFamily="18" charset="2"/>
              </a:rPr>
              <a:t>}, where minimum is over all edges (v, w)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computes the weights of the optimal paths from v to t, for all v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Easy to modify the algorithm to also compute the optimal paths themselves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21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17B08-32E5-40A8-95B5-5466349D1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28D0F-5BE5-4CBE-A786-DD9BADD24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 of size O(|V|</a:t>
            </a:r>
            <a:r>
              <a:rPr lang="en-US" baseline="30000" dirty="0"/>
              <a:t>2</a:t>
            </a:r>
            <a:r>
              <a:rPr lang="en-US" dirty="0"/>
              <a:t>); O(|V|) time to fill in each entry </a:t>
            </a:r>
            <a:r>
              <a:rPr lang="en-US" dirty="0">
                <a:sym typeface="Symbol" panose="05050102010706020507" pitchFamily="18" charset="2"/>
              </a:rPr>
              <a:t> running time O(|V|</a:t>
            </a:r>
            <a:r>
              <a:rPr lang="en-US" baseline="30000" dirty="0">
                <a:sym typeface="Symbol" panose="05050102010706020507" pitchFamily="18" charset="2"/>
              </a:rPr>
              <a:t>3</a:t>
            </a:r>
            <a:r>
              <a:rPr lang="en-US" dirty="0">
                <a:sym typeface="Symbol" panose="05050102010706020507" pitchFamily="18" charset="2"/>
              </a:rPr>
              <a:t>)</a:t>
            </a:r>
            <a:endParaRPr lang="en-US" dirty="0"/>
          </a:p>
          <a:p>
            <a:endParaRPr lang="en-US" dirty="0"/>
          </a:p>
          <a:p>
            <a:r>
              <a:rPr lang="en-US" dirty="0"/>
              <a:t>There are |V| iterations</a:t>
            </a:r>
          </a:p>
          <a:p>
            <a:r>
              <a:rPr lang="en-US" dirty="0"/>
              <a:t>In each iteration, we consider each edge and each vertex once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Running time O(|V|  (|V| + |E|))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09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36048</TotalTime>
  <Words>907</Words>
  <Application>Microsoft Office PowerPoint</Application>
  <PresentationFormat>On-screen Show (4:3)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Algorithms</vt:lpstr>
      <vt:lpstr>Announcements</vt:lpstr>
      <vt:lpstr>Shortest paths  (with negative weights)</vt:lpstr>
      <vt:lpstr>Shortest paths</vt:lpstr>
      <vt:lpstr>Recall: Dijkstra’s algorithm</vt:lpstr>
      <vt:lpstr>What can go wrong?</vt:lpstr>
      <vt:lpstr>Instead: Dynamic programming!</vt:lpstr>
      <vt:lpstr>Bellman-Ford algorithm</vt:lpstr>
      <vt:lpstr>Running time?</vt:lpstr>
      <vt:lpstr>Negative-weight cycles</vt:lpstr>
      <vt:lpstr>Negative-weight cycles</vt:lpstr>
      <vt:lpstr>Negative-weight cycles</vt:lpstr>
      <vt:lpstr>Improvements to Bellman-Ford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1479</cp:revision>
  <cp:lastPrinted>2021-09-26T16:53:37Z</cp:lastPrinted>
  <dcterms:created xsi:type="dcterms:W3CDTF">2014-06-02T02:25:30Z</dcterms:created>
  <dcterms:modified xsi:type="dcterms:W3CDTF">2021-10-11T15:31:49Z</dcterms:modified>
</cp:coreProperties>
</file>