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471" r:id="rId2"/>
    <p:sldId id="576" r:id="rId3"/>
    <p:sldId id="574" r:id="rId4"/>
    <p:sldId id="579" r:id="rId5"/>
    <p:sldId id="584" r:id="rId6"/>
    <p:sldId id="586" r:id="rId7"/>
    <p:sldId id="587" r:id="rId8"/>
    <p:sldId id="581" r:id="rId9"/>
    <p:sldId id="582" r:id="rId10"/>
    <p:sldId id="583" r:id="rId11"/>
    <p:sldId id="558" r:id="rId12"/>
    <p:sldId id="559" r:id="rId13"/>
    <p:sldId id="560" r:id="rId14"/>
    <p:sldId id="561" r:id="rId15"/>
    <p:sldId id="562" r:id="rId16"/>
  </p:sldIdLst>
  <p:sldSz cx="9144000" cy="6858000" type="screen4x3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245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3408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3408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5FBF7E19-5E58-4A0D-942E-F728F20487D2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27163" y="1154113"/>
            <a:ext cx="4156075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44861"/>
            <a:ext cx="5608320" cy="3636705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37840" cy="463407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669"/>
            <a:ext cx="3037840" cy="463407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BBA42AE6-878C-46A5-A432-87C112332D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7675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898CC-5660-44C1-B068-F179A9DC2F99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018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898CC-5660-44C1-B068-F179A9DC2F99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38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898CC-5660-44C1-B068-F179A9DC2F99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120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898CC-5660-44C1-B068-F179A9DC2F99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126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898CC-5660-44C1-B068-F179A9DC2F99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711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898CC-5660-44C1-B068-F179A9DC2F99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466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898CC-5660-44C1-B068-F179A9DC2F99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155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898CC-5660-44C1-B068-F179A9DC2F99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576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898CC-5660-44C1-B068-F179A9DC2F99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207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898CC-5660-44C1-B068-F179A9DC2F99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582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898CC-5660-44C1-B068-F179A9DC2F99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04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2898CC-5660-44C1-B068-F179A9DC2F99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517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Algorithms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i="1" dirty="0">
                <a:solidFill>
                  <a:schemeClr val="tx1"/>
                </a:solidFill>
              </a:rPr>
              <a:t>Lecture 19</a:t>
            </a:r>
          </a:p>
        </p:txBody>
      </p:sp>
    </p:spTree>
    <p:extLst>
      <p:ext uri="{BB962C8B-B14F-4D97-AF65-F5344CB8AC3E}">
        <p14:creationId xmlns:p14="http://schemas.microsoft.com/office/powerpoint/2010/main" val="10711361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9198DC-8002-42AE-89FB-0D999346E2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Distributed routing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B5B608-7A3D-4401-8B04-F97408DCEE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Bellman-Ford algorithm works!</a:t>
            </a:r>
          </a:p>
          <a:p>
            <a:pPr lvl="1"/>
            <a:r>
              <a:rPr lang="en-US" dirty="0"/>
              <a:t>Each node v only needs to know </a:t>
            </a:r>
            <a:r>
              <a:rPr lang="en-US" dirty="0" err="1"/>
              <a:t>c</a:t>
            </a:r>
            <a:r>
              <a:rPr lang="en-US" baseline="-25000" dirty="0" err="1"/>
              <a:t>vw</a:t>
            </a:r>
            <a:r>
              <a:rPr lang="en-US" dirty="0"/>
              <a:t> for every neighboring node w</a:t>
            </a:r>
          </a:p>
          <a:p>
            <a:pPr lvl="1"/>
            <a:r>
              <a:rPr lang="en-US" dirty="0"/>
              <a:t>Each node only communicates with its neighbors</a:t>
            </a:r>
          </a:p>
          <a:p>
            <a:pPr lvl="1"/>
            <a:r>
              <a:rPr lang="en-US" dirty="0"/>
              <a:t>Use a </a:t>
            </a:r>
            <a:r>
              <a:rPr lang="en-US" i="1" dirty="0"/>
              <a:t>push-based</a:t>
            </a:r>
            <a:r>
              <a:rPr lang="en-US" dirty="0"/>
              <a:t> implementation</a:t>
            </a:r>
          </a:p>
          <a:p>
            <a:pPr lvl="2"/>
            <a:r>
              <a:rPr lang="en-US" dirty="0"/>
              <a:t>Algorithm can be run asynchronously</a:t>
            </a:r>
          </a:p>
          <a:p>
            <a:pPr lvl="1"/>
            <a:r>
              <a:rPr lang="en-US" dirty="0"/>
              <a:t>Each node can compute the cost of the optimal path to t, and the next hop on that path</a:t>
            </a:r>
          </a:p>
          <a:p>
            <a:pPr lvl="1"/>
            <a:r>
              <a:rPr lang="en-US" dirty="0"/>
              <a:t>Can extend to compute paths to all other nodes</a:t>
            </a:r>
          </a:p>
        </p:txBody>
      </p:sp>
    </p:spTree>
    <p:extLst>
      <p:ext uri="{BB962C8B-B14F-4D97-AF65-F5344CB8AC3E}">
        <p14:creationId xmlns:p14="http://schemas.microsoft.com/office/powerpoint/2010/main" val="3830526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Network flow</a:t>
            </a:r>
          </a:p>
        </p:txBody>
      </p:sp>
    </p:spTree>
    <p:extLst>
      <p:ext uri="{BB962C8B-B14F-4D97-AF65-F5344CB8AC3E}">
        <p14:creationId xmlns:p14="http://schemas.microsoft.com/office/powerpoint/2010/main" val="30092037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87C65D-737E-4040-A216-59C7CD0015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Network flow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133308-A070-414A-95B4-253B809902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Network flow provides a way to model a wide range of algorithmic problems</a:t>
            </a:r>
          </a:p>
          <a:p>
            <a:pPr lvl="1"/>
            <a:r>
              <a:rPr lang="en-US" dirty="0"/>
              <a:t>Many problems can be solved by reducing to a network-flow problem!</a:t>
            </a:r>
          </a:p>
          <a:p>
            <a:r>
              <a:rPr lang="en-US" dirty="0"/>
              <a:t>Does not seem to be efficiently solvable using the techniques we have discussed so far</a:t>
            </a:r>
          </a:p>
          <a:p>
            <a:pPr lvl="1"/>
            <a:r>
              <a:rPr lang="en-US" dirty="0"/>
              <a:t>Need to develop new techniques </a:t>
            </a:r>
          </a:p>
        </p:txBody>
      </p:sp>
    </p:spTree>
    <p:extLst>
      <p:ext uri="{BB962C8B-B14F-4D97-AF65-F5344CB8AC3E}">
        <p14:creationId xmlns:p14="http://schemas.microsoft.com/office/powerpoint/2010/main" val="2812069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9A68EF-CA48-491B-A9A7-3419D56706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Flow networks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A49B21-0065-46ED-9FD7-ACAEC02425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Defined by</a:t>
            </a:r>
          </a:p>
          <a:p>
            <a:pPr lvl="1"/>
            <a:r>
              <a:rPr lang="en-US" dirty="0"/>
              <a:t>A directed graph</a:t>
            </a:r>
          </a:p>
          <a:p>
            <a:pPr lvl="1"/>
            <a:r>
              <a:rPr lang="en-US" dirty="0"/>
              <a:t>A nonnegative integer </a:t>
            </a:r>
            <a:r>
              <a:rPr lang="en-US" i="1" dirty="0"/>
              <a:t>capacity</a:t>
            </a:r>
            <a:r>
              <a:rPr lang="en-US" dirty="0"/>
              <a:t> </a:t>
            </a:r>
            <a:r>
              <a:rPr lang="en-US" dirty="0" err="1"/>
              <a:t>c</a:t>
            </a:r>
            <a:r>
              <a:rPr lang="en-US" baseline="-25000" dirty="0" err="1"/>
              <a:t>e</a:t>
            </a:r>
            <a:r>
              <a:rPr lang="en-US" dirty="0"/>
              <a:t> on each edge e</a:t>
            </a:r>
          </a:p>
          <a:p>
            <a:pPr lvl="1"/>
            <a:r>
              <a:rPr lang="en-US" dirty="0"/>
              <a:t>Designated source vertex </a:t>
            </a:r>
            <a:r>
              <a:rPr lang="en-US" i="1" dirty="0"/>
              <a:t>s</a:t>
            </a:r>
            <a:r>
              <a:rPr lang="en-US" dirty="0"/>
              <a:t> and sink vertex </a:t>
            </a:r>
            <a:r>
              <a:rPr lang="en-US" i="1" dirty="0"/>
              <a:t>t</a:t>
            </a:r>
            <a:endParaRPr lang="en-US" dirty="0"/>
          </a:p>
          <a:p>
            <a:pPr lvl="2"/>
            <a:r>
              <a:rPr lang="en-US" dirty="0"/>
              <a:t>Source vertex has in-degree 0; sink vertex has out-degree 0</a:t>
            </a:r>
          </a:p>
          <a:p>
            <a:pPr lvl="2"/>
            <a:r>
              <a:rPr lang="en-US" dirty="0"/>
              <a:t>Other vertices called </a:t>
            </a:r>
            <a:r>
              <a:rPr lang="en-US" i="1" dirty="0"/>
              <a:t>internal</a:t>
            </a:r>
            <a:r>
              <a:rPr lang="en-US" dirty="0"/>
              <a:t> vertices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56834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8FA4F-8EC5-4180-A411-7C8DDD1184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Network flow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5F87B3-39F8-4D06-965D-A733D2EBEB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i="1" dirty="0"/>
              <a:t>flow</a:t>
            </a:r>
            <a:r>
              <a:rPr lang="en-US" dirty="0"/>
              <a:t> assigns a nonnegative value f(e) to each edge e (the flow on that edge) such that:</a:t>
            </a:r>
          </a:p>
          <a:p>
            <a:pPr lvl="1"/>
            <a:r>
              <a:rPr lang="en-US" dirty="0"/>
              <a:t>Flow on an edge does not exceed its capacity, i.e., </a:t>
            </a:r>
            <a:br>
              <a:rPr lang="en-US" dirty="0"/>
            </a:br>
            <a:r>
              <a:rPr lang="en-US" dirty="0"/>
              <a:t>                        f(e) ≤ </a:t>
            </a:r>
            <a:r>
              <a:rPr lang="en-US" dirty="0" err="1"/>
              <a:t>c</a:t>
            </a:r>
            <a:r>
              <a:rPr lang="en-US" baseline="-25000" dirty="0" err="1"/>
              <a:t>e</a:t>
            </a:r>
            <a:r>
              <a:rPr lang="en-US" dirty="0"/>
              <a:t> for all edges e</a:t>
            </a:r>
          </a:p>
          <a:p>
            <a:pPr lvl="1"/>
            <a:r>
              <a:rPr lang="en-US" dirty="0"/>
              <a:t>Conservation of flow at each internal vertex, i.e., for every internal node v, the flow entering v is equal to the flow exiting v</a:t>
            </a:r>
          </a:p>
        </p:txBody>
      </p:sp>
    </p:spTree>
    <p:extLst>
      <p:ext uri="{BB962C8B-B14F-4D97-AF65-F5344CB8AC3E}">
        <p14:creationId xmlns:p14="http://schemas.microsoft.com/office/powerpoint/2010/main" val="2074293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946CDE-2D46-4A36-9F07-0676376057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Maximum-flow 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16B92C-058B-408F-A1A3-23AADDE8C7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i="1" dirty="0"/>
              <a:t>value</a:t>
            </a:r>
            <a:r>
              <a:rPr lang="en-US" dirty="0"/>
              <a:t> of a flow f is the total flow exiting the source (which is equal to the total flow entering the sink)</a:t>
            </a:r>
          </a:p>
          <a:p>
            <a:endParaRPr lang="en-US" dirty="0"/>
          </a:p>
          <a:p>
            <a:r>
              <a:rPr lang="en-US" dirty="0"/>
              <a:t>Algorithmic problem: Given a flow network, find a flow with maximum value</a:t>
            </a:r>
          </a:p>
        </p:txBody>
      </p:sp>
    </p:spTree>
    <p:extLst>
      <p:ext uri="{BB962C8B-B14F-4D97-AF65-F5344CB8AC3E}">
        <p14:creationId xmlns:p14="http://schemas.microsoft.com/office/powerpoint/2010/main" val="2101404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5400" dirty="0"/>
              <a:t>Shortest paths </a:t>
            </a:r>
            <a:br>
              <a:rPr lang="en-US" sz="5400" dirty="0"/>
            </a:br>
            <a:r>
              <a:rPr lang="en-US" sz="5400" dirty="0"/>
              <a:t>(with negative weights)</a:t>
            </a:r>
          </a:p>
        </p:txBody>
      </p:sp>
    </p:spTree>
    <p:extLst>
      <p:ext uri="{BB962C8B-B14F-4D97-AF65-F5344CB8AC3E}">
        <p14:creationId xmlns:p14="http://schemas.microsoft.com/office/powerpoint/2010/main" val="39150965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DE660F-EEBE-4480-B71A-72B2FCBF28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Shortest paths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45EE92-7CEB-408E-ACD9-7433413167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Assume a weighted, directed graph with n vertices</a:t>
            </a:r>
          </a:p>
          <a:p>
            <a:pPr lvl="1"/>
            <a:r>
              <a:rPr lang="en-US" dirty="0"/>
              <a:t>Weight (cost) </a:t>
            </a:r>
            <a:r>
              <a:rPr lang="en-US" dirty="0" err="1"/>
              <a:t>c</a:t>
            </a:r>
            <a:r>
              <a:rPr lang="en-US" baseline="-25000" dirty="0" err="1"/>
              <a:t>uv</a:t>
            </a:r>
            <a:r>
              <a:rPr lang="en-US" dirty="0"/>
              <a:t> on directed edge (u, v)</a:t>
            </a:r>
          </a:p>
          <a:p>
            <a:r>
              <a:rPr lang="en-US" dirty="0"/>
              <a:t>Want to find the optimal (i.e., least-weight) path from s to t</a:t>
            </a:r>
          </a:p>
          <a:p>
            <a:r>
              <a:rPr lang="en-US" dirty="0"/>
              <a:t>Now, weights can be negative!</a:t>
            </a:r>
          </a:p>
        </p:txBody>
      </p:sp>
    </p:spTree>
    <p:extLst>
      <p:ext uri="{BB962C8B-B14F-4D97-AF65-F5344CB8AC3E}">
        <p14:creationId xmlns:p14="http://schemas.microsoft.com/office/powerpoint/2010/main" val="4113463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912A4B-9941-4D94-8878-A186C06D95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Bellman-Ford algorithm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E14BFB-C38C-4E49-A6A5-559D6F2FEC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Initialize 2D array M</a:t>
            </a:r>
          </a:p>
          <a:p>
            <a:r>
              <a:rPr lang="en-US" dirty="0"/>
              <a:t>Base case: M[t, 0] = 0, M[v, 0] = ∞ for v </a:t>
            </a:r>
            <a:r>
              <a:rPr lang="en-US" dirty="0">
                <a:sym typeface="Symbol" panose="05050102010706020507" pitchFamily="18" charset="2"/>
              </a:rPr>
              <a:t> t</a:t>
            </a:r>
          </a:p>
          <a:p>
            <a:r>
              <a:rPr lang="en-US" dirty="0">
                <a:sym typeface="Symbol" panose="05050102010706020507" pitchFamily="18" charset="2"/>
              </a:rPr>
              <a:t>For </a:t>
            </a:r>
            <a:r>
              <a:rPr lang="en-US" dirty="0" err="1">
                <a:sym typeface="Symbol" panose="05050102010706020507" pitchFamily="18" charset="2"/>
              </a:rPr>
              <a:t>i</a:t>
            </a:r>
            <a:r>
              <a:rPr lang="en-US" dirty="0">
                <a:sym typeface="Symbol" panose="05050102010706020507" pitchFamily="18" charset="2"/>
              </a:rPr>
              <a:t>=1, … n-1:</a:t>
            </a:r>
          </a:p>
          <a:p>
            <a:pPr lvl="1"/>
            <a:r>
              <a:rPr lang="en-US" dirty="0">
                <a:sym typeface="Symbol" panose="05050102010706020507" pitchFamily="18" charset="2"/>
              </a:rPr>
              <a:t>For v  V:</a:t>
            </a:r>
          </a:p>
          <a:p>
            <a:pPr lvl="2"/>
            <a:r>
              <a:rPr lang="en-US" sz="2800" dirty="0">
                <a:sym typeface="Symbol" panose="05050102010706020507" pitchFamily="18" charset="2"/>
              </a:rPr>
              <a:t>M[v, </a:t>
            </a:r>
            <a:r>
              <a:rPr lang="en-US" sz="2800" dirty="0" err="1">
                <a:sym typeface="Symbol" panose="05050102010706020507" pitchFamily="18" charset="2"/>
              </a:rPr>
              <a:t>i</a:t>
            </a:r>
            <a:r>
              <a:rPr lang="en-US" sz="2800" dirty="0">
                <a:sym typeface="Symbol" panose="05050102010706020507" pitchFamily="18" charset="2"/>
              </a:rPr>
              <a:t>] = min{M[v, i-1], M[w, i-1] + </a:t>
            </a:r>
            <a:r>
              <a:rPr lang="en-US" sz="2800" dirty="0" err="1">
                <a:sym typeface="Symbol" panose="05050102010706020507" pitchFamily="18" charset="2"/>
              </a:rPr>
              <a:t>c</a:t>
            </a:r>
            <a:r>
              <a:rPr lang="en-US" sz="2800" baseline="-25000" dirty="0" err="1">
                <a:sym typeface="Symbol" panose="05050102010706020507" pitchFamily="18" charset="2"/>
              </a:rPr>
              <a:t>vw</a:t>
            </a:r>
            <a:r>
              <a:rPr lang="en-US" sz="2800" dirty="0">
                <a:sym typeface="Symbol" panose="05050102010706020507" pitchFamily="18" charset="2"/>
              </a:rPr>
              <a:t>}, where minimum is over all edges (v, w)</a:t>
            </a:r>
            <a:endParaRPr lang="en-US" dirty="0">
              <a:sym typeface="Symbol" panose="05050102010706020507" pitchFamily="18" charset="2"/>
            </a:endParaRPr>
          </a:p>
          <a:p>
            <a:endParaRPr lang="en-US" dirty="0">
              <a:sym typeface="Symbol" panose="05050102010706020507" pitchFamily="18" charset="2"/>
            </a:endParaRPr>
          </a:p>
          <a:p>
            <a:r>
              <a:rPr lang="en-US" dirty="0">
                <a:sym typeface="Symbol" panose="05050102010706020507" pitchFamily="18" charset="2"/>
              </a:rPr>
              <a:t>This computes the weights of the optimal paths from v to t, for all v</a:t>
            </a:r>
          </a:p>
          <a:p>
            <a:pPr lvl="1"/>
            <a:r>
              <a:rPr lang="en-US" dirty="0">
                <a:sym typeface="Symbol" panose="05050102010706020507" pitchFamily="18" charset="2"/>
              </a:rPr>
              <a:t>Can modify the algorithm to compute the optimal paths</a:t>
            </a:r>
          </a:p>
          <a:p>
            <a:r>
              <a:rPr lang="en-US" dirty="0">
                <a:sym typeface="Symbol" panose="05050102010706020507" pitchFamily="18" charset="2"/>
              </a:rPr>
              <a:t>Running time O(|E|  |V|)</a:t>
            </a:r>
          </a:p>
        </p:txBody>
      </p:sp>
    </p:spTree>
    <p:extLst>
      <p:ext uri="{BB962C8B-B14F-4D97-AF65-F5344CB8AC3E}">
        <p14:creationId xmlns:p14="http://schemas.microsoft.com/office/powerpoint/2010/main" val="1250211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DAA957-0C2B-4D42-8D09-21303494C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Negative-weight cycles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000934-C663-47FD-BC97-1C9B817AE2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Until now we have been assuming the graph has no negative-weight cycles</a:t>
            </a:r>
          </a:p>
          <a:p>
            <a:pPr lvl="1"/>
            <a:r>
              <a:rPr lang="en-US" dirty="0"/>
              <a:t>Actually, all Bellman-Ford needs is that there are no negative-weight cycles with a path to t</a:t>
            </a:r>
          </a:p>
          <a:p>
            <a:r>
              <a:rPr lang="en-US" dirty="0"/>
              <a:t>How can we detect whether this is the case?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07217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A23321-324C-411A-B651-FCEC254DF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Negative-weight cycles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62FE9A-6439-49DD-9BC0-6991BDD15D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Claim: there is a negative-weight cycle with a path to t </a:t>
            </a:r>
            <a:r>
              <a:rPr lang="en-US" dirty="0" err="1"/>
              <a:t>iff</a:t>
            </a:r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</a:t>
            </a:r>
            <a:r>
              <a:rPr lang="en-US" dirty="0"/>
              <a:t> v with M[v, n] &lt; M[v, n-1]</a:t>
            </a:r>
          </a:p>
          <a:p>
            <a:endParaRPr lang="en-US" dirty="0"/>
          </a:p>
          <a:p>
            <a:r>
              <a:rPr lang="en-US" dirty="0"/>
              <a:t>Running Bellman-Ford for n iterations allows us to determine if the graph has a negative-weight cycle with a path to t </a:t>
            </a:r>
          </a:p>
        </p:txBody>
      </p:sp>
    </p:spTree>
    <p:extLst>
      <p:ext uri="{BB962C8B-B14F-4D97-AF65-F5344CB8AC3E}">
        <p14:creationId xmlns:p14="http://schemas.microsoft.com/office/powerpoint/2010/main" val="4286944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A8B090-FC08-4FD4-8142-06722EF263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Improvements to Bellman-Ford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82387C-6915-4D90-91A1-8B86040A5B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Improve memory usage to linear:</a:t>
            </a:r>
          </a:p>
          <a:p>
            <a:pPr lvl="1"/>
            <a:r>
              <a:rPr lang="en-US" dirty="0"/>
              <a:t>Let M[v] store the weight of the least-weight path from v to t </a:t>
            </a:r>
            <a:r>
              <a:rPr lang="en-US" i="1" dirty="0"/>
              <a:t>found so far</a:t>
            </a:r>
          </a:p>
          <a:p>
            <a:pPr lvl="1"/>
            <a:r>
              <a:rPr lang="en-US" dirty="0"/>
              <a:t>In an iteration, update each v as before</a:t>
            </a:r>
          </a:p>
          <a:p>
            <a:pPr lvl="2"/>
            <a:r>
              <a:rPr lang="en-US" dirty="0"/>
              <a:t>I.e., if M[v] &gt; </a:t>
            </a:r>
            <a:r>
              <a:rPr lang="en-US" dirty="0" err="1"/>
              <a:t>c</a:t>
            </a:r>
            <a:r>
              <a:rPr lang="en-US" baseline="-25000" dirty="0" err="1"/>
              <a:t>vw</a:t>
            </a:r>
            <a:r>
              <a:rPr lang="en-US" dirty="0"/>
              <a:t> + M[w] then set M[v]= </a:t>
            </a:r>
            <a:r>
              <a:rPr lang="en-US" dirty="0" err="1"/>
              <a:t>c</a:t>
            </a:r>
            <a:r>
              <a:rPr lang="en-US" baseline="-25000" dirty="0" err="1"/>
              <a:t>vw</a:t>
            </a:r>
            <a:r>
              <a:rPr lang="en-US" dirty="0"/>
              <a:t> + M[w]</a:t>
            </a:r>
          </a:p>
          <a:p>
            <a:pPr lvl="1"/>
            <a:r>
              <a:rPr lang="en-US" dirty="0"/>
              <a:t>After </a:t>
            </a:r>
            <a:r>
              <a:rPr lang="en-US" dirty="0" err="1"/>
              <a:t>i</a:t>
            </a:r>
            <a:r>
              <a:rPr lang="en-US" dirty="0"/>
              <a:t> iterations, M[v] ≤ M[v, </a:t>
            </a:r>
            <a:r>
              <a:rPr lang="en-US" dirty="0" err="1"/>
              <a:t>i</a:t>
            </a:r>
            <a:r>
              <a:rPr lang="en-US" dirty="0"/>
              <a:t>] </a:t>
            </a:r>
          </a:p>
          <a:p>
            <a:pPr lvl="2"/>
            <a:r>
              <a:rPr lang="en-US" dirty="0"/>
              <a:t>Inequality can be strict (do you see why?)</a:t>
            </a:r>
          </a:p>
          <a:p>
            <a:pPr lvl="1"/>
            <a:r>
              <a:rPr lang="en-US" dirty="0"/>
              <a:t>Stop after n-1 iterations as before (assuming no negative cycles)</a:t>
            </a:r>
          </a:p>
        </p:txBody>
      </p:sp>
    </p:spTree>
    <p:extLst>
      <p:ext uri="{BB962C8B-B14F-4D97-AF65-F5344CB8AC3E}">
        <p14:creationId xmlns:p14="http://schemas.microsoft.com/office/powerpoint/2010/main" val="3645856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2B2451-A302-470E-9BFC-DF1697CCD4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Improvements to Bellman-Ford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EA5532-4B11-4B15-8B51-3F488874CA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we maintain array Next, and update Next[v] each time M[v] is updated, we can easily reconstruct all the optimal paths</a:t>
            </a:r>
          </a:p>
          <a:p>
            <a:r>
              <a:rPr lang="en-US" dirty="0"/>
              <a:t>Early stopping: if none of the M[v] change in some iteration, we can stop</a:t>
            </a:r>
          </a:p>
        </p:txBody>
      </p:sp>
    </p:spTree>
    <p:extLst>
      <p:ext uri="{BB962C8B-B14F-4D97-AF65-F5344CB8AC3E}">
        <p14:creationId xmlns:p14="http://schemas.microsoft.com/office/powerpoint/2010/main" val="4064605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1919CB-168F-40FB-ACEE-55BCE6BA27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Distributed routing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3D5F0C-BE2B-4AB3-8FBA-ED105B250C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Imagine a communication network, where routers are nodes and edges are links</a:t>
            </a:r>
          </a:p>
          <a:p>
            <a:r>
              <a:rPr lang="en-US" dirty="0"/>
              <a:t>Each node wants to find the optimal path from itself to some destination t using a </a:t>
            </a:r>
            <a:r>
              <a:rPr lang="en-US" i="1" dirty="0"/>
              <a:t>distributed algorithm</a:t>
            </a:r>
          </a:p>
          <a:p>
            <a:r>
              <a:rPr lang="en-US" dirty="0"/>
              <a:t>Dijkstra’s algorithm does not work (even if all weights are positive)!</a:t>
            </a:r>
          </a:p>
          <a:p>
            <a:pPr lvl="1"/>
            <a:r>
              <a:rPr lang="en-US" dirty="0"/>
              <a:t>Requires </a:t>
            </a:r>
            <a:r>
              <a:rPr lang="en-US" i="1" dirty="0"/>
              <a:t>global</a:t>
            </a:r>
            <a:r>
              <a:rPr lang="en-US" dirty="0"/>
              <a:t> knowledge of the network</a:t>
            </a:r>
          </a:p>
        </p:txBody>
      </p:sp>
    </p:spTree>
    <p:extLst>
      <p:ext uri="{BB962C8B-B14F-4D97-AF65-F5344CB8AC3E}">
        <p14:creationId xmlns:p14="http://schemas.microsoft.com/office/powerpoint/2010/main" val="1140804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36085</TotalTime>
  <Words>745</Words>
  <Application>Microsoft Office PowerPoint</Application>
  <PresentationFormat>On-screen Show (4:3)</PresentationFormat>
  <Paragraphs>71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Algorithms</vt:lpstr>
      <vt:lpstr>Shortest paths  (with negative weights)</vt:lpstr>
      <vt:lpstr>Shortest paths</vt:lpstr>
      <vt:lpstr>Bellman-Ford algorithm</vt:lpstr>
      <vt:lpstr>Negative-weight cycles</vt:lpstr>
      <vt:lpstr>Negative-weight cycles</vt:lpstr>
      <vt:lpstr>Improvements to Bellman-Ford</vt:lpstr>
      <vt:lpstr>Improvements to Bellman-Ford</vt:lpstr>
      <vt:lpstr>Distributed routing</vt:lpstr>
      <vt:lpstr>Distributed routing</vt:lpstr>
      <vt:lpstr>Network flow</vt:lpstr>
      <vt:lpstr>Network flow</vt:lpstr>
      <vt:lpstr>Flow networks</vt:lpstr>
      <vt:lpstr>Network flow</vt:lpstr>
      <vt:lpstr>Maximum-flow problem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Cryptography</dc:title>
  <dc:creator>katz</dc:creator>
  <cp:lastModifiedBy>jkatz</cp:lastModifiedBy>
  <cp:revision>1507</cp:revision>
  <cp:lastPrinted>2021-09-26T16:53:37Z</cp:lastPrinted>
  <dcterms:created xsi:type="dcterms:W3CDTF">2014-06-02T02:25:30Z</dcterms:created>
  <dcterms:modified xsi:type="dcterms:W3CDTF">2021-10-15T14:58:47Z</dcterms:modified>
</cp:coreProperties>
</file>