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71" r:id="rId2"/>
    <p:sldId id="448" r:id="rId3"/>
    <p:sldId id="558" r:id="rId4"/>
    <p:sldId id="590" r:id="rId5"/>
    <p:sldId id="591" r:id="rId6"/>
    <p:sldId id="592" r:id="rId7"/>
    <p:sldId id="593" r:id="rId8"/>
    <p:sldId id="594" r:id="rId9"/>
    <p:sldId id="613" r:id="rId10"/>
    <p:sldId id="614" r:id="rId11"/>
    <p:sldId id="615" r:id="rId12"/>
    <p:sldId id="595" r:id="rId13"/>
    <p:sldId id="596" r:id="rId14"/>
    <p:sldId id="597" r:id="rId15"/>
    <p:sldId id="598" r:id="rId16"/>
    <p:sldId id="599" r:id="rId1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23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A0B1A-1A12-44F9-99F6-2FF2ADEA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FF1A-1E7A-4753-81F9-DBD97B3EB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already seen a few applications for network flow</a:t>
            </a:r>
          </a:p>
          <a:p>
            <a:r>
              <a:rPr lang="en-US" dirty="0"/>
              <a:t>We look at a generalization of network flow that will have additional applications</a:t>
            </a:r>
          </a:p>
        </p:txBody>
      </p:sp>
    </p:spTree>
    <p:extLst>
      <p:ext uri="{BB962C8B-B14F-4D97-AF65-F5344CB8AC3E}">
        <p14:creationId xmlns:p14="http://schemas.microsoft.com/office/powerpoint/2010/main" val="356423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28F7-4115-4FC4-960D-9B4017B1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Circulations with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7C18E-225A-40FC-BD00-40258569A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graph as before…</a:t>
            </a:r>
          </a:p>
          <a:p>
            <a:r>
              <a:rPr lang="en-US" i="1" dirty="0"/>
              <a:t>Multiple</a:t>
            </a:r>
            <a:r>
              <a:rPr lang="en-US" dirty="0"/>
              <a:t> sources with </a:t>
            </a:r>
            <a:r>
              <a:rPr lang="en-US" i="1" dirty="0"/>
              <a:t>fixed</a:t>
            </a:r>
            <a:r>
              <a:rPr lang="en-US" dirty="0"/>
              <a:t> supply</a:t>
            </a:r>
          </a:p>
          <a:p>
            <a:r>
              <a:rPr lang="en-US" i="1" dirty="0"/>
              <a:t>Multiple</a:t>
            </a:r>
            <a:r>
              <a:rPr lang="en-US" dirty="0"/>
              <a:t> sinks with </a:t>
            </a:r>
            <a:r>
              <a:rPr lang="en-US" i="1" dirty="0"/>
              <a:t>fixed</a:t>
            </a:r>
            <a:r>
              <a:rPr lang="en-US" dirty="0"/>
              <a:t> demand</a:t>
            </a:r>
          </a:p>
          <a:p>
            <a:r>
              <a:rPr lang="en-US" dirty="0"/>
              <a:t>Goal is to find out whether it is possible to satisfy all constraints and, if so, how</a:t>
            </a:r>
          </a:p>
          <a:p>
            <a:pPr lvl="1"/>
            <a:r>
              <a:rPr lang="en-US" dirty="0"/>
              <a:t>Note: here we are not maximizing anything, just trying to determine if a valid solution exists</a:t>
            </a:r>
          </a:p>
        </p:txBody>
      </p:sp>
    </p:spTree>
    <p:extLst>
      <p:ext uri="{BB962C8B-B14F-4D97-AF65-F5344CB8AC3E}">
        <p14:creationId xmlns:p14="http://schemas.microsoft.com/office/powerpoint/2010/main" val="3296206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DC10E-1DFC-4CEF-AA67-E2E6C5E5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Circulations with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B61B-43FC-41F2-866A-2C5EEDA87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Directed graph G with capacities on edges</a:t>
            </a:r>
          </a:p>
          <a:p>
            <a:r>
              <a:rPr lang="en-US" dirty="0"/>
              <a:t>Each vertex v associated with </a:t>
            </a:r>
            <a:r>
              <a:rPr lang="en-US" i="1" dirty="0"/>
              <a:t>demand</a:t>
            </a:r>
            <a:r>
              <a:rPr lang="en-US" dirty="0"/>
              <a:t> d</a:t>
            </a:r>
            <a:r>
              <a:rPr lang="en-US" baseline="-25000" dirty="0"/>
              <a:t>v</a:t>
            </a:r>
            <a:endParaRPr lang="en-US" dirty="0"/>
          </a:p>
          <a:p>
            <a:pPr lvl="1"/>
            <a:r>
              <a:rPr lang="en-US" dirty="0"/>
              <a:t>If d</a:t>
            </a:r>
            <a:r>
              <a:rPr lang="en-US" baseline="-25000" dirty="0"/>
              <a:t>v</a:t>
            </a:r>
            <a:r>
              <a:rPr lang="en-US" dirty="0"/>
              <a:t> &gt; 0, then v is absorbing flow (sink)</a:t>
            </a:r>
          </a:p>
          <a:p>
            <a:pPr lvl="1"/>
            <a:r>
              <a:rPr lang="en-US" dirty="0"/>
              <a:t>If d</a:t>
            </a:r>
            <a:r>
              <a:rPr lang="en-US" baseline="-25000" dirty="0"/>
              <a:t>v</a:t>
            </a:r>
            <a:r>
              <a:rPr lang="en-US" dirty="0"/>
              <a:t> &lt; 0, then v is producing flow (source)</a:t>
            </a:r>
          </a:p>
          <a:p>
            <a:pPr lvl="1"/>
            <a:r>
              <a:rPr lang="en-US" dirty="0"/>
              <a:t>If d</a:t>
            </a:r>
            <a:r>
              <a:rPr lang="en-US" baseline="-25000" dirty="0"/>
              <a:t>v</a:t>
            </a:r>
            <a:r>
              <a:rPr lang="en-US" dirty="0"/>
              <a:t> = 0, then this is an internal node like before</a:t>
            </a:r>
          </a:p>
          <a:p>
            <a:r>
              <a:rPr lang="en-US" dirty="0"/>
              <a:t>Assume all capacities/demands are integers</a:t>
            </a:r>
          </a:p>
        </p:txBody>
      </p:sp>
    </p:spTree>
    <p:extLst>
      <p:ext uri="{BB962C8B-B14F-4D97-AF65-F5344CB8AC3E}">
        <p14:creationId xmlns:p14="http://schemas.microsoft.com/office/powerpoint/2010/main" val="401647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AD56A-919A-4612-AC0E-898C2E2E4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Circulations with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52496-3A71-4BFD-AE75-42912BAF3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Constraints</a:t>
            </a:r>
          </a:p>
          <a:p>
            <a:pPr lvl="1"/>
            <a:r>
              <a:rPr lang="en-US" dirty="0"/>
              <a:t>[Respect capacities on edges] For each edge e, </a:t>
            </a:r>
            <a:br>
              <a:rPr lang="en-US" dirty="0"/>
            </a:br>
            <a:r>
              <a:rPr lang="en-US" dirty="0"/>
              <a:t>0 ≤ f(e) ≤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endParaRPr lang="en-US" dirty="0"/>
          </a:p>
          <a:p>
            <a:pPr lvl="1"/>
            <a:r>
              <a:rPr lang="en-US" dirty="0"/>
              <a:t>[Respect demands at vertices] For each vertex v, f</a:t>
            </a:r>
            <a:r>
              <a:rPr lang="en-US" baseline="-25000" dirty="0"/>
              <a:t>in</a:t>
            </a:r>
            <a:r>
              <a:rPr lang="en-US" dirty="0"/>
              <a:t>(v) –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(v) = d</a:t>
            </a:r>
            <a:r>
              <a:rPr lang="en-US" baseline="-25000" dirty="0"/>
              <a:t>v</a:t>
            </a:r>
            <a:endParaRPr lang="en-US" dirty="0"/>
          </a:p>
          <a:p>
            <a:pPr lvl="2"/>
            <a:r>
              <a:rPr lang="en-US" dirty="0"/>
              <a:t>Note: no conservation of flow at sources/sinks</a:t>
            </a:r>
          </a:p>
          <a:p>
            <a:endParaRPr lang="en-US" dirty="0"/>
          </a:p>
          <a:p>
            <a:r>
              <a:rPr lang="en-US" dirty="0"/>
              <a:t>Note: trivially unsatisfiable if the demands on all vertices do not sum to 0</a:t>
            </a:r>
          </a:p>
        </p:txBody>
      </p:sp>
    </p:spTree>
    <p:extLst>
      <p:ext uri="{BB962C8B-B14F-4D97-AF65-F5344CB8AC3E}">
        <p14:creationId xmlns:p14="http://schemas.microsoft.com/office/powerpoint/2010/main" val="22374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B2945-EC3A-43AC-A685-12F58C6AD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Circulations with demands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1A9A1-11A5-445D-A43F-571A7278E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to a network-flow problem…</a:t>
            </a:r>
          </a:p>
          <a:p>
            <a:r>
              <a:rPr lang="en-US" dirty="0"/>
              <a:t>Introduce “master source” s, connected by an edge with capacity -d</a:t>
            </a:r>
            <a:r>
              <a:rPr lang="en-US" baseline="-25000" dirty="0"/>
              <a:t>v</a:t>
            </a:r>
            <a:r>
              <a:rPr lang="en-US" dirty="0"/>
              <a:t> to each source v </a:t>
            </a:r>
          </a:p>
          <a:p>
            <a:r>
              <a:rPr lang="en-US" dirty="0"/>
              <a:t>Introduce “master sink” t, connected by an edge with capacity d</a:t>
            </a:r>
            <a:r>
              <a:rPr lang="en-US" baseline="-25000" dirty="0"/>
              <a:t>v</a:t>
            </a:r>
            <a:r>
              <a:rPr lang="en-US" dirty="0"/>
              <a:t> from each sink v</a:t>
            </a:r>
          </a:p>
          <a:p>
            <a:r>
              <a:rPr lang="en-US" dirty="0"/>
              <a:t>The circulation is satisfiable </a:t>
            </a:r>
            <a:r>
              <a:rPr lang="en-US" dirty="0" err="1"/>
              <a:t>iff</a:t>
            </a:r>
            <a:r>
              <a:rPr lang="en-US" dirty="0"/>
              <a:t> there is an s-t flow in this network of value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sinks v </a:t>
            </a:r>
            <a:r>
              <a:rPr lang="en-US" dirty="0">
                <a:sym typeface="Symbol" panose="05050102010706020507" pitchFamily="18" charset="2"/>
              </a:rPr>
              <a:t>d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(This assumes the sum of all demands is 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5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DF6B8-00C1-43DF-A834-FA285AD9D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Incorporating lower bounds on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FB66C-A552-49F0-A98A-D779EC648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extending the circulation-with-demands problem to incorporate </a:t>
            </a:r>
            <a:r>
              <a:rPr lang="en-US" i="1" dirty="0"/>
              <a:t>lower bounds</a:t>
            </a:r>
            <a:r>
              <a:rPr lang="en-US" dirty="0"/>
              <a:t> on the flows used by each edge</a:t>
            </a:r>
          </a:p>
          <a:p>
            <a:r>
              <a:rPr lang="en-US" dirty="0"/>
              <a:t>Key observation: this is equivalent to a problem where we “adjust” each edge (and incident vertices) to recover a situation like before</a:t>
            </a:r>
          </a:p>
        </p:txBody>
      </p:sp>
    </p:spTree>
    <p:extLst>
      <p:ext uri="{BB962C8B-B14F-4D97-AF65-F5344CB8AC3E}">
        <p14:creationId xmlns:p14="http://schemas.microsoft.com/office/powerpoint/2010/main" val="212792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482A0-17F7-4D63-B343-9C60F5569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bounds on flows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683D50-8D26-499B-9DDE-5801E01F54DD}"/>
              </a:ext>
            </a:extLst>
          </p:cNvPr>
          <p:cNvSpPr/>
          <p:nvPr/>
        </p:nvSpPr>
        <p:spPr>
          <a:xfrm>
            <a:off x="2366003" y="431550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-2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CD3F3C2-B434-40AA-A32B-A26B160CE92D}"/>
              </a:ext>
            </a:extLst>
          </p:cNvPr>
          <p:cNvSpPr/>
          <p:nvPr/>
        </p:nvSpPr>
        <p:spPr>
          <a:xfrm>
            <a:off x="2366003" y="2514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-1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768067-0611-42BA-88DD-48D5D66519A7}"/>
              </a:ext>
            </a:extLst>
          </p:cNvPr>
          <p:cNvCxnSpPr>
            <a:stCxn id="6" idx="0"/>
            <a:endCxn id="8" idx="4"/>
          </p:cNvCxnSpPr>
          <p:nvPr/>
        </p:nvCxnSpPr>
        <p:spPr>
          <a:xfrm flipV="1">
            <a:off x="2670803" y="3124200"/>
            <a:ext cx="0" cy="1191304"/>
          </a:xfrm>
          <a:prstGeom prst="straightConnector1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8ED9312-D835-4EA9-9F3A-F18953DC2FF2}"/>
              </a:ext>
            </a:extLst>
          </p:cNvPr>
          <p:cNvSpPr txBox="1"/>
          <p:nvPr/>
        </p:nvSpPr>
        <p:spPr>
          <a:xfrm>
            <a:off x="1014324" y="3410634"/>
            <a:ext cx="1656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Lower bound: 3</a:t>
            </a:r>
            <a:br>
              <a:rPr lang="en-US" dirty="0"/>
            </a:br>
            <a:r>
              <a:rPr lang="en-US" dirty="0"/>
              <a:t>Capacity: 10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7D7275D6-4942-4C26-9BDA-88CF9850C98B}"/>
              </a:ext>
            </a:extLst>
          </p:cNvPr>
          <p:cNvSpPr/>
          <p:nvPr/>
        </p:nvSpPr>
        <p:spPr>
          <a:xfrm>
            <a:off x="3813803" y="3124200"/>
            <a:ext cx="1676398" cy="1143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8AA1AB6-E5F7-4682-844B-7F983F118D1D}"/>
              </a:ext>
            </a:extLst>
          </p:cNvPr>
          <p:cNvSpPr/>
          <p:nvPr/>
        </p:nvSpPr>
        <p:spPr>
          <a:xfrm>
            <a:off x="6096000" y="431550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15721BE-D76E-45B0-8D2E-DDBA1715ACA4}"/>
              </a:ext>
            </a:extLst>
          </p:cNvPr>
          <p:cNvSpPr/>
          <p:nvPr/>
        </p:nvSpPr>
        <p:spPr>
          <a:xfrm>
            <a:off x="6096000" y="2514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-4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CD4C1CA-73D1-4EB5-9464-BA2B2FC1FD34}"/>
              </a:ext>
            </a:extLst>
          </p:cNvPr>
          <p:cNvCxnSpPr>
            <a:stCxn id="13" idx="0"/>
            <a:endCxn id="14" idx="4"/>
          </p:cNvCxnSpPr>
          <p:nvPr/>
        </p:nvCxnSpPr>
        <p:spPr>
          <a:xfrm flipV="1">
            <a:off x="6400800" y="3124200"/>
            <a:ext cx="0" cy="1191304"/>
          </a:xfrm>
          <a:prstGeom prst="straightConnector1">
            <a:avLst/>
          </a:prstGeom>
          <a:ln w="28575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0C5430D-D2CF-4516-8D81-91BD291167B1}"/>
              </a:ext>
            </a:extLst>
          </p:cNvPr>
          <p:cNvSpPr txBox="1"/>
          <p:nvPr/>
        </p:nvSpPr>
        <p:spPr>
          <a:xfrm>
            <a:off x="6480803" y="3516868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Capacity: 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06425B-6085-4823-8671-295947129C6B}"/>
              </a:ext>
            </a:extLst>
          </p:cNvPr>
          <p:cNvSpPr txBox="1"/>
          <p:nvPr/>
        </p:nvSpPr>
        <p:spPr>
          <a:xfrm>
            <a:off x="497010" y="5850183"/>
            <a:ext cx="8445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Claim: original problem satisfiable </a:t>
            </a:r>
            <a:r>
              <a:rPr lang="en-US" sz="2400" dirty="0">
                <a:sym typeface="Symbol" panose="05050102010706020507" pitchFamily="18" charset="2"/>
              </a:rPr>
              <a:t> modified problem satisfiable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900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4C8B-F828-46E3-BE80-15B2331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9A9E-C778-4EE6-A7B6-E7F8BCED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lecture is being recorded</a:t>
            </a:r>
          </a:p>
        </p:txBody>
      </p:sp>
    </p:spTree>
    <p:extLst>
      <p:ext uri="{BB962C8B-B14F-4D97-AF65-F5344CB8AC3E}">
        <p14:creationId xmlns:p14="http://schemas.microsoft.com/office/powerpoint/2010/main" val="9782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Applications of network flow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D683D-4845-44B3-BA36-E3F23F5CE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59F31-D94D-4A77-AFCA-051A62E8C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of paths is </a:t>
            </a:r>
            <a:r>
              <a:rPr lang="en-US" i="1" dirty="0"/>
              <a:t>edge-disjoint</a:t>
            </a:r>
            <a:r>
              <a:rPr lang="en-US" dirty="0"/>
              <a:t> if no two paths share an edge </a:t>
            </a:r>
          </a:p>
          <a:p>
            <a:r>
              <a:rPr lang="en-US" dirty="0"/>
              <a:t>(Un)directed edge-disjoint paths problem: in  (un)directed graph, find the maximum number of edge-disjoint paths from s to t</a:t>
            </a:r>
          </a:p>
        </p:txBody>
      </p:sp>
    </p:spTree>
    <p:extLst>
      <p:ext uri="{BB962C8B-B14F-4D97-AF65-F5344CB8AC3E}">
        <p14:creationId xmlns:p14="http://schemas.microsoft.com/office/powerpoint/2010/main" val="401664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4A14-C1FC-40D5-910E-BA48D9C62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74F6B-9B28-481B-B0F6-2082FB2EC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directed case reduces directly to network flow (assign capacity 1 to all edges)</a:t>
            </a:r>
          </a:p>
          <a:p>
            <a:pPr lvl="1"/>
            <a:r>
              <a:rPr lang="en-US" dirty="0"/>
              <a:t>If there are k edge-disjoint paths </a:t>
            </a:r>
            <a:r>
              <a:rPr lang="en-US" dirty="0">
                <a:sym typeface="Symbol" panose="05050102010706020507" pitchFamily="18" charset="2"/>
              </a:rPr>
              <a:t> the maximum flow has value at least k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What about the converse?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8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30170-E80C-4FDE-B841-01AB3EE8B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59D7C-8EF0-4645-A5BA-742A9584E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Claim: If there is a flow of value k, then there are k edge-disjoint paths</a:t>
            </a:r>
          </a:p>
          <a:p>
            <a:pPr lvl="1"/>
            <a:r>
              <a:rPr lang="en-US" dirty="0"/>
              <a:t>We may assume f has integer flow values, so (in our case) edges are either used or not</a:t>
            </a:r>
          </a:p>
          <a:p>
            <a:pPr lvl="1"/>
            <a:r>
              <a:rPr lang="en-US" dirty="0"/>
              <a:t>We can eliminate any cycles in the flow</a:t>
            </a:r>
          </a:p>
          <a:p>
            <a:pPr lvl="1"/>
            <a:r>
              <a:rPr lang="en-US" dirty="0"/>
              <a:t>Claim: used edges contain k edge-disjoint paths</a:t>
            </a:r>
          </a:p>
          <a:p>
            <a:pPr lvl="2"/>
            <a:r>
              <a:rPr lang="en-US" dirty="0"/>
              <a:t>Idea: remove paths one-by-one; see book for details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5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433C2-82C0-4857-A7AB-BE20C34A6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34E08-070C-44C5-A9F3-E742F142F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Summary: by computing the max-flow in the graph, we can find the max number of edge-disjoint paths (and the paths themselves)</a:t>
            </a:r>
          </a:p>
          <a:p>
            <a:r>
              <a:rPr lang="en-US" dirty="0"/>
              <a:t>Running time:</a:t>
            </a:r>
          </a:p>
          <a:p>
            <a:pPr lvl="1"/>
            <a:r>
              <a:rPr lang="en-US" dirty="0"/>
              <a:t>C &lt; |V| (why?)</a:t>
            </a:r>
          </a:p>
          <a:p>
            <a:pPr lvl="1"/>
            <a:r>
              <a:rPr lang="en-US" dirty="0"/>
              <a:t>So running time O(|E| 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 |V|) to find max-flow</a:t>
            </a:r>
          </a:p>
          <a:p>
            <a:pPr lvl="1"/>
            <a:r>
              <a:rPr lang="en-US" dirty="0"/>
              <a:t>Can find next edge-disjoint path in time O(|E|)</a:t>
            </a:r>
          </a:p>
          <a:p>
            <a:pPr lvl="1"/>
            <a:r>
              <a:rPr lang="en-US" dirty="0"/>
              <a:t>There are at most O(|V|) edge-disjoint paths</a:t>
            </a:r>
          </a:p>
        </p:txBody>
      </p:sp>
    </p:spTree>
    <p:extLst>
      <p:ext uri="{BB962C8B-B14F-4D97-AF65-F5344CB8AC3E}">
        <p14:creationId xmlns:p14="http://schemas.microsoft.com/office/powerpoint/2010/main" val="14131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725E6-E34D-4341-AC48-F5E865A7D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Undirected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B6D11-0061-493D-A94D-7D6465A4B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idea: replace each edge in the graph G with a </a:t>
            </a:r>
            <a:r>
              <a:rPr lang="en-US" i="1" dirty="0"/>
              <a:t>pair</a:t>
            </a:r>
            <a:r>
              <a:rPr lang="en-US" dirty="0"/>
              <a:t> of directed edges to get a directed graph G’, then run previous algorithm on G’</a:t>
            </a:r>
          </a:p>
          <a:p>
            <a:r>
              <a:rPr lang="en-US" dirty="0"/>
              <a:t>Potential issue: disjoint edges in G’ may correspond to the </a:t>
            </a:r>
            <a:r>
              <a:rPr lang="en-US" i="1" dirty="0"/>
              <a:t>same</a:t>
            </a:r>
            <a:r>
              <a:rPr lang="en-US" dirty="0"/>
              <a:t> edge in G</a:t>
            </a:r>
          </a:p>
          <a:p>
            <a:pPr lvl="1"/>
            <a:r>
              <a:rPr lang="en-US" dirty="0"/>
              <a:t>Can show that there is a max-flow where for all pairs of edges on the same vertices, at most one has nonzero flow</a:t>
            </a:r>
          </a:p>
        </p:txBody>
      </p:sp>
    </p:spTree>
    <p:extLst>
      <p:ext uri="{BB962C8B-B14F-4D97-AF65-F5344CB8AC3E}">
        <p14:creationId xmlns:p14="http://schemas.microsoft.com/office/powerpoint/2010/main" val="110872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Circulations with demands</a:t>
            </a:r>
          </a:p>
        </p:txBody>
      </p:sp>
    </p:spTree>
    <p:extLst>
      <p:ext uri="{BB962C8B-B14F-4D97-AF65-F5344CB8AC3E}">
        <p14:creationId xmlns:p14="http://schemas.microsoft.com/office/powerpoint/2010/main" val="515744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36403</TotalTime>
  <Words>674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Algorithms</vt:lpstr>
      <vt:lpstr>Announcements</vt:lpstr>
      <vt:lpstr>Applications of network flow</vt:lpstr>
      <vt:lpstr>Disjoint paths</vt:lpstr>
      <vt:lpstr>Directed case</vt:lpstr>
      <vt:lpstr>Directed case</vt:lpstr>
      <vt:lpstr>Directed case</vt:lpstr>
      <vt:lpstr>Undirected case</vt:lpstr>
      <vt:lpstr>Circulations with demands</vt:lpstr>
      <vt:lpstr>Outline</vt:lpstr>
      <vt:lpstr>Circulations with demands</vt:lpstr>
      <vt:lpstr>Circulations with demands</vt:lpstr>
      <vt:lpstr>Circulations with demands</vt:lpstr>
      <vt:lpstr>Circulations with demands</vt:lpstr>
      <vt:lpstr>Incorporating lower bounds on flows</vt:lpstr>
      <vt:lpstr>Lower bounds on flows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1559</cp:revision>
  <cp:lastPrinted>2021-09-26T16:53:37Z</cp:lastPrinted>
  <dcterms:created xsi:type="dcterms:W3CDTF">2014-06-02T02:25:30Z</dcterms:created>
  <dcterms:modified xsi:type="dcterms:W3CDTF">2021-10-25T15:09:53Z</dcterms:modified>
</cp:coreProperties>
</file>