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471" r:id="rId2"/>
    <p:sldId id="622" r:id="rId3"/>
    <p:sldId id="617" r:id="rId4"/>
    <p:sldId id="618" r:id="rId5"/>
    <p:sldId id="600" r:id="rId6"/>
    <p:sldId id="601" r:id="rId7"/>
    <p:sldId id="616" r:id="rId8"/>
    <p:sldId id="602" r:id="rId9"/>
    <p:sldId id="603" r:id="rId10"/>
    <p:sldId id="619" r:id="rId11"/>
    <p:sldId id="604" r:id="rId12"/>
    <p:sldId id="605" r:id="rId13"/>
    <p:sldId id="606" r:id="rId14"/>
    <p:sldId id="620" r:id="rId15"/>
    <p:sldId id="607" r:id="rId16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24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Application: </a:t>
            </a:r>
            <a:br>
              <a:rPr lang="en-US" sz="5400" dirty="0"/>
            </a:br>
            <a:r>
              <a:rPr lang="en-US" sz="5400" dirty="0"/>
              <a:t>Project selection</a:t>
            </a:r>
          </a:p>
        </p:txBody>
      </p:sp>
    </p:spTree>
    <p:extLst>
      <p:ext uri="{BB962C8B-B14F-4D97-AF65-F5344CB8AC3E}">
        <p14:creationId xmlns:p14="http://schemas.microsoft.com/office/powerpoint/2010/main" val="2752725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211FD-CA3E-4A75-A7DE-423344227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38D54-2E60-43B6-88BB-9A5838063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 of projects, each with an associated profit p</a:t>
            </a:r>
            <a:r>
              <a:rPr lang="en-US" baseline="-25000" dirty="0"/>
              <a:t>i</a:t>
            </a:r>
            <a:r>
              <a:rPr lang="en-US" dirty="0"/>
              <a:t> (which may be negative)</a:t>
            </a:r>
          </a:p>
          <a:p>
            <a:r>
              <a:rPr lang="en-US" dirty="0"/>
              <a:t>Dependencies among projects; project j may be a prerequisite for project </a:t>
            </a:r>
            <a:r>
              <a:rPr lang="en-US" dirty="0" err="1"/>
              <a:t>i</a:t>
            </a:r>
            <a:endParaRPr lang="en-US" dirty="0"/>
          </a:p>
          <a:p>
            <a:pPr lvl="1"/>
            <a:r>
              <a:rPr lang="en-US" dirty="0"/>
              <a:t>A set of projects is </a:t>
            </a:r>
            <a:r>
              <a:rPr lang="en-US" i="1" dirty="0"/>
              <a:t>feasible</a:t>
            </a:r>
            <a:r>
              <a:rPr lang="en-US" dirty="0"/>
              <a:t> if all dependencies are satisfied</a:t>
            </a:r>
          </a:p>
          <a:p>
            <a:r>
              <a:rPr lang="en-US" dirty="0"/>
              <a:t>Goal: find feasible set A of projects maximizing profit(A) =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 err="1">
                <a:sym typeface="Symbol" panose="05050102010706020507" pitchFamily="18" charset="2"/>
              </a:rPr>
              <a:t>iA</a:t>
            </a:r>
            <a:r>
              <a:rPr lang="en-US" dirty="0">
                <a:sym typeface="Symbol" panose="05050102010706020507" pitchFamily="18" charset="2"/>
              </a:rPr>
              <a:t> p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414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1D0C7-DC7A-4287-91A1-CBC7DE2DE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F5023-4D67-490E-8365-0F26D616B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Reduce to min-cut (equivalently, max-flow) problem </a:t>
            </a:r>
          </a:p>
          <a:p>
            <a:r>
              <a:rPr lang="en-US" dirty="0"/>
              <a:t>Intuition: define graph where every cut (A’, B’) </a:t>
            </a:r>
            <a:r>
              <a:rPr lang="en-US" i="1" dirty="0"/>
              <a:t>with finite capacity </a:t>
            </a:r>
            <a:r>
              <a:rPr lang="en-US" dirty="0"/>
              <a:t>corresponds to a feasible set A = A’ \ {s}</a:t>
            </a:r>
          </a:p>
          <a:p>
            <a:pPr lvl="1"/>
            <a:r>
              <a:rPr lang="en-US" dirty="0"/>
              <a:t>Relate the profit of A to the capacity c(A’, B’)</a:t>
            </a:r>
          </a:p>
        </p:txBody>
      </p:sp>
    </p:spTree>
    <p:extLst>
      <p:ext uri="{BB962C8B-B14F-4D97-AF65-F5344CB8AC3E}">
        <p14:creationId xmlns:p14="http://schemas.microsoft.com/office/powerpoint/2010/main" val="3536928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909A9-C704-4AA8-B847-62B0B0527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3A909-0AB9-44E0-A0B6-334AA1D09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Reduce to min-cut problem: </a:t>
            </a:r>
          </a:p>
          <a:p>
            <a:pPr lvl="1"/>
            <a:r>
              <a:rPr lang="en-US" dirty="0"/>
              <a:t>Vertex for each project</a:t>
            </a:r>
          </a:p>
          <a:p>
            <a:pPr lvl="1"/>
            <a:r>
              <a:rPr lang="en-US" dirty="0"/>
              <a:t>If j is a prerequisite for </a:t>
            </a:r>
            <a:r>
              <a:rPr lang="en-US" dirty="0" err="1"/>
              <a:t>i</a:t>
            </a:r>
            <a:r>
              <a:rPr lang="en-US" dirty="0"/>
              <a:t>, add edge from </a:t>
            </a:r>
            <a:r>
              <a:rPr lang="en-US" dirty="0" err="1"/>
              <a:t>i</a:t>
            </a:r>
            <a:r>
              <a:rPr lang="en-US" dirty="0"/>
              <a:t> to j (think “implication”) with infinite capacity</a:t>
            </a:r>
          </a:p>
          <a:p>
            <a:pPr lvl="2"/>
            <a:r>
              <a:rPr lang="en-US" dirty="0"/>
              <a:t>Intuition: don’t want such edges to cross the min-cut</a:t>
            </a:r>
          </a:p>
          <a:p>
            <a:pPr lvl="1"/>
            <a:r>
              <a:rPr lang="en-US" dirty="0"/>
              <a:t>Source s; edge of capacity p</a:t>
            </a:r>
            <a:r>
              <a:rPr lang="en-US" baseline="-25000" dirty="0"/>
              <a:t>i</a:t>
            </a:r>
            <a:r>
              <a:rPr lang="en-US" dirty="0"/>
              <a:t> to every </a:t>
            </a:r>
            <a:r>
              <a:rPr lang="en-US" dirty="0" err="1"/>
              <a:t>i</a:t>
            </a:r>
            <a:r>
              <a:rPr lang="en-US" dirty="0"/>
              <a:t> with p</a:t>
            </a:r>
            <a:r>
              <a:rPr lang="en-US" baseline="-25000" dirty="0"/>
              <a:t>i</a:t>
            </a:r>
            <a:r>
              <a:rPr lang="en-US" dirty="0"/>
              <a:t> &gt; 0</a:t>
            </a:r>
          </a:p>
          <a:p>
            <a:pPr lvl="1"/>
            <a:r>
              <a:rPr lang="en-US" dirty="0"/>
              <a:t>Sink t; edge of capacity –p</a:t>
            </a:r>
            <a:r>
              <a:rPr lang="en-US" baseline="-25000" dirty="0"/>
              <a:t>i</a:t>
            </a:r>
            <a:r>
              <a:rPr lang="en-US" dirty="0"/>
              <a:t> from every </a:t>
            </a:r>
            <a:r>
              <a:rPr lang="en-US" dirty="0" err="1"/>
              <a:t>i</a:t>
            </a:r>
            <a:r>
              <a:rPr lang="en-US" dirty="0"/>
              <a:t> with p</a:t>
            </a:r>
            <a:r>
              <a:rPr lang="en-US" baseline="-25000" dirty="0"/>
              <a:t>i</a:t>
            </a:r>
            <a:r>
              <a:rPr lang="en-US" dirty="0"/>
              <a:t> &lt; 0</a:t>
            </a:r>
          </a:p>
          <a:p>
            <a:r>
              <a:rPr lang="en-US" dirty="0"/>
              <a:t>Let C = sum of capacities exiting s =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>
                <a:sym typeface="Symbol" panose="05050102010706020507" pitchFamily="18" charset="2"/>
              </a:rPr>
              <a:t>p</a:t>
            </a:r>
            <a:r>
              <a:rPr lang="en-US" sz="2800" baseline="-40000" dirty="0">
                <a:sym typeface="Symbol" panose="05050102010706020507" pitchFamily="18" charset="2"/>
              </a:rPr>
              <a:t>i</a:t>
            </a:r>
            <a:r>
              <a:rPr lang="en-US" baseline="-25000" dirty="0">
                <a:sym typeface="Symbol" panose="05050102010706020507" pitchFamily="18" charset="2"/>
              </a:rPr>
              <a:t> &gt; 0</a:t>
            </a:r>
            <a:r>
              <a:rPr lang="en-US" dirty="0">
                <a:sym typeface="Symbol" panose="05050102010706020507" pitchFamily="18" charset="2"/>
              </a:rPr>
              <a:t> p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7173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8599F-9AA8-4994-9E22-294713D65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C09C5-BBB6-4B0A-853A-F0981070BA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Map s-t cut (A’, B’) to project set A = A’ \ {s}</a:t>
            </a:r>
          </a:p>
          <a:p>
            <a:r>
              <a:rPr lang="en-US" dirty="0"/>
              <a:t>Claim: if c(A’, B’) is finite, then A is feasible</a:t>
            </a:r>
          </a:p>
          <a:p>
            <a:pPr lvl="1"/>
            <a:r>
              <a:rPr lang="en-US" dirty="0"/>
              <a:t>No infinite-capacity edge exits A’</a:t>
            </a:r>
          </a:p>
          <a:p>
            <a:r>
              <a:rPr lang="en-US" dirty="0"/>
              <a:t>Intuition: for cut (A’, B’) with c(A’, B’) finite:</a:t>
            </a:r>
          </a:p>
          <a:p>
            <a:pPr lvl="1"/>
            <a:r>
              <a:rPr lang="en-US" dirty="0"/>
              <a:t>If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 A and p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&gt; 0, we are giving up profit p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If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 A and p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&lt; 0, we pay cost p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Finding the min-cut will maximize overall profit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938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0282F-3574-4813-B40D-B70BB4FB2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59B13-9B46-4DA7-A04A-8E33F0501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Claim: if c(A’, B’) finite, c(A’, B’) = C – </a:t>
            </a:r>
            <a:r>
              <a:rPr lang="en-US" dirty="0">
                <a:sym typeface="Symbol" panose="05050102010706020507" pitchFamily="18" charset="2"/>
              </a:rPr>
              <a:t>profit(A)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Edges exiting A’ are either from s, or to t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First case contributes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</a:t>
            </a:r>
            <a:r>
              <a:rPr lang="en-US" baseline="-25000" dirty="0" err="1">
                <a:sym typeface="Symbol" panose="05050102010706020507" pitchFamily="18" charset="2"/>
              </a:rPr>
              <a:t>iA</a:t>
            </a:r>
            <a:r>
              <a:rPr lang="en-US" baseline="-25000" dirty="0">
                <a:sym typeface="Symbol" panose="05050102010706020507" pitchFamily="18" charset="2"/>
              </a:rPr>
              <a:t>, p</a:t>
            </a:r>
            <a:r>
              <a:rPr lang="en-US" sz="2000" baseline="-40000" dirty="0">
                <a:sym typeface="Symbol" panose="05050102010706020507" pitchFamily="18" charset="2"/>
              </a:rPr>
              <a:t>i</a:t>
            </a:r>
            <a:r>
              <a:rPr lang="en-US" baseline="-25000" dirty="0">
                <a:sym typeface="Symbol" panose="05050102010706020507" pitchFamily="18" charset="2"/>
              </a:rPr>
              <a:t> &gt; 0</a:t>
            </a:r>
            <a:r>
              <a:rPr lang="en-US" dirty="0">
                <a:sym typeface="Symbol" panose="05050102010706020507" pitchFamily="18" charset="2"/>
              </a:rPr>
              <a:t> p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= C – </a:t>
            </a:r>
            <a:r>
              <a:rPr lang="en-US" baseline="-25000" dirty="0" err="1">
                <a:sym typeface="Symbol" panose="05050102010706020507" pitchFamily="18" charset="2"/>
              </a:rPr>
              <a:t>iA</a:t>
            </a:r>
            <a:r>
              <a:rPr lang="en-US" baseline="-25000" dirty="0">
                <a:sym typeface="Symbol" panose="05050102010706020507" pitchFamily="18" charset="2"/>
              </a:rPr>
              <a:t>, p</a:t>
            </a:r>
            <a:r>
              <a:rPr lang="en-US" sz="1800" baseline="-40000" dirty="0">
                <a:sym typeface="Symbol" panose="05050102010706020507" pitchFamily="18" charset="2"/>
              </a:rPr>
              <a:t>i</a:t>
            </a:r>
            <a:r>
              <a:rPr lang="en-US" baseline="-25000" dirty="0">
                <a:sym typeface="Symbol" panose="05050102010706020507" pitchFamily="18" charset="2"/>
              </a:rPr>
              <a:t> &gt; 0</a:t>
            </a:r>
            <a:r>
              <a:rPr lang="en-US" dirty="0">
                <a:sym typeface="Symbol" panose="05050102010706020507" pitchFamily="18" charset="2"/>
              </a:rPr>
              <a:t> p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Second case contributes </a:t>
            </a:r>
            <a:r>
              <a:rPr lang="en-US" baseline="-25000" dirty="0" err="1">
                <a:sym typeface="Symbol" panose="05050102010706020507" pitchFamily="18" charset="2"/>
              </a:rPr>
              <a:t>iA</a:t>
            </a:r>
            <a:r>
              <a:rPr lang="en-US" baseline="-25000" dirty="0">
                <a:sym typeface="Symbol" panose="05050102010706020507" pitchFamily="18" charset="2"/>
              </a:rPr>
              <a:t>, p</a:t>
            </a:r>
            <a:r>
              <a:rPr lang="en-US" sz="1800" baseline="-40000" dirty="0">
                <a:sym typeface="Symbol" panose="05050102010706020507" pitchFamily="18" charset="2"/>
              </a:rPr>
              <a:t>i</a:t>
            </a:r>
            <a:r>
              <a:rPr lang="en-US" baseline="-25000" dirty="0">
                <a:sym typeface="Symbol" panose="05050102010706020507" pitchFamily="18" charset="2"/>
              </a:rPr>
              <a:t> &lt; 0</a:t>
            </a:r>
            <a:r>
              <a:rPr lang="en-US" dirty="0">
                <a:sym typeface="Symbol" panose="05050102010706020507" pitchFamily="18" charset="2"/>
              </a:rPr>
              <a:t> –p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So c(A’, B’) = C – </a:t>
            </a:r>
            <a:r>
              <a:rPr lang="en-US" baseline="-25000" dirty="0" err="1">
                <a:sym typeface="Symbol" panose="05050102010706020507" pitchFamily="18" charset="2"/>
              </a:rPr>
              <a:t>iA</a:t>
            </a:r>
            <a:r>
              <a:rPr lang="en-US" dirty="0">
                <a:sym typeface="Symbol" panose="05050102010706020507" pitchFamily="18" charset="2"/>
              </a:rPr>
              <a:t> p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= C – profit(A)</a:t>
            </a:r>
          </a:p>
          <a:p>
            <a:r>
              <a:rPr lang="en-US" dirty="0">
                <a:sym typeface="Symbol" panose="05050102010706020507" pitchFamily="18" charset="2"/>
              </a:rPr>
              <a:t>So min-cut  max profit!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938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Circulations with demands and lower bounds – example</a:t>
            </a:r>
          </a:p>
        </p:txBody>
      </p:sp>
    </p:spTree>
    <p:extLst>
      <p:ext uri="{BB962C8B-B14F-4D97-AF65-F5344CB8AC3E}">
        <p14:creationId xmlns:p14="http://schemas.microsoft.com/office/powerpoint/2010/main" val="1595093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DCB86-BFB4-4656-84E3-AB2F28C59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4DD26-C206-4CBF-AFEF-D496BC9C2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applications that follow are simplified versions of real-world problems</a:t>
            </a:r>
          </a:p>
          <a:p>
            <a:r>
              <a:rPr lang="en-US" dirty="0"/>
              <a:t>Intended to show how network flow / circulations with demands (+ lower bounds) come up in lots of scenarios</a:t>
            </a:r>
          </a:p>
        </p:txBody>
      </p:sp>
    </p:spTree>
    <p:extLst>
      <p:ext uri="{BB962C8B-B14F-4D97-AF65-F5344CB8AC3E}">
        <p14:creationId xmlns:p14="http://schemas.microsoft.com/office/powerpoint/2010/main" val="297787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Application: </a:t>
            </a:r>
            <a:br>
              <a:rPr lang="en-US" sz="5400" dirty="0"/>
            </a:br>
            <a:r>
              <a:rPr lang="en-US" sz="5400" dirty="0"/>
              <a:t>Survey design</a:t>
            </a:r>
          </a:p>
        </p:txBody>
      </p:sp>
    </p:spTree>
    <p:extLst>
      <p:ext uri="{BB962C8B-B14F-4D97-AF65-F5344CB8AC3E}">
        <p14:creationId xmlns:p14="http://schemas.microsoft.com/office/powerpoint/2010/main" val="3287244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EECAE-C1C3-410B-B9A2-7513C5889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20B45-D0F0-424D-80B0-3C43B4066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 items / n customers; want to send a questionnaire about items to each customer</a:t>
            </a:r>
          </a:p>
          <a:p>
            <a:r>
              <a:rPr lang="en-US" dirty="0"/>
              <a:t>Constraints:</a:t>
            </a:r>
          </a:p>
          <a:p>
            <a:pPr lvl="1"/>
            <a:r>
              <a:rPr lang="en-US" dirty="0"/>
              <a:t>Each customer receives questions only about items he/she bought (at most one question about any one item)</a:t>
            </a:r>
          </a:p>
          <a:p>
            <a:pPr lvl="1"/>
            <a:r>
              <a:rPr lang="en-US" dirty="0" err="1"/>
              <a:t>ith</a:t>
            </a:r>
            <a:r>
              <a:rPr lang="en-US" dirty="0"/>
              <a:t> customer receives questions about at least c</a:t>
            </a:r>
            <a:r>
              <a:rPr lang="en-US" baseline="-25000" dirty="0"/>
              <a:t>i</a:t>
            </a:r>
            <a:r>
              <a:rPr lang="en-US" dirty="0"/>
              <a:t> items and at most </a:t>
            </a:r>
            <a:r>
              <a:rPr lang="en-US" dirty="0" err="1"/>
              <a:t>c’</a:t>
            </a:r>
            <a:r>
              <a:rPr lang="en-US" baseline="-25000" dirty="0" err="1"/>
              <a:t>i</a:t>
            </a:r>
            <a:r>
              <a:rPr lang="en-US" dirty="0"/>
              <a:t> items</a:t>
            </a:r>
          </a:p>
          <a:p>
            <a:pPr lvl="1"/>
            <a:r>
              <a:rPr lang="en-US" dirty="0"/>
              <a:t>Questions about item j should be asked to at least </a:t>
            </a:r>
            <a:r>
              <a:rPr lang="en-US" dirty="0" err="1"/>
              <a:t>p</a:t>
            </a:r>
            <a:r>
              <a:rPr lang="en-US" baseline="-25000" dirty="0" err="1"/>
              <a:t>j</a:t>
            </a:r>
            <a:r>
              <a:rPr lang="en-US" dirty="0"/>
              <a:t> and at most </a:t>
            </a:r>
            <a:r>
              <a:rPr lang="en-US" dirty="0" err="1"/>
              <a:t>p’</a:t>
            </a:r>
            <a:r>
              <a:rPr lang="en-US" baseline="-25000" dirty="0" err="1"/>
              <a:t>j</a:t>
            </a:r>
            <a:r>
              <a:rPr lang="en-US" dirty="0"/>
              <a:t> customers</a:t>
            </a:r>
          </a:p>
        </p:txBody>
      </p:sp>
    </p:spTree>
    <p:extLst>
      <p:ext uri="{BB962C8B-B14F-4D97-AF65-F5344CB8AC3E}">
        <p14:creationId xmlns:p14="http://schemas.microsoft.com/office/powerpoint/2010/main" val="47967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F8AE9-8845-4D1C-8E45-0DCBF67F6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the problem?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F67A2-052F-4910-A83C-B8DCFA99F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Reduce to a circulation problem (with lower bounds):</a:t>
            </a:r>
          </a:p>
          <a:p>
            <a:pPr lvl="1"/>
            <a:r>
              <a:rPr lang="en-US" dirty="0"/>
              <a:t>Vertices for each customer and item</a:t>
            </a:r>
          </a:p>
          <a:p>
            <a:pPr lvl="1"/>
            <a:r>
              <a:rPr lang="en-US" dirty="0"/>
              <a:t>Edge (with capacity 1) from customer </a:t>
            </a:r>
            <a:r>
              <a:rPr lang="en-US" dirty="0" err="1"/>
              <a:t>i</a:t>
            </a:r>
            <a:r>
              <a:rPr lang="en-US" dirty="0"/>
              <a:t> to item j </a:t>
            </a:r>
            <a:r>
              <a:rPr lang="en-US" dirty="0" err="1"/>
              <a:t>iff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i</a:t>
            </a:r>
            <a:r>
              <a:rPr lang="en-US" dirty="0"/>
              <a:t> bought j</a:t>
            </a:r>
          </a:p>
          <a:p>
            <a:pPr lvl="1"/>
            <a:r>
              <a:rPr lang="en-US" dirty="0"/>
              <a:t>Add source s with an edge to each customer </a:t>
            </a:r>
            <a:r>
              <a:rPr lang="en-US" dirty="0" err="1"/>
              <a:t>i</a:t>
            </a:r>
            <a:r>
              <a:rPr lang="en-US" dirty="0"/>
              <a:t>; each edge has allowed flow in the range [c</a:t>
            </a:r>
            <a:r>
              <a:rPr lang="en-US" baseline="-25000" dirty="0"/>
              <a:t>i</a:t>
            </a:r>
            <a:r>
              <a:rPr lang="en-US" dirty="0"/>
              <a:t>, </a:t>
            </a:r>
            <a:r>
              <a:rPr lang="en-US" dirty="0" err="1"/>
              <a:t>c’</a:t>
            </a:r>
            <a:r>
              <a:rPr lang="en-US" baseline="-25000" dirty="0" err="1"/>
              <a:t>i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Add sink t with edge from each item j; each edge has allowed flow in the range [</a:t>
            </a:r>
            <a:r>
              <a:rPr lang="en-US" dirty="0" err="1"/>
              <a:t>p</a:t>
            </a:r>
            <a:r>
              <a:rPr lang="en-US" baseline="-25000" dirty="0" err="1"/>
              <a:t>j</a:t>
            </a:r>
            <a:r>
              <a:rPr lang="en-US" dirty="0"/>
              <a:t>, </a:t>
            </a:r>
            <a:r>
              <a:rPr lang="en-US" dirty="0" err="1"/>
              <a:t>p’</a:t>
            </a:r>
            <a:r>
              <a:rPr lang="en-US" baseline="-25000" dirty="0" err="1"/>
              <a:t>j</a:t>
            </a:r>
            <a:r>
              <a:rPr lang="en-US" dirty="0"/>
              <a:t>]</a:t>
            </a:r>
          </a:p>
          <a:p>
            <a:r>
              <a:rPr lang="en-US" dirty="0"/>
              <a:t>Make a circulation problem by adding an edge from t to s with infinite capacity</a:t>
            </a:r>
          </a:p>
          <a:p>
            <a:pPr lvl="1"/>
            <a:r>
              <a:rPr lang="en-US" dirty="0"/>
              <a:t>All vertices have demand 0</a:t>
            </a:r>
          </a:p>
          <a:p>
            <a:r>
              <a:rPr lang="en-US" dirty="0"/>
              <a:t>Feasible circulation </a:t>
            </a:r>
            <a:r>
              <a:rPr lang="en-US" dirty="0">
                <a:sym typeface="Symbol" panose="05050102010706020507" pitchFamily="18" charset="2"/>
              </a:rPr>
              <a:t></a:t>
            </a:r>
            <a:r>
              <a:rPr lang="en-US" dirty="0"/>
              <a:t> feasible survey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752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Application: </a:t>
            </a:r>
            <a:br>
              <a:rPr lang="en-US" sz="5400" dirty="0"/>
            </a:br>
            <a:r>
              <a:rPr lang="en-US" sz="5400" dirty="0"/>
              <a:t>Airline scheduling</a:t>
            </a:r>
          </a:p>
        </p:txBody>
      </p:sp>
    </p:spTree>
    <p:extLst>
      <p:ext uri="{BB962C8B-B14F-4D97-AF65-F5344CB8AC3E}">
        <p14:creationId xmlns:p14="http://schemas.microsoft.com/office/powerpoint/2010/main" val="1818782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3FE11-B721-45FA-8EFA-05E8F48E0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Airline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66D11-ACD2-44C9-8300-0D84226EF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Input: a set of flight segments that need to be satisfied</a:t>
            </a:r>
          </a:p>
          <a:p>
            <a:pPr lvl="1"/>
            <a:r>
              <a:rPr lang="en-US" dirty="0"/>
              <a:t>Flight segment includes starting/ending locations and departure/arrival times</a:t>
            </a:r>
          </a:p>
          <a:p>
            <a:pPr lvl="1"/>
            <a:r>
              <a:rPr lang="en-US" dirty="0"/>
              <a:t>For each location, also know the minimum time needed (e.g., for refueling) before a plane can take off after landing; also know the time to fly between all locations</a:t>
            </a:r>
          </a:p>
          <a:p>
            <a:r>
              <a:rPr lang="en-US" dirty="0"/>
              <a:t>Goal: determine whether all segments can be satisfied using at most k planes and, if so, how</a:t>
            </a:r>
          </a:p>
        </p:txBody>
      </p:sp>
    </p:spTree>
    <p:extLst>
      <p:ext uri="{BB962C8B-B14F-4D97-AF65-F5344CB8AC3E}">
        <p14:creationId xmlns:p14="http://schemas.microsoft.com/office/powerpoint/2010/main" val="259224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74EDA-8EE9-4CAA-AECA-005D1FC8C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D5AE2-273B-4E9A-B60E-774A61200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Reduce to a circulation problem (with lower bounds):</a:t>
            </a:r>
          </a:p>
          <a:p>
            <a:pPr lvl="1"/>
            <a:r>
              <a:rPr lang="en-US" dirty="0"/>
              <a:t>Vertices correspond to location/time pairs</a:t>
            </a:r>
          </a:p>
          <a:p>
            <a:pPr lvl="1"/>
            <a:r>
              <a:rPr lang="en-US" dirty="0"/>
              <a:t>Flight segment </a:t>
            </a:r>
            <a:r>
              <a:rPr lang="en-US" dirty="0" err="1"/>
              <a:t>i</a:t>
            </a:r>
            <a:r>
              <a:rPr lang="en-US" dirty="0"/>
              <a:t> corresponds to an edge (</a:t>
            </a:r>
            <a:r>
              <a:rPr lang="en-US" dirty="0" err="1"/>
              <a:t>u</a:t>
            </a:r>
            <a:r>
              <a:rPr lang="en-US" baseline="-25000" dirty="0" err="1"/>
              <a:t>i</a:t>
            </a:r>
            <a:r>
              <a:rPr lang="en-US" dirty="0"/>
              <a:t>, v</a:t>
            </a:r>
            <a:r>
              <a:rPr lang="en-US" baseline="-25000" dirty="0"/>
              <a:t>i</a:t>
            </a:r>
            <a:r>
              <a:rPr lang="en-US" dirty="0"/>
              <a:t>) with required flow at least 1</a:t>
            </a:r>
          </a:p>
          <a:p>
            <a:pPr lvl="1"/>
            <a:r>
              <a:rPr lang="en-US" dirty="0"/>
              <a:t>If plane used for segment </a:t>
            </a:r>
            <a:r>
              <a:rPr lang="en-US" dirty="0" err="1"/>
              <a:t>i</a:t>
            </a:r>
            <a:r>
              <a:rPr lang="en-US" dirty="0"/>
              <a:t> can be used next for segment j (because plane can fly from v</a:t>
            </a:r>
            <a:r>
              <a:rPr lang="en-US" baseline="-25000" dirty="0"/>
              <a:t>i</a:t>
            </a:r>
            <a:r>
              <a:rPr lang="en-US" dirty="0"/>
              <a:t> to </a:t>
            </a:r>
            <a:r>
              <a:rPr lang="en-US" dirty="0" err="1"/>
              <a:t>u</a:t>
            </a:r>
            <a:r>
              <a:rPr lang="en-US" baseline="-25000" dirty="0" err="1"/>
              <a:t>j</a:t>
            </a:r>
            <a:r>
              <a:rPr lang="en-US" dirty="0"/>
              <a:t> in time), add edge from v</a:t>
            </a:r>
            <a:r>
              <a:rPr lang="en-US" baseline="-25000" dirty="0"/>
              <a:t>i</a:t>
            </a:r>
            <a:r>
              <a:rPr lang="en-US" dirty="0"/>
              <a:t> to </a:t>
            </a:r>
            <a:r>
              <a:rPr lang="en-US" dirty="0" err="1"/>
              <a:t>u</a:t>
            </a:r>
            <a:r>
              <a:rPr lang="en-US" baseline="-25000" dirty="0" err="1"/>
              <a:t>j</a:t>
            </a:r>
            <a:r>
              <a:rPr lang="en-US" dirty="0"/>
              <a:t> with capacity k</a:t>
            </a:r>
          </a:p>
          <a:p>
            <a:pPr lvl="1"/>
            <a:r>
              <a:rPr lang="en-US" dirty="0"/>
              <a:t>Add source with edge to every </a:t>
            </a:r>
            <a:r>
              <a:rPr lang="en-US" dirty="0" err="1"/>
              <a:t>u</a:t>
            </a:r>
            <a:r>
              <a:rPr lang="en-US" baseline="-25000" dirty="0" err="1"/>
              <a:t>i</a:t>
            </a:r>
            <a:r>
              <a:rPr lang="en-US" dirty="0"/>
              <a:t> and sink with edge from every v</a:t>
            </a:r>
            <a:r>
              <a:rPr lang="en-US" baseline="-25000" dirty="0"/>
              <a:t>i</a:t>
            </a:r>
            <a:r>
              <a:rPr lang="en-US" dirty="0"/>
              <a:t>; capacities k</a:t>
            </a:r>
          </a:p>
          <a:p>
            <a:pPr lvl="1"/>
            <a:r>
              <a:rPr lang="en-US" dirty="0"/>
              <a:t>Source has demand –k; sink has demand k</a:t>
            </a:r>
          </a:p>
        </p:txBody>
      </p:sp>
    </p:spTree>
    <p:extLst>
      <p:ext uri="{BB962C8B-B14F-4D97-AF65-F5344CB8AC3E}">
        <p14:creationId xmlns:p14="http://schemas.microsoft.com/office/powerpoint/2010/main" val="19595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36422</TotalTime>
  <Words>819</Words>
  <Application>Microsoft Office PowerPoint</Application>
  <PresentationFormat>On-screen Show (4:3)</PresentationFormat>
  <Paragraphs>68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Algorithms</vt:lpstr>
      <vt:lpstr>Circulations with demands and lower bounds – example</vt:lpstr>
      <vt:lpstr>Applications</vt:lpstr>
      <vt:lpstr>Application:  Survey design</vt:lpstr>
      <vt:lpstr>Survey design</vt:lpstr>
      <vt:lpstr>Modeling the problem?</vt:lpstr>
      <vt:lpstr>Application:  Airline scheduling</vt:lpstr>
      <vt:lpstr>Airline scheduling</vt:lpstr>
      <vt:lpstr>Modeling the problem</vt:lpstr>
      <vt:lpstr>Application:  Project selection</vt:lpstr>
      <vt:lpstr>Project selection</vt:lpstr>
      <vt:lpstr>Modeling the problem</vt:lpstr>
      <vt:lpstr>Modeling the problem</vt:lpstr>
      <vt:lpstr>Analysis</vt:lpstr>
      <vt:lpstr>Analysis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1589</cp:revision>
  <cp:lastPrinted>2021-09-26T16:53:37Z</cp:lastPrinted>
  <dcterms:created xsi:type="dcterms:W3CDTF">2014-06-02T02:25:30Z</dcterms:created>
  <dcterms:modified xsi:type="dcterms:W3CDTF">2021-10-27T15:00:34Z</dcterms:modified>
</cp:coreProperties>
</file>