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471" r:id="rId2"/>
    <p:sldId id="620" r:id="rId3"/>
    <p:sldId id="621" r:id="rId4"/>
    <p:sldId id="622" r:id="rId5"/>
    <p:sldId id="623" r:id="rId6"/>
    <p:sldId id="624" r:id="rId7"/>
    <p:sldId id="625" r:id="rId8"/>
    <p:sldId id="626" r:id="rId9"/>
    <p:sldId id="627" r:id="rId10"/>
    <p:sldId id="629" r:id="rId11"/>
    <p:sldId id="633" r:id="rId12"/>
    <p:sldId id="628" r:id="rId13"/>
    <p:sldId id="632" r:id="rId14"/>
    <p:sldId id="630" r:id="rId15"/>
    <p:sldId id="634" r:id="rId16"/>
    <p:sldId id="631" r:id="rId17"/>
    <p:sldId id="636" r:id="rId18"/>
    <p:sldId id="63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25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C09E9-220B-4CF2-9FEE-273E8072D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17692-AD70-4EF9-BC03-A781B22A7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</a:t>
            </a:r>
            <a:r>
              <a:rPr lang="en-US" dirty="0"/>
              <a:t> is a set of languages (a </a:t>
            </a:r>
            <a:r>
              <a:rPr lang="en-US" i="1" dirty="0"/>
              <a:t>class</a:t>
            </a:r>
            <a:r>
              <a:rPr lang="en-US" dirty="0"/>
              <a:t>)</a:t>
            </a:r>
          </a:p>
          <a:p>
            <a:r>
              <a:rPr lang="en-US" b="1" dirty="0"/>
              <a:t>P</a:t>
            </a:r>
            <a:r>
              <a:rPr lang="en-US" dirty="0"/>
              <a:t> = { L | L is efficiently decidable}</a:t>
            </a:r>
          </a:p>
        </p:txBody>
      </p:sp>
    </p:spTree>
    <p:extLst>
      <p:ext uri="{BB962C8B-B14F-4D97-AF65-F5344CB8AC3E}">
        <p14:creationId xmlns:p14="http://schemas.microsoft.com/office/powerpoint/2010/main" val="2106326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5355E-6ACE-4CD6-B915-074DF67EB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588FF-0634-4CF0-B89C-79B4649CF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Let </a:t>
            </a:r>
            <a:r>
              <a:rPr lang="en-US" dirty="0">
                <a:sym typeface="Symbol" panose="05050102010706020507" pitchFamily="18" charset="2"/>
              </a:rPr>
              <a:t>L = {bipartite graphs G | G has perfect matching}</a:t>
            </a:r>
          </a:p>
          <a:p>
            <a:r>
              <a:rPr lang="en-US" dirty="0"/>
              <a:t>Define M(G) as follows:</a:t>
            </a:r>
          </a:p>
          <a:p>
            <a:pPr lvl="1"/>
            <a:r>
              <a:rPr lang="en-US" dirty="0"/>
              <a:t>If G is not a bipartite graph, return 0</a:t>
            </a:r>
          </a:p>
          <a:p>
            <a:pPr lvl="1"/>
            <a:r>
              <a:rPr lang="en-US" dirty="0"/>
              <a:t>Else, let n be the total number of vertices in G</a:t>
            </a:r>
          </a:p>
          <a:p>
            <a:pPr lvl="1"/>
            <a:r>
              <a:rPr lang="en-US" dirty="0"/>
              <a:t>If n is odd, return 0</a:t>
            </a:r>
          </a:p>
          <a:p>
            <a:pPr lvl="1"/>
            <a:r>
              <a:rPr lang="en-US" dirty="0"/>
              <a:t>Use the algorithm from class to find a maximal matching in G; let k denote its size</a:t>
            </a:r>
          </a:p>
          <a:p>
            <a:pPr lvl="1"/>
            <a:r>
              <a:rPr lang="en-US" dirty="0"/>
              <a:t>If k = n/2, return 1; else return 0</a:t>
            </a:r>
          </a:p>
          <a:p>
            <a:r>
              <a:rPr lang="en-US" dirty="0">
                <a:sym typeface="Symbol" panose="05050102010706020507" pitchFamily="18" charset="2"/>
              </a:rPr>
              <a:t>G  L  M(G) = 1, and M is efficient</a:t>
            </a:r>
          </a:p>
          <a:p>
            <a:r>
              <a:rPr lang="en-US" dirty="0">
                <a:sym typeface="Symbol" panose="05050102010706020507" pitchFamily="18" charset="2"/>
              </a:rPr>
              <a:t>So L  </a:t>
            </a:r>
            <a:r>
              <a:rPr lang="en-US" b="1" dirty="0">
                <a:sym typeface="Symbol" panose="05050102010706020507" pitchFamily="18" charset="2"/>
              </a:rPr>
              <a:t>P</a:t>
            </a:r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406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DECA1-B1C4-421D-BB8D-209BE6C20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B269A-B995-41D4-A09F-216480C06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Fix some problem, with associated language L</a:t>
            </a:r>
          </a:p>
          <a:p>
            <a:r>
              <a:rPr lang="en-US" dirty="0"/>
              <a:t>“Verifying the solution for an instance x” = </a:t>
            </a:r>
          </a:p>
          <a:p>
            <a:pPr lvl="1"/>
            <a:r>
              <a:rPr lang="en-US" dirty="0"/>
              <a:t>If x </a:t>
            </a:r>
            <a:r>
              <a:rPr lang="en-US" dirty="0">
                <a:sym typeface="Symbol" panose="05050102010706020507" pitchFamily="18" charset="2"/>
              </a:rPr>
              <a:t> L it is possible to convince a verifier V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that </a:t>
            </a:r>
            <a:r>
              <a:rPr lang="en-US" dirty="0"/>
              <a:t>x </a:t>
            </a:r>
            <a:r>
              <a:rPr lang="en-US" dirty="0">
                <a:sym typeface="Symbol" panose="05050102010706020507" pitchFamily="18" charset="2"/>
              </a:rPr>
              <a:t> L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x  L it is impossible to falsely convince V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that </a:t>
            </a:r>
            <a:r>
              <a:rPr lang="en-US" dirty="0"/>
              <a:t>x </a:t>
            </a:r>
            <a:r>
              <a:rPr lang="en-US" dirty="0">
                <a:sym typeface="Symbol" panose="05050102010706020507" pitchFamily="18" charset="2"/>
              </a:rPr>
              <a:t> L </a:t>
            </a:r>
          </a:p>
          <a:p>
            <a:r>
              <a:rPr lang="en-US" dirty="0">
                <a:sym typeface="Symbol" panose="05050102010706020507" pitchFamily="18" charset="2"/>
              </a:rPr>
              <a:t>If there is an efficient verifier as above, we say that L is </a:t>
            </a:r>
            <a:r>
              <a:rPr lang="en-US" i="1" dirty="0">
                <a:sym typeface="Symbol" panose="05050102010706020507" pitchFamily="18" charset="2"/>
              </a:rPr>
              <a:t>efficiently verifiable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Formally, L is efficiently verifiable if there is an efficient</a:t>
            </a:r>
            <a:r>
              <a:rPr lang="en-US" baseline="30000" dirty="0">
                <a:sym typeface="Symbol" panose="05050102010706020507" pitchFamily="18" charset="2"/>
              </a:rPr>
              <a:t>*</a:t>
            </a:r>
            <a:r>
              <a:rPr lang="en-US" dirty="0">
                <a:sym typeface="Symbol" panose="05050102010706020507" pitchFamily="18" charset="2"/>
              </a:rPr>
              <a:t> algorithm V such that, for all x: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x  L  w </a:t>
            </a:r>
            <a:r>
              <a:rPr lang="en-US" dirty="0" err="1">
                <a:sym typeface="Symbol" panose="05050102010706020507" pitchFamily="18" charset="2"/>
              </a:rPr>
              <a:t>s.t.</a:t>
            </a:r>
            <a:r>
              <a:rPr lang="en-US" dirty="0">
                <a:sym typeface="Symbol" panose="05050102010706020507" pitchFamily="18" charset="2"/>
              </a:rPr>
              <a:t> V(x, w) = 1</a:t>
            </a:r>
          </a:p>
          <a:p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35795D-E8F9-4D03-AB7D-2F6F4D90472E}"/>
              </a:ext>
            </a:extLst>
          </p:cNvPr>
          <p:cNvSpPr txBox="1"/>
          <p:nvPr/>
        </p:nvSpPr>
        <p:spPr>
          <a:xfrm>
            <a:off x="228600" y="6248400"/>
            <a:ext cx="2401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aseline="30000" dirty="0"/>
              <a:t>*</a:t>
            </a:r>
            <a:r>
              <a:rPr lang="en-US" sz="2800" dirty="0"/>
              <a:t>Efficient in |x|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381736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28D82-F2E2-43F2-9C88-113B0542A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94115-7750-4DE5-8389-1A8C98727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Explicitly, </a:t>
            </a:r>
            <a:r>
              <a:rPr lang="en-US" dirty="0">
                <a:sym typeface="Symbol" panose="05050102010706020507" pitchFamily="18" charset="2"/>
              </a:rPr>
              <a:t>L is efficiently verifiable if there is an efficient verification algorithm V such that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x  L, there is a </a:t>
            </a:r>
            <a:r>
              <a:rPr lang="en-US" i="1" dirty="0">
                <a:sym typeface="Symbol" panose="05050102010706020507" pitchFamily="18" charset="2"/>
              </a:rPr>
              <a:t>witness </a:t>
            </a:r>
            <a:r>
              <a:rPr lang="en-US" dirty="0">
                <a:sym typeface="Symbol" panose="05050102010706020507" pitchFamily="18" charset="2"/>
              </a:rPr>
              <a:t>w such that V(x, w) = 1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x  L, there is </a:t>
            </a:r>
            <a:r>
              <a:rPr lang="en-US" i="1" dirty="0">
                <a:sym typeface="Symbol" panose="05050102010706020507" pitchFamily="18" charset="2"/>
              </a:rPr>
              <a:t>no</a:t>
            </a:r>
            <a:r>
              <a:rPr lang="en-US" dirty="0">
                <a:sym typeface="Symbol" panose="05050102010706020507" pitchFamily="18" charset="2"/>
              </a:rPr>
              <a:t> w such that V(x, w) = 1, i.e., for </a:t>
            </a:r>
            <a:r>
              <a:rPr lang="en-US" i="1" dirty="0">
                <a:sym typeface="Symbol" panose="05050102010706020507" pitchFamily="18" charset="2"/>
              </a:rPr>
              <a:t>all</a:t>
            </a:r>
            <a:r>
              <a:rPr lang="en-US" dirty="0">
                <a:sym typeface="Symbol" panose="05050102010706020507" pitchFamily="18" charset="2"/>
              </a:rPr>
              <a:t> witnesses w we have V(x, w) = 0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854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C09E9-220B-4CF2-9FEE-273E8072D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17692-AD70-4EF9-BC03-A781B22A7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NP</a:t>
            </a:r>
            <a:r>
              <a:rPr lang="en-US" dirty="0"/>
              <a:t> is a set of languages</a:t>
            </a:r>
          </a:p>
          <a:p>
            <a:r>
              <a:rPr lang="en-US" b="1" dirty="0"/>
              <a:t>NP</a:t>
            </a:r>
            <a:r>
              <a:rPr lang="en-US" dirty="0"/>
              <a:t> = { L | L is efficiently verifiable}</a:t>
            </a:r>
          </a:p>
        </p:txBody>
      </p:sp>
    </p:spTree>
    <p:extLst>
      <p:ext uri="{BB962C8B-B14F-4D97-AF65-F5344CB8AC3E}">
        <p14:creationId xmlns:p14="http://schemas.microsoft.com/office/powerpoint/2010/main" val="3906422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5355E-6ACE-4CD6-B915-074DF67EB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588FF-0634-4CF0-B89C-79B4649CF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Let </a:t>
            </a:r>
            <a:r>
              <a:rPr lang="en-US" dirty="0">
                <a:sym typeface="Symbol" panose="05050102010706020507" pitchFamily="18" charset="2"/>
              </a:rPr>
              <a:t>L = {bipartite graphs G | G has perfect matching}</a:t>
            </a:r>
          </a:p>
          <a:p>
            <a:r>
              <a:rPr lang="en-US" dirty="0"/>
              <a:t>Define V(G, w) as follows:</a:t>
            </a:r>
          </a:p>
          <a:p>
            <a:pPr lvl="1"/>
            <a:r>
              <a:rPr lang="en-US" dirty="0"/>
              <a:t>If G is not a bipartite graph, or w is not a collection of edges in that graph, return 0</a:t>
            </a:r>
          </a:p>
          <a:p>
            <a:pPr lvl="1"/>
            <a:r>
              <a:rPr lang="en-US" dirty="0"/>
              <a:t>Else, let n be the total number of vertices in G</a:t>
            </a:r>
          </a:p>
          <a:p>
            <a:pPr lvl="1"/>
            <a:r>
              <a:rPr lang="en-US" dirty="0"/>
              <a:t>If n is odd, return 0</a:t>
            </a:r>
          </a:p>
          <a:p>
            <a:pPr lvl="1"/>
            <a:r>
              <a:rPr lang="en-US" dirty="0"/>
              <a:t>If w is not a matching in G, return 0</a:t>
            </a:r>
          </a:p>
          <a:p>
            <a:pPr lvl="1"/>
            <a:r>
              <a:rPr lang="en-US" dirty="0"/>
              <a:t>If |w| = n/2, return 1; else return 0</a:t>
            </a:r>
          </a:p>
          <a:p>
            <a:r>
              <a:rPr lang="en-US" dirty="0">
                <a:sym typeface="Symbol" panose="05050102010706020507" pitchFamily="18" charset="2"/>
              </a:rPr>
              <a:t>G  L  w </a:t>
            </a:r>
            <a:r>
              <a:rPr lang="en-US" dirty="0" err="1">
                <a:sym typeface="Symbol" panose="05050102010706020507" pitchFamily="18" charset="2"/>
              </a:rPr>
              <a:t>s.t.</a:t>
            </a:r>
            <a:r>
              <a:rPr lang="en-US" dirty="0">
                <a:sym typeface="Symbol" panose="05050102010706020507" pitchFamily="18" charset="2"/>
              </a:rPr>
              <a:t> V(G, w) = 1, and V is efficient</a:t>
            </a:r>
          </a:p>
          <a:p>
            <a:r>
              <a:rPr lang="en-US" dirty="0">
                <a:sym typeface="Symbol" panose="05050102010706020507" pitchFamily="18" charset="2"/>
              </a:rPr>
              <a:t>So L 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631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2D2C6-219E-44AD-8D6B-13C1709BA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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1F7D3-F533-4B6C-A1DF-3361BA019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Fix L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>
                <a:sym typeface="Symbol" panose="05050102010706020507" pitchFamily="18" charset="2"/>
              </a:rPr>
              <a:t>P</a:t>
            </a:r>
          </a:p>
          <a:p>
            <a:r>
              <a:rPr lang="en-US" dirty="0">
                <a:sym typeface="Symbol" panose="05050102010706020507" pitchFamily="18" charset="2"/>
              </a:rPr>
              <a:t>So there exists an efficient M such that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x  L  M(x) = 1</a:t>
            </a:r>
          </a:p>
          <a:p>
            <a:r>
              <a:rPr lang="en-US" dirty="0">
                <a:sym typeface="Symbol" panose="05050102010706020507" pitchFamily="18" charset="2"/>
              </a:rPr>
              <a:t>View M as a verifier (that takes an empty string as a witness)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x  L  w such that M(x) = 1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x  L  there is no w such that M(x) = 1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 </a:t>
            </a:r>
            <a:r>
              <a:rPr lang="en-US" dirty="0"/>
              <a:t>L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>
                <a:sym typeface="Symbol" panose="05050102010706020507" pitchFamily="18" charset="2"/>
              </a:rPr>
              <a:t>NP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 </a:t>
            </a:r>
            <a:r>
              <a:rPr lang="en-US" b="1" dirty="0"/>
              <a:t>P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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Not every problem in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 is hard!</a:t>
            </a:r>
          </a:p>
        </p:txBody>
      </p:sp>
    </p:spTree>
    <p:extLst>
      <p:ext uri="{BB962C8B-B14F-4D97-AF65-F5344CB8AC3E}">
        <p14:creationId xmlns:p14="http://schemas.microsoft.com/office/powerpoint/2010/main" val="321741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5CAAE-7F74-435B-A5C4-06658A468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</a:t>
            </a:r>
            <a:r>
              <a:rPr lang="en-US" dirty="0"/>
              <a:t> vs. </a:t>
            </a:r>
            <a:r>
              <a:rPr lang="en-US" b="1" dirty="0"/>
              <a:t>NP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6A62E06-91A9-4CAC-8CFD-D7D8C411B3A0}"/>
              </a:ext>
            </a:extLst>
          </p:cNvPr>
          <p:cNvSpPr/>
          <p:nvPr/>
        </p:nvSpPr>
        <p:spPr>
          <a:xfrm>
            <a:off x="2976993" y="2057400"/>
            <a:ext cx="3048000" cy="434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04EE83B-AB0C-4269-88B2-BA591E30CA9E}"/>
              </a:ext>
            </a:extLst>
          </p:cNvPr>
          <p:cNvSpPr/>
          <p:nvPr/>
        </p:nvSpPr>
        <p:spPr>
          <a:xfrm>
            <a:off x="3624693" y="3276600"/>
            <a:ext cx="1752600" cy="31242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1B7A493-0304-4E6C-A493-6E79EF4D1236}"/>
              </a:ext>
            </a:extLst>
          </p:cNvPr>
          <p:cNvCxnSpPr/>
          <p:nvPr/>
        </p:nvCxnSpPr>
        <p:spPr>
          <a:xfrm flipV="1">
            <a:off x="1605393" y="3276600"/>
            <a:ext cx="15240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C947C43-9B55-46C6-BC28-A20C32111414}"/>
              </a:ext>
            </a:extLst>
          </p:cNvPr>
          <p:cNvSpPr txBox="1"/>
          <p:nvPr/>
        </p:nvSpPr>
        <p:spPr>
          <a:xfrm>
            <a:off x="1224393" y="3805084"/>
            <a:ext cx="6126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NP</a:t>
            </a:r>
            <a:endParaRPr lang="en-US" b="1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DCAE85D-114B-4AC6-A01B-B49F585BFA05}"/>
              </a:ext>
            </a:extLst>
          </p:cNvPr>
          <p:cNvCxnSpPr>
            <a:endCxn id="5" idx="6"/>
          </p:cNvCxnSpPr>
          <p:nvPr/>
        </p:nvCxnSpPr>
        <p:spPr>
          <a:xfrm flipH="1" flipV="1">
            <a:off x="5377293" y="4838700"/>
            <a:ext cx="1562100" cy="4953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D46E899-1E7B-41E0-A9B8-F472A6998B52}"/>
              </a:ext>
            </a:extLst>
          </p:cNvPr>
          <p:cNvSpPr txBox="1"/>
          <p:nvPr/>
        </p:nvSpPr>
        <p:spPr>
          <a:xfrm>
            <a:off x="6944586" y="5181600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6463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DFF31-9C2D-452D-B5E3-E303A39F3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$1M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67174-8EC4-478D-87D2-2E15251B6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 </a:t>
            </a:r>
            <a:r>
              <a:rPr lang="en-US" b="1" dirty="0"/>
              <a:t>P</a:t>
            </a:r>
            <a:r>
              <a:rPr lang="en-US" dirty="0"/>
              <a:t> = </a:t>
            </a:r>
            <a:r>
              <a:rPr lang="en-US" b="1" dirty="0"/>
              <a:t>NP</a:t>
            </a:r>
            <a:r>
              <a:rPr lang="en-US" dirty="0"/>
              <a:t>?</a:t>
            </a:r>
          </a:p>
          <a:p>
            <a:r>
              <a:rPr lang="en-US" dirty="0"/>
              <a:t>Is it true that for every problem where we can efficiently </a:t>
            </a:r>
            <a:r>
              <a:rPr lang="en-US" i="1" dirty="0"/>
              <a:t>verify</a:t>
            </a:r>
            <a:r>
              <a:rPr lang="en-US" dirty="0"/>
              <a:t> a solution, we can also efficiently find a solution?</a:t>
            </a:r>
          </a:p>
          <a:p>
            <a:r>
              <a:rPr lang="en-US" dirty="0"/>
              <a:t>Seems unlikely…</a:t>
            </a:r>
          </a:p>
          <a:p>
            <a:pPr lvl="1"/>
            <a:r>
              <a:rPr lang="en-US" dirty="0"/>
              <a:t>Intuition says this is unlikely</a:t>
            </a:r>
          </a:p>
          <a:p>
            <a:pPr lvl="1"/>
            <a:r>
              <a:rPr lang="en-US" dirty="0"/>
              <a:t>After decades of trying, no efficient algorithms have been found for many problems in </a:t>
            </a:r>
            <a:r>
              <a:rPr lang="en-US" b="1" dirty="0"/>
              <a:t>NP</a:t>
            </a:r>
          </a:p>
        </p:txBody>
      </p:sp>
    </p:spTree>
    <p:extLst>
      <p:ext uri="{BB962C8B-B14F-4D97-AF65-F5344CB8AC3E}">
        <p14:creationId xmlns:p14="http://schemas.microsoft.com/office/powerpoint/2010/main" val="5930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NP</a:t>
            </a:r>
            <a:r>
              <a:rPr lang="en-US" sz="5400" dirty="0"/>
              <a:t> and </a:t>
            </a:r>
            <a:r>
              <a:rPr lang="en-US" sz="5400" b="1" dirty="0"/>
              <a:t>NP</a:t>
            </a:r>
            <a:r>
              <a:rPr lang="en-US" sz="5400" dirty="0"/>
              <a:t>-completeness</a:t>
            </a:r>
          </a:p>
        </p:txBody>
      </p:sp>
    </p:spTree>
    <p:extLst>
      <p:ext uri="{BB962C8B-B14F-4D97-AF65-F5344CB8AC3E}">
        <p14:creationId xmlns:p14="http://schemas.microsoft.com/office/powerpoint/2010/main" val="552177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8D9B4-9D7F-43DA-ADFC-BE083BC45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75860-DE59-4DF4-B4E8-EAE915CD7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far: we have seen efficient</a:t>
            </a:r>
            <a:r>
              <a:rPr lang="en-US" baseline="30000" dirty="0"/>
              <a:t>*</a:t>
            </a:r>
            <a:r>
              <a:rPr lang="en-US" dirty="0"/>
              <a:t> algorithms, and techniques for designing such algorithms, for various problems</a:t>
            </a:r>
          </a:p>
          <a:p>
            <a:r>
              <a:rPr lang="en-US" dirty="0"/>
              <a:t>There are many other problems we </a:t>
            </a:r>
            <a:r>
              <a:rPr lang="en-US" i="1" dirty="0"/>
              <a:t>don’t </a:t>
            </a:r>
            <a:r>
              <a:rPr lang="en-US" dirty="0"/>
              <a:t>know how to solve efficiently</a:t>
            </a:r>
          </a:p>
          <a:p>
            <a:pPr lvl="1"/>
            <a:r>
              <a:rPr lang="en-US" dirty="0"/>
              <a:t>Can we classify such problems in a useful way?</a:t>
            </a:r>
          </a:p>
          <a:p>
            <a:pPr lvl="1"/>
            <a:r>
              <a:rPr lang="en-US" dirty="0"/>
              <a:t>Can we give evidence that such problems are really difficult (so no efficient algorithms solving them are likely to exist)?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6687DE-933A-400F-AED6-0867C9D55C1F}"/>
              </a:ext>
            </a:extLst>
          </p:cNvPr>
          <p:cNvSpPr txBox="1"/>
          <p:nvPr/>
        </p:nvSpPr>
        <p:spPr>
          <a:xfrm>
            <a:off x="5257800" y="6126164"/>
            <a:ext cx="3625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30000" dirty="0"/>
              <a:t>*</a:t>
            </a:r>
            <a:r>
              <a:rPr lang="en-US" sz="2400" dirty="0"/>
              <a:t>Efficient = polynomial time</a:t>
            </a:r>
            <a:endParaRPr lang="en-US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218616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F1D26-2194-45E4-BD35-DB9EF6961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9BE71-ACC6-4709-83E1-D5D93DADF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Introduce complexity classes </a:t>
            </a:r>
            <a:r>
              <a:rPr lang="en-US" b="1" dirty="0"/>
              <a:t>P</a:t>
            </a:r>
            <a:r>
              <a:rPr lang="en-US" dirty="0"/>
              <a:t> and </a:t>
            </a:r>
            <a:r>
              <a:rPr lang="en-US" b="1" dirty="0"/>
              <a:t>NP</a:t>
            </a:r>
          </a:p>
          <a:p>
            <a:pPr lvl="1"/>
            <a:r>
              <a:rPr lang="en-US" b="1" dirty="0"/>
              <a:t>P</a:t>
            </a:r>
            <a:r>
              <a:rPr lang="en-US" dirty="0"/>
              <a:t> = problems that can be solved efficiently</a:t>
            </a:r>
          </a:p>
          <a:p>
            <a:pPr lvl="1"/>
            <a:r>
              <a:rPr lang="en-US" b="1" dirty="0"/>
              <a:t>NP</a:t>
            </a:r>
            <a:r>
              <a:rPr lang="en-US" dirty="0"/>
              <a:t> = problems whose solutions can be </a:t>
            </a:r>
            <a:r>
              <a:rPr lang="en-US" i="1" dirty="0"/>
              <a:t>verified</a:t>
            </a:r>
            <a:r>
              <a:rPr lang="en-US" dirty="0"/>
              <a:t> efficiently</a:t>
            </a:r>
          </a:p>
          <a:p>
            <a:r>
              <a:rPr lang="en-US" dirty="0"/>
              <a:t>Introduce the idea of </a:t>
            </a:r>
            <a:r>
              <a:rPr lang="en-US" b="1" dirty="0"/>
              <a:t>NP</a:t>
            </a:r>
            <a:r>
              <a:rPr lang="en-US" dirty="0"/>
              <a:t>-completeness</a:t>
            </a:r>
          </a:p>
          <a:p>
            <a:pPr lvl="1"/>
            <a:r>
              <a:rPr lang="en-US" dirty="0"/>
              <a:t>Either all </a:t>
            </a:r>
            <a:r>
              <a:rPr lang="en-US" b="1" dirty="0"/>
              <a:t>NP</a:t>
            </a:r>
            <a:r>
              <a:rPr lang="en-US" dirty="0"/>
              <a:t>-complete problems can be solved efficiently, or none of them can</a:t>
            </a:r>
          </a:p>
          <a:p>
            <a:r>
              <a:rPr lang="en-US" dirty="0"/>
              <a:t>Show how to prove problems </a:t>
            </a:r>
            <a:r>
              <a:rPr lang="en-US" b="1" dirty="0"/>
              <a:t>NP</a:t>
            </a:r>
            <a:r>
              <a:rPr lang="en-US" dirty="0"/>
              <a:t>-complete</a:t>
            </a:r>
          </a:p>
        </p:txBody>
      </p:sp>
    </p:spTree>
    <p:extLst>
      <p:ext uri="{BB962C8B-B14F-4D97-AF65-F5344CB8AC3E}">
        <p14:creationId xmlns:p14="http://schemas.microsoft.com/office/powerpoint/2010/main" val="146738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AEB9F-191A-43C9-8F26-8D50510E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vs. verifying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A6337-93F6-4B12-B3EB-BE0FD006C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Solving a problem: given an instance x, find a solution y</a:t>
            </a:r>
          </a:p>
          <a:p>
            <a:r>
              <a:rPr lang="en-US" dirty="0"/>
              <a:t>Verifying a solution: given an instance x and a proposed solution y, check if y is correct</a:t>
            </a:r>
          </a:p>
          <a:p>
            <a:r>
              <a:rPr lang="en-US" dirty="0"/>
              <a:t>For many problems, verifying cannot be harder than solving</a:t>
            </a:r>
          </a:p>
          <a:p>
            <a:pPr lvl="1"/>
            <a:r>
              <a:rPr lang="en-US" dirty="0"/>
              <a:t>I.e., can verify by solving the problem</a:t>
            </a:r>
          </a:p>
          <a:p>
            <a:r>
              <a:rPr lang="en-US" dirty="0"/>
              <a:t>Very often, verifying can be </a:t>
            </a:r>
            <a:r>
              <a:rPr lang="en-US" i="1" dirty="0"/>
              <a:t>easier</a:t>
            </a:r>
            <a:r>
              <a:rPr lang="en-US" dirty="0"/>
              <a:t> than solving</a:t>
            </a:r>
          </a:p>
        </p:txBody>
      </p:sp>
    </p:spTree>
    <p:extLst>
      <p:ext uri="{BB962C8B-B14F-4D97-AF65-F5344CB8AC3E}">
        <p14:creationId xmlns:p14="http://schemas.microsoft.com/office/powerpoint/2010/main" val="3415814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39623-5125-4593-B7F3-9011EDFBD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vs. verifying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9B2FF-093B-4F33-B3C6-EF1924680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E.g., bipartite matching</a:t>
            </a:r>
          </a:p>
          <a:p>
            <a:pPr lvl="1"/>
            <a:r>
              <a:rPr lang="en-US" dirty="0"/>
              <a:t>We saw an algorithm that determines whether a perfect matching exists in time O(</a:t>
            </a:r>
            <a:r>
              <a:rPr lang="en-US" dirty="0" err="1"/>
              <a:t>mn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Checking a given bipartite matching can be done in time O(n)</a:t>
            </a:r>
          </a:p>
          <a:p>
            <a:r>
              <a:rPr lang="en-US" dirty="0"/>
              <a:t>E.g., max-flow</a:t>
            </a:r>
          </a:p>
          <a:p>
            <a:pPr lvl="1"/>
            <a:r>
              <a:rPr lang="en-US" dirty="0"/>
              <a:t>Can compute a max-flow using Ford-Fulkerson</a:t>
            </a:r>
          </a:p>
          <a:p>
            <a:pPr lvl="1"/>
            <a:r>
              <a:rPr lang="en-US" dirty="0"/>
              <a:t>Can verify a max-flow by checking a (min-)cut</a:t>
            </a:r>
          </a:p>
        </p:txBody>
      </p:sp>
    </p:spTree>
    <p:extLst>
      <p:ext uri="{BB962C8B-B14F-4D97-AF65-F5344CB8AC3E}">
        <p14:creationId xmlns:p14="http://schemas.microsoft.com/office/powerpoint/2010/main" val="602794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E647C-5F05-438A-8651-675CDD445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vs. verifying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F1A3F-E6DA-4241-95FC-3DF9AB3F2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Focus on </a:t>
            </a:r>
            <a:r>
              <a:rPr lang="en-US" i="1" dirty="0"/>
              <a:t>decision problems</a:t>
            </a:r>
            <a:r>
              <a:rPr lang="en-US" dirty="0"/>
              <a:t>, i.e., problems with a yes/no answer</a:t>
            </a:r>
          </a:p>
          <a:p>
            <a:pPr lvl="1"/>
            <a:r>
              <a:rPr lang="en-US" dirty="0"/>
              <a:t>Simpler than the general case</a:t>
            </a:r>
          </a:p>
          <a:p>
            <a:pPr lvl="1"/>
            <a:r>
              <a:rPr lang="en-US" dirty="0"/>
              <a:t>Any optimization problem can be cast as a decision problem</a:t>
            </a:r>
          </a:p>
          <a:p>
            <a:pPr lvl="2"/>
            <a:r>
              <a:rPr lang="en-US" dirty="0"/>
              <a:t>E.g., “find the max-flow in graph G” </a:t>
            </a:r>
            <a:r>
              <a:rPr lang="en-US" dirty="0">
                <a:sym typeface="Symbol" panose="05050102010706020507" pitchFamily="18" charset="2"/>
              </a:rPr>
              <a:t> “does there exist a flow in G of value ≥ k?”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Solving a decision problem can be used to solve the corresponding optimization problem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E.g., using binary search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(But verifying a decision problem does not necessarily allow verification of the optimization problem)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307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97718-F1FE-47F4-ABEC-76C801465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0A614-25F0-4013-A03C-CB6339C02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Decision problem </a:t>
            </a:r>
            <a:r>
              <a:rPr lang="en-US" dirty="0">
                <a:sym typeface="Symbol" panose="05050102010706020507" pitchFamily="18" charset="2"/>
              </a:rPr>
              <a:t></a:t>
            </a:r>
            <a:r>
              <a:rPr lang="en-US" dirty="0"/>
              <a:t> set of instances where the answer is 1</a:t>
            </a:r>
          </a:p>
          <a:p>
            <a:r>
              <a:rPr lang="en-US" dirty="0"/>
              <a:t>So decision problem is defined by a set L </a:t>
            </a:r>
            <a:r>
              <a:rPr lang="en-US" dirty="0">
                <a:sym typeface="Symbol" panose="05050102010706020507" pitchFamily="18" charset="2"/>
              </a:rPr>
              <a:t> {0,1}</a:t>
            </a:r>
            <a:r>
              <a:rPr lang="en-US" baseline="30000" dirty="0">
                <a:sym typeface="Symbol" panose="05050102010706020507" pitchFamily="18" charset="2"/>
              </a:rPr>
              <a:t>*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L is also called a </a:t>
            </a:r>
            <a:r>
              <a:rPr lang="en-US" i="1" dirty="0">
                <a:sym typeface="Symbol" panose="05050102010706020507" pitchFamily="18" charset="2"/>
              </a:rPr>
              <a:t>language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Examples: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L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= {bipartite graphs G | G has perfect matching}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L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= {(flow graph G, k) | G has a flow of value ≥ k}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L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= {(set of requests R, k) | ≥ k requests in R can be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                          satisfied}</a:t>
            </a:r>
          </a:p>
          <a:p>
            <a:r>
              <a:rPr lang="en-US" dirty="0">
                <a:sym typeface="Symbol" panose="05050102010706020507" pitchFamily="18" charset="2"/>
              </a:rPr>
              <a:t>We call a particular string x  {0,1}</a:t>
            </a:r>
            <a:r>
              <a:rPr lang="en-US" baseline="30000" dirty="0">
                <a:sym typeface="Symbol" panose="05050102010706020507" pitchFamily="18" charset="2"/>
              </a:rPr>
              <a:t>*</a:t>
            </a:r>
            <a:r>
              <a:rPr lang="en-US" dirty="0">
                <a:sym typeface="Symbol" panose="05050102010706020507" pitchFamily="18" charset="2"/>
              </a:rPr>
              <a:t> an </a:t>
            </a:r>
            <a:r>
              <a:rPr lang="en-US" i="1" dirty="0">
                <a:sym typeface="Symbol" panose="05050102010706020507" pitchFamily="18" charset="2"/>
              </a:rPr>
              <a:t>instance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55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88DCE-5795-43A1-9F7A-37736440C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B531D-CCE7-42C2-9D6D-E25193469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Fix some problem, with associated language L</a:t>
            </a:r>
          </a:p>
          <a:p>
            <a:r>
              <a:rPr lang="en-US" dirty="0"/>
              <a:t>“Solving the problem on instance x” = “deciding whether x </a:t>
            </a:r>
            <a:r>
              <a:rPr lang="en-US" dirty="0">
                <a:sym typeface="Symbol" panose="05050102010706020507" pitchFamily="18" charset="2"/>
              </a:rPr>
              <a:t> L or not”</a:t>
            </a:r>
          </a:p>
          <a:p>
            <a:r>
              <a:rPr lang="en-US" dirty="0">
                <a:sym typeface="Symbol" panose="05050102010706020507" pitchFamily="18" charset="2"/>
              </a:rPr>
              <a:t>If there is an efficient algorithm for doing this, we say that L is </a:t>
            </a:r>
            <a:r>
              <a:rPr lang="en-US" i="1" dirty="0">
                <a:sym typeface="Symbol" panose="05050102010706020507" pitchFamily="18" charset="2"/>
              </a:rPr>
              <a:t>efficiently decidable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Formally, L is efficiently decidable if there is an efficient algorithm M such that, for all x: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x  L  M(x) = 1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54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41628</TotalTime>
  <Words>1127</Words>
  <Application>Microsoft Office PowerPoint</Application>
  <PresentationFormat>On-screen Show (4:3)</PresentationFormat>
  <Paragraphs>107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Algorithms</vt:lpstr>
      <vt:lpstr>NP and NP-completeness</vt:lpstr>
      <vt:lpstr>Overview</vt:lpstr>
      <vt:lpstr>Overview</vt:lpstr>
      <vt:lpstr>Solving vs. verifying</vt:lpstr>
      <vt:lpstr>Solving vs. verifying</vt:lpstr>
      <vt:lpstr>Solving vs. verifying</vt:lpstr>
      <vt:lpstr>Some terminology</vt:lpstr>
      <vt:lpstr>Some terminology</vt:lpstr>
      <vt:lpstr>Some terminology</vt:lpstr>
      <vt:lpstr>Example</vt:lpstr>
      <vt:lpstr>Some terminology</vt:lpstr>
      <vt:lpstr>Some terminology</vt:lpstr>
      <vt:lpstr>Some terminology</vt:lpstr>
      <vt:lpstr>Example</vt:lpstr>
      <vt:lpstr>P  NP</vt:lpstr>
      <vt:lpstr>P vs. NP</vt:lpstr>
      <vt:lpstr>The $1M question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2196</cp:revision>
  <dcterms:created xsi:type="dcterms:W3CDTF">2014-06-02T02:25:30Z</dcterms:created>
  <dcterms:modified xsi:type="dcterms:W3CDTF">2021-10-29T15:13:52Z</dcterms:modified>
</cp:coreProperties>
</file>