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71" r:id="rId2"/>
    <p:sldId id="448" r:id="rId3"/>
    <p:sldId id="638" r:id="rId4"/>
    <p:sldId id="639" r:id="rId5"/>
    <p:sldId id="640" r:id="rId6"/>
    <p:sldId id="648" r:id="rId7"/>
    <p:sldId id="650" r:id="rId8"/>
    <p:sldId id="647" r:id="rId9"/>
    <p:sldId id="652" r:id="rId10"/>
    <p:sldId id="653" r:id="rId11"/>
    <p:sldId id="654" r:id="rId12"/>
    <p:sldId id="655" r:id="rId13"/>
    <p:sldId id="656" r:id="rId14"/>
    <p:sldId id="657" r:id="rId15"/>
    <p:sldId id="6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27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C64DE-7015-4A9C-893F-80A6CA400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B4603-DC4D-4A4D-AF9D-EF1044F3B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Reduction from L</a:t>
            </a:r>
            <a:r>
              <a:rPr lang="en-US" baseline="-25000" dirty="0"/>
              <a:t>CSAT</a:t>
            </a:r>
            <a:r>
              <a:rPr lang="en-US" dirty="0"/>
              <a:t> </a:t>
            </a:r>
          </a:p>
          <a:p>
            <a:r>
              <a:rPr lang="en-US" dirty="0"/>
              <a:t>Given circuit C, do:</a:t>
            </a:r>
          </a:p>
          <a:p>
            <a:pPr lvl="1"/>
            <a:r>
              <a:rPr lang="en-US" dirty="0"/>
              <a:t>Introduce variable for each input wire, and the output wire of each gate</a:t>
            </a:r>
          </a:p>
          <a:p>
            <a:pPr lvl="1"/>
            <a:r>
              <a:rPr lang="en-US" dirty="0"/>
              <a:t>If y = NOT(x), add clauses (x </a:t>
            </a:r>
            <a:r>
              <a:rPr lang="en-US" dirty="0">
                <a:sym typeface="Symbol" panose="05050102010706020507" pitchFamily="18" charset="2"/>
              </a:rPr>
              <a:t> y) and (x  y)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z = AND(x, y), add clauses (x  z), (y  z), and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(x  y  z)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Similarly for z = OR(x, y)</a:t>
            </a:r>
          </a:p>
          <a:p>
            <a:pPr lvl="1"/>
            <a:r>
              <a:rPr lang="en-US" dirty="0"/>
              <a:t>If w is the output wire, add clause (w)</a:t>
            </a:r>
          </a:p>
          <a:p>
            <a:r>
              <a:rPr lang="en-US" dirty="0"/>
              <a:t>Claim: C is satisfiable </a:t>
            </a:r>
            <a:r>
              <a:rPr lang="en-US" dirty="0">
                <a:sym typeface="Symbol" panose="05050102010706020507" pitchFamily="18" charset="2"/>
              </a:rPr>
              <a:t> formula is satisfiable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50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7184F-6215-46C4-8667-0D602A5AB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3E814-F648-4326-8063-7E33B56A5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formula was an instance of SAT, not 3-SAT</a:t>
            </a:r>
          </a:p>
          <a:p>
            <a:pPr lvl="1"/>
            <a:r>
              <a:rPr lang="en-US" dirty="0"/>
              <a:t>However, all clauses had at most 3 terms</a:t>
            </a:r>
          </a:p>
          <a:p>
            <a:r>
              <a:rPr lang="en-US" dirty="0"/>
              <a:t>Easy to turn into a 3-SAT formula: </a:t>
            </a:r>
          </a:p>
          <a:p>
            <a:pPr lvl="1"/>
            <a:r>
              <a:rPr lang="en-US" dirty="0"/>
              <a:t>Add four dummy variables z</a:t>
            </a:r>
            <a:r>
              <a:rPr lang="en-US" baseline="-25000" dirty="0"/>
              <a:t>1</a:t>
            </a:r>
            <a:r>
              <a:rPr lang="en-US" dirty="0"/>
              <a:t>, z</a:t>
            </a:r>
            <a:r>
              <a:rPr lang="en-US" baseline="-25000" dirty="0"/>
              <a:t>2</a:t>
            </a:r>
            <a:r>
              <a:rPr lang="en-US" dirty="0"/>
              <a:t>, z</a:t>
            </a:r>
            <a:r>
              <a:rPr lang="en-US" baseline="-25000" dirty="0"/>
              <a:t>3</a:t>
            </a:r>
            <a:r>
              <a:rPr lang="en-US" dirty="0"/>
              <a:t>, z</a:t>
            </a:r>
            <a:r>
              <a:rPr lang="en-US" baseline="-25000" dirty="0"/>
              <a:t>4</a:t>
            </a:r>
            <a:endParaRPr lang="en-US" dirty="0"/>
          </a:p>
          <a:p>
            <a:pPr lvl="1"/>
            <a:r>
              <a:rPr lang="en-US" dirty="0"/>
              <a:t>Ensure z</a:t>
            </a:r>
            <a:r>
              <a:rPr lang="en-US" baseline="-25000" dirty="0"/>
              <a:t>1</a:t>
            </a:r>
            <a:r>
              <a:rPr lang="en-US" dirty="0"/>
              <a:t>=1 by adding clauses (</a:t>
            </a:r>
            <a:r>
              <a:rPr lang="en-US" dirty="0">
                <a:sym typeface="Symbol" panose="05050102010706020507" pitchFamily="18" charset="2"/>
              </a:rPr>
              <a:t>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 z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 z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r>
              <a:rPr lang="en-US" dirty="0">
                <a:sym typeface="Symbol" panose="05050102010706020507" pitchFamily="18" charset="2"/>
              </a:rPr>
              <a:t>),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(z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 z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 z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r>
              <a:rPr lang="en-US" dirty="0">
                <a:sym typeface="Symbol" panose="05050102010706020507" pitchFamily="18" charset="2"/>
              </a:rPr>
              <a:t>), (z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 z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 z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r>
              <a:rPr lang="en-US" dirty="0">
                <a:sym typeface="Symbol" panose="05050102010706020507" pitchFamily="18" charset="2"/>
              </a:rPr>
              <a:t>), (z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 z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 z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Similarly ensure z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=1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clause (x  y) to (x  y  z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clause (w) to (w  z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 z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r>
              <a:rPr lang="en-US" dirty="0">
                <a:sym typeface="Symbol" panose="05050102010706020507" pitchFamily="18" charset="2"/>
              </a:rPr>
              <a:t>Claim: this does not change satisfiability of the original formula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1E3C5-A82F-411D-95EE-9571E8CEA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</a:t>
            </a:r>
            <a:r>
              <a:rPr lang="en-US" b="1" dirty="0"/>
              <a:t>NP</a:t>
            </a:r>
            <a:r>
              <a:rPr lang="en-US" dirty="0"/>
              <a:t>-complete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DCA33-B608-4B4A-8E88-BFDB40D39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thousands of problems that have been shown to be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  <a:p>
            <a:r>
              <a:rPr lang="en-US" dirty="0"/>
              <a:t>Several of these are “classical” (including circuit-SAT and 3-SAT)</a:t>
            </a:r>
          </a:p>
          <a:p>
            <a:pPr lvl="1"/>
            <a:r>
              <a:rPr lang="en-US" dirty="0"/>
              <a:t>We will explore a few others</a:t>
            </a:r>
          </a:p>
          <a:p>
            <a:r>
              <a:rPr lang="en-US" dirty="0"/>
              <a:t>Show that a problem L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</a:t>
            </a:r>
            <a:r>
              <a:rPr lang="en-US" b="1" dirty="0"/>
              <a:t>NP</a:t>
            </a:r>
            <a:r>
              <a:rPr lang="en-US" dirty="0"/>
              <a:t> is </a:t>
            </a:r>
            <a:r>
              <a:rPr lang="en-US" b="1" dirty="0"/>
              <a:t>NP</a:t>
            </a:r>
            <a:r>
              <a:rPr lang="en-US" dirty="0"/>
              <a:t>-complete by showing that an </a:t>
            </a:r>
            <a:r>
              <a:rPr lang="en-US" b="1" dirty="0"/>
              <a:t>NP</a:t>
            </a:r>
            <a:r>
              <a:rPr lang="en-US" dirty="0"/>
              <a:t>-complete problem is reducible to L</a:t>
            </a:r>
          </a:p>
        </p:txBody>
      </p:sp>
    </p:spTree>
    <p:extLst>
      <p:ext uri="{BB962C8B-B14F-4D97-AF65-F5344CB8AC3E}">
        <p14:creationId xmlns:p14="http://schemas.microsoft.com/office/powerpoint/2010/main" val="181944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</a:t>
            </a:r>
            <a:r>
              <a:rPr lang="en-US" i="1" dirty="0"/>
              <a:t>independent set </a:t>
            </a:r>
            <a:r>
              <a:rPr lang="en-US" dirty="0"/>
              <a:t>in a graph G is a set of vertices such that no two vertices have an edge between them</a:t>
            </a:r>
          </a:p>
          <a:p>
            <a:r>
              <a:rPr lang="en-US" dirty="0"/>
              <a:t>Ind-Set = {(G, k) | G has an ind. set of size ≥ k}</a:t>
            </a:r>
          </a:p>
          <a:p>
            <a:pPr lvl="1"/>
            <a:r>
              <a:rPr lang="en-US" dirty="0"/>
              <a:t>Note Ind-Set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</a:p>
          <a:p>
            <a:r>
              <a:rPr lang="en-US" dirty="0">
                <a:sym typeface="Symbol" panose="05050102010706020507" pitchFamily="18" charset="2"/>
              </a:rPr>
              <a:t>This problem has nothing to do with logic or circuits!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It is a problem that naturally arises when trying to maximize something subject to constraints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2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54D72-CC71-48B4-8684-24829B2BE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Ind-Set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20336-DB48-41B8-847D-94030D185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Reduce from 3-SAT</a:t>
            </a:r>
          </a:p>
          <a:p>
            <a:r>
              <a:rPr lang="en-US" dirty="0"/>
              <a:t>Given a 3-SAT formula </a:t>
            </a:r>
            <a:r>
              <a:rPr lang="en-US" dirty="0">
                <a:sym typeface="Symbol" panose="05050102010706020507" pitchFamily="18" charset="2"/>
              </a:rPr>
              <a:t> with k clauses</a:t>
            </a:r>
            <a:r>
              <a:rPr lang="en-US" dirty="0"/>
              <a:t>; convert it to a graph G </a:t>
            </a:r>
            <a:r>
              <a:rPr lang="en-US" dirty="0" err="1"/>
              <a:t>s.t.</a:t>
            </a:r>
            <a:r>
              <a:rPr lang="en-US" dirty="0"/>
              <a:t> there is an independent set of size k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 is satisfiable</a:t>
            </a:r>
          </a:p>
          <a:p>
            <a:r>
              <a:rPr lang="en-US" dirty="0">
                <a:sym typeface="Symbol" panose="05050102010706020507" pitchFamily="18" charset="2"/>
              </a:rPr>
              <a:t>Idea: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Each clause corresponds to a triangle in G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Independent set can include at most one of those vertices; let it correspond to one that is </a:t>
            </a:r>
            <a:r>
              <a:rPr lang="en-US" i="1" dirty="0">
                <a:sym typeface="Symbol" panose="05050102010706020507" pitchFamily="18" charset="2"/>
              </a:rPr>
              <a:t>true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Add edges for </a:t>
            </a:r>
            <a:r>
              <a:rPr lang="en-US" i="1" dirty="0">
                <a:sym typeface="Symbol" panose="05050102010706020507" pitchFamily="18" charset="2"/>
              </a:rPr>
              <a:t>conflicts</a:t>
            </a:r>
            <a:r>
              <a:rPr lang="en-US" dirty="0">
                <a:sym typeface="Symbol" panose="05050102010706020507" pitchFamily="18" charset="2"/>
              </a:rPr>
              <a:t> between terms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I.e., where both cannot be true</a:t>
            </a:r>
          </a:p>
          <a:p>
            <a:r>
              <a:rPr lang="en-US" dirty="0">
                <a:sym typeface="Symbol" panose="05050102010706020507" pitchFamily="18" charset="2"/>
              </a:rPr>
              <a:t>G has an independent set of size k   is satisfiable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5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13766-CDA0-43FD-B2AE-5E8ED7BA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Ind-Set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2DC32-8215-4ACC-B059-F3F5AA5E6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If  is satisfiable, pick one true term per clause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This is an independent set, since true terms cannot conflict</a:t>
            </a:r>
          </a:p>
          <a:p>
            <a:r>
              <a:rPr lang="en-US" dirty="0">
                <a:sym typeface="Symbol" panose="05050102010706020507" pitchFamily="18" charset="2"/>
              </a:rPr>
              <a:t>If G has an independent set S of size k, then:</a:t>
            </a:r>
          </a:p>
          <a:p>
            <a:pPr lvl="1"/>
            <a:r>
              <a:rPr lang="en-US" dirty="0"/>
              <a:t>S contains one vertex per clause, none of which conflict with each other</a:t>
            </a:r>
          </a:p>
          <a:p>
            <a:pPr lvl="1"/>
            <a:r>
              <a:rPr lang="en-US" dirty="0"/>
              <a:t>Set variables to make corresponding terms true</a:t>
            </a:r>
          </a:p>
          <a:p>
            <a:pPr lvl="1"/>
            <a:r>
              <a:rPr lang="en-US" dirty="0"/>
              <a:t>Each clause in </a:t>
            </a:r>
            <a:r>
              <a:rPr lang="en-US" dirty="0">
                <a:sym typeface="Symbol" panose="05050102010706020507" pitchFamily="18" charset="2"/>
              </a:rPr>
              <a:t> will be satisfied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2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4C8B-F828-46E3-BE80-15B2331A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49A9E-C778-4EE6-A7B6-E7F8BCED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HW5 out</a:t>
            </a:r>
          </a:p>
        </p:txBody>
      </p:sp>
    </p:spTree>
    <p:extLst>
      <p:ext uri="{BB962C8B-B14F-4D97-AF65-F5344CB8AC3E}">
        <p14:creationId xmlns:p14="http://schemas.microsoft.com/office/powerpoint/2010/main" val="97822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4F15-4304-49EF-9AB0-0F2C4ABA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1E7A7-ADF8-4314-B36B-64561976D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language Y is (poly-time) reducible to a language X if Y can be solved in polynomial-time given a subroutine that solves X</a:t>
            </a:r>
          </a:p>
          <a:p>
            <a:r>
              <a:rPr lang="en-US" dirty="0"/>
              <a:t>Reducibility is transitive:</a:t>
            </a:r>
          </a:p>
          <a:p>
            <a:pPr lvl="1"/>
            <a:r>
              <a:rPr lang="en-US" dirty="0"/>
              <a:t>If Z is reducible to Y and Y is reducible to X, then Z is reducible to X</a:t>
            </a:r>
          </a:p>
        </p:txBody>
      </p:sp>
    </p:spTree>
    <p:extLst>
      <p:ext uri="{BB962C8B-B14F-4D97-AF65-F5344CB8AC3E}">
        <p14:creationId xmlns:p14="http://schemas.microsoft.com/office/powerpoint/2010/main" val="181084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3C7F7-74FB-4052-88C5-BD6916FA8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A81E3-C389-46F9-8F42-F43651C83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 is reducible to X and X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then 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r>
              <a:rPr lang="en-US" dirty="0"/>
              <a:t>If Y is reducible to X and </a:t>
            </a: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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then</a:t>
            </a:r>
            <a:r>
              <a:rPr lang="en-US" dirty="0"/>
              <a:t> X </a:t>
            </a:r>
            <a:r>
              <a:rPr lang="en-US" dirty="0">
                <a:sym typeface="Symbol" panose="05050102010706020507" pitchFamily="18" charset="2"/>
              </a:rPr>
              <a:t>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880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73A57-3E29-42C3-81BD-41A9E97A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E8526-C990-4264-B7CC-D820321F1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language L is </a:t>
            </a:r>
            <a:r>
              <a:rPr lang="en-US" b="1" i="1" dirty="0"/>
              <a:t>NP</a:t>
            </a:r>
            <a:r>
              <a:rPr lang="en-US" i="1" dirty="0"/>
              <a:t>-hard</a:t>
            </a:r>
            <a:r>
              <a:rPr lang="en-US" dirty="0"/>
              <a:t> if </a:t>
            </a:r>
            <a:r>
              <a:rPr lang="en-US" i="1" dirty="0"/>
              <a:t>every</a:t>
            </a:r>
            <a:r>
              <a:rPr lang="en-US" dirty="0"/>
              <a:t> language </a:t>
            </a:r>
            <a:br>
              <a:rPr lang="en-US" dirty="0"/>
            </a:br>
            <a:r>
              <a:rPr lang="en-US" dirty="0"/>
              <a:t>L’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/>
              <a:t>NP</a:t>
            </a:r>
            <a:r>
              <a:rPr lang="en-US" dirty="0"/>
              <a:t> is reducible</a:t>
            </a:r>
            <a:r>
              <a:rPr lang="en-US" baseline="30000" dirty="0"/>
              <a:t>*</a:t>
            </a:r>
            <a:r>
              <a:rPr lang="en-US" dirty="0"/>
              <a:t> to L</a:t>
            </a:r>
          </a:p>
          <a:p>
            <a:r>
              <a:rPr lang="en-US" dirty="0"/>
              <a:t>L is </a:t>
            </a:r>
            <a:r>
              <a:rPr lang="en-US" b="1" i="1" dirty="0"/>
              <a:t>NP</a:t>
            </a:r>
            <a:r>
              <a:rPr lang="en-US" i="1" dirty="0"/>
              <a:t>-complete</a:t>
            </a:r>
            <a:r>
              <a:rPr lang="en-US" dirty="0"/>
              <a:t> if it is </a:t>
            </a:r>
            <a:r>
              <a:rPr lang="en-US" b="1" dirty="0"/>
              <a:t>NP</a:t>
            </a:r>
            <a:r>
              <a:rPr lang="en-US" dirty="0"/>
              <a:t>-hard and L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</a:p>
          <a:p>
            <a:r>
              <a:rPr lang="en-US" dirty="0">
                <a:sym typeface="Symbol" panose="05050102010706020507" pitchFamily="18" charset="2"/>
              </a:rPr>
              <a:t>Assuming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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: L is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-complete  there is no poly-time algorithm for L!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491E62-56BC-4D02-9429-634093FCB908}"/>
              </a:ext>
            </a:extLst>
          </p:cNvPr>
          <p:cNvSpPr txBox="1"/>
          <p:nvPr/>
        </p:nvSpPr>
        <p:spPr>
          <a:xfrm>
            <a:off x="333872" y="6022531"/>
            <a:ext cx="83529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30000" dirty="0"/>
              <a:t>*</a:t>
            </a:r>
            <a:r>
              <a:rPr lang="en-US" sz="2400" dirty="0"/>
              <a:t>Using one call to a subroutine deciding L, where the answer</a:t>
            </a:r>
            <a:br>
              <a:rPr lang="en-US" sz="2400" dirty="0"/>
            </a:br>
            <a:r>
              <a:rPr lang="en-US" sz="2400" dirty="0"/>
              <a:t>returned by the subroutine is the answer output by the algorithm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410190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C911-43C6-4730-AE4F-EE2C3CAD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-completeness, rephrased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7CEBB-8AF4-4BBA-8365-ACB092E9F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is </a:t>
            </a:r>
            <a:r>
              <a:rPr lang="en-US" b="1" i="1" dirty="0"/>
              <a:t>NP</a:t>
            </a:r>
            <a:r>
              <a:rPr lang="en-US" i="1" dirty="0"/>
              <a:t>-complete</a:t>
            </a:r>
            <a:r>
              <a:rPr lang="en-US" dirty="0"/>
              <a:t> if for every L’</a:t>
            </a:r>
            <a:r>
              <a:rPr lang="en-US" dirty="0">
                <a:sym typeface="Symbol" panose="05050102010706020507" pitchFamily="18" charset="2"/>
              </a:rPr>
              <a:t>  </a:t>
            </a:r>
            <a:r>
              <a:rPr lang="en-US" b="1" dirty="0"/>
              <a:t>NP</a:t>
            </a:r>
            <a:r>
              <a:rPr lang="en-US" dirty="0"/>
              <a:t> there is a poly-time algorithm f such that</a:t>
            </a:r>
            <a:br>
              <a:rPr lang="en-US" dirty="0"/>
            </a:br>
            <a:r>
              <a:rPr lang="en-US" dirty="0"/>
              <a:t>                        x </a:t>
            </a:r>
            <a:r>
              <a:rPr lang="en-US" dirty="0">
                <a:sym typeface="Symbol" panose="05050102010706020507" pitchFamily="18" charset="2"/>
              </a:rPr>
              <a:t> L’  f(x)  L</a:t>
            </a:r>
          </a:p>
          <a:p>
            <a:r>
              <a:rPr lang="en-US" dirty="0">
                <a:sym typeface="Symbol" panose="05050102010706020507" pitchFamily="18" charset="2"/>
              </a:rPr>
              <a:t>I.e., f transforms an instance x of L’ into an instance y of L such that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x is a “yes” instance of L’, then y is a “yes” instance of L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x is a “no” instance of L’, then y is a “no” instance of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0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18060-97B5-4856-B099-01B185A1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Circuit-SAT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38E6-E69D-43CD-86D1-E673D9B74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C be a Boolean circuit with 1-bit output</a:t>
            </a:r>
          </a:p>
          <a:p>
            <a:r>
              <a:rPr lang="en-US" dirty="0"/>
              <a:t>C is </a:t>
            </a:r>
            <a:r>
              <a:rPr lang="en-US" i="1" dirty="0"/>
              <a:t>satisfiable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x such that C(x) = 1</a:t>
            </a:r>
            <a:endParaRPr lang="en-US" dirty="0"/>
          </a:p>
          <a:p>
            <a:r>
              <a:rPr lang="en-US" dirty="0"/>
              <a:t>L</a:t>
            </a:r>
            <a:r>
              <a:rPr lang="en-US" baseline="-25000" dirty="0"/>
              <a:t>CSAT</a:t>
            </a:r>
            <a:r>
              <a:rPr lang="en-US" dirty="0"/>
              <a:t> = {C | C is satisfiable}</a:t>
            </a:r>
          </a:p>
          <a:p>
            <a:endParaRPr lang="en-US" dirty="0"/>
          </a:p>
          <a:p>
            <a:r>
              <a:rPr lang="en-US" dirty="0"/>
              <a:t>Last time: L</a:t>
            </a:r>
            <a:r>
              <a:rPr lang="en-US" baseline="-25000" dirty="0"/>
              <a:t>CSAT</a:t>
            </a:r>
            <a:r>
              <a:rPr lang="en-US" dirty="0"/>
              <a:t>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  <a:p>
            <a:r>
              <a:rPr lang="en-US" dirty="0"/>
              <a:t>We can use this to prove other languages </a:t>
            </a:r>
            <a:r>
              <a:rPr lang="en-US" b="1" dirty="0"/>
              <a:t>NP</a:t>
            </a:r>
            <a:r>
              <a:rPr lang="en-US" dirty="0"/>
              <a:t>-complete!</a:t>
            </a:r>
          </a:p>
        </p:txBody>
      </p:sp>
    </p:spTree>
    <p:extLst>
      <p:ext uri="{BB962C8B-B14F-4D97-AF65-F5344CB8AC3E}">
        <p14:creationId xmlns:p14="http://schemas.microsoft.com/office/powerpoint/2010/main" val="143323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7A7AC-4448-42A8-A368-885612F75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F4104-B3B4-48B1-B42A-2E89B9F18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show that some L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</a:t>
            </a:r>
            <a:r>
              <a:rPr lang="en-US" b="1" dirty="0"/>
              <a:t>NP</a:t>
            </a:r>
            <a:r>
              <a:rPr lang="en-US" dirty="0"/>
              <a:t> is </a:t>
            </a:r>
            <a:r>
              <a:rPr lang="en-US" b="1" dirty="0"/>
              <a:t>NP</a:t>
            </a:r>
            <a:r>
              <a:rPr lang="en-US" dirty="0"/>
              <a:t>-complete by showing that some </a:t>
            </a:r>
            <a:r>
              <a:rPr lang="en-US" b="1" dirty="0"/>
              <a:t>NP</a:t>
            </a:r>
            <a:r>
              <a:rPr lang="en-US" dirty="0"/>
              <a:t>-complete problem is reducible to L</a:t>
            </a:r>
          </a:p>
          <a:p>
            <a:pPr lvl="1"/>
            <a:r>
              <a:rPr lang="en-US" dirty="0"/>
              <a:t>Sometimes, requires some cleverness</a:t>
            </a:r>
          </a:p>
          <a:p>
            <a:pPr lvl="1"/>
            <a:r>
              <a:rPr lang="en-US" dirty="0"/>
              <a:t>Other times, just involves choosing the right </a:t>
            </a:r>
            <a:r>
              <a:rPr lang="en-US" b="1" dirty="0"/>
              <a:t>NP</a:t>
            </a:r>
            <a:r>
              <a:rPr lang="en-US" dirty="0"/>
              <a:t>-complete problem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A77CBBE-7482-4D3D-8076-F15E55C7228D}"/>
              </a:ext>
            </a:extLst>
          </p:cNvPr>
          <p:cNvCxnSpPr/>
          <p:nvPr/>
        </p:nvCxnSpPr>
        <p:spPr>
          <a:xfrm flipH="1" flipV="1">
            <a:off x="3429000" y="3048000"/>
            <a:ext cx="762000" cy="2286000"/>
          </a:xfrm>
          <a:prstGeom prst="straightConnector1">
            <a:avLst/>
          </a:prstGeom>
          <a:ln w="381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445D978-6E00-4120-B697-D76E87712732}"/>
              </a:ext>
            </a:extLst>
          </p:cNvPr>
          <p:cNvSpPr/>
          <p:nvPr/>
        </p:nvSpPr>
        <p:spPr>
          <a:xfrm>
            <a:off x="2590800" y="5334000"/>
            <a:ext cx="3124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Note the direction!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467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20B9A-2C6B-4F74-8367-23557EA09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(k-)SAT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BDDA-53F6-45F9-942F-5A2503DC3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Boolean variables 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endParaRPr lang="en-US" dirty="0"/>
          </a:p>
          <a:p>
            <a:r>
              <a:rPr lang="en-US" dirty="0"/>
              <a:t>Term: variable or its negation</a:t>
            </a:r>
          </a:p>
          <a:p>
            <a:r>
              <a:rPr lang="en-US" dirty="0"/>
              <a:t>(k-)Clause: disjunction of (exactly k) terms</a:t>
            </a:r>
          </a:p>
          <a:p>
            <a:pPr lvl="1"/>
            <a:r>
              <a:rPr lang="en-US" dirty="0"/>
              <a:t>Clause is true if </a:t>
            </a:r>
            <a:r>
              <a:rPr lang="en-US" i="1" dirty="0"/>
              <a:t>any</a:t>
            </a:r>
            <a:r>
              <a:rPr lang="en-US" dirty="0"/>
              <a:t> of its terms is true</a:t>
            </a:r>
          </a:p>
          <a:p>
            <a:r>
              <a:rPr lang="en-US" dirty="0"/>
              <a:t>(k-)Formula: conjunction of (k-)clauses</a:t>
            </a:r>
          </a:p>
          <a:p>
            <a:pPr lvl="1"/>
            <a:r>
              <a:rPr lang="en-US" dirty="0"/>
              <a:t>Formula is true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i="1" dirty="0"/>
              <a:t>all</a:t>
            </a:r>
            <a:r>
              <a:rPr lang="en-US" dirty="0"/>
              <a:t> clauses are true</a:t>
            </a:r>
          </a:p>
          <a:p>
            <a:pPr lvl="1"/>
            <a:r>
              <a:rPr lang="en-US" dirty="0"/>
              <a:t>Formula is satisfiable if variables can be set such that the formula is true</a:t>
            </a:r>
          </a:p>
          <a:p>
            <a:r>
              <a:rPr lang="en-US" dirty="0"/>
              <a:t>(k-)SAT = {</a:t>
            </a:r>
            <a:r>
              <a:rPr lang="en-US" dirty="0">
                <a:sym typeface="Symbol" panose="05050102010706020507" pitchFamily="18" charset="2"/>
              </a:rPr>
              <a:t> </a:t>
            </a:r>
            <a:r>
              <a:rPr lang="en-US" dirty="0"/>
              <a:t>: </a:t>
            </a:r>
            <a:r>
              <a:rPr lang="en-US" dirty="0">
                <a:sym typeface="Symbol" panose="05050102010706020507" pitchFamily="18" charset="2"/>
              </a:rPr>
              <a:t> is a satisfiable (k-)SAT formula} </a:t>
            </a:r>
          </a:p>
          <a:p>
            <a:pPr lvl="1"/>
            <a:r>
              <a:rPr lang="en-US" dirty="0"/>
              <a:t>Note (k-)SAT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844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41679</TotalTime>
  <Words>961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Algorithms</vt:lpstr>
      <vt:lpstr>Announcements</vt:lpstr>
      <vt:lpstr>Reducibility</vt:lpstr>
      <vt:lpstr>Reducibility</vt:lpstr>
      <vt:lpstr>NP-completeness</vt:lpstr>
      <vt:lpstr>NP-completeness, rephrased</vt:lpstr>
      <vt:lpstr>Circuit-SAT</vt:lpstr>
      <vt:lpstr>NP-completeness</vt:lpstr>
      <vt:lpstr>(k-)SAT</vt:lpstr>
      <vt:lpstr>3-SAT is NP-complete</vt:lpstr>
      <vt:lpstr>3-SAT is NP-complete</vt:lpstr>
      <vt:lpstr>Additional NP-complete problems</vt:lpstr>
      <vt:lpstr>Independent set</vt:lpstr>
      <vt:lpstr>Ind-Set is NP-complete</vt:lpstr>
      <vt:lpstr>Ind-Set is NP-complete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2261</cp:revision>
  <dcterms:created xsi:type="dcterms:W3CDTF">2014-06-02T02:25:30Z</dcterms:created>
  <dcterms:modified xsi:type="dcterms:W3CDTF">2021-11-03T15:50:35Z</dcterms:modified>
</cp:coreProperties>
</file>