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71" r:id="rId2"/>
    <p:sldId id="648" r:id="rId3"/>
    <p:sldId id="656" r:id="rId4"/>
    <p:sldId id="657" r:id="rId5"/>
    <p:sldId id="658" r:id="rId6"/>
    <p:sldId id="659" r:id="rId7"/>
    <p:sldId id="660" r:id="rId8"/>
    <p:sldId id="661" r:id="rId9"/>
    <p:sldId id="663" r:id="rId10"/>
    <p:sldId id="664" r:id="rId11"/>
    <p:sldId id="6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28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91A7E0-7F07-4930-B63D-E2A0CF355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17604"/>
            <a:ext cx="5562804" cy="608319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048685-C400-4C14-8F4C-8E61C1472C8F}"/>
              </a:ext>
            </a:extLst>
          </p:cNvPr>
          <p:cNvSpPr txBox="1"/>
          <p:nvPr/>
        </p:nvSpPr>
        <p:spPr>
          <a:xfrm>
            <a:off x="1295400" y="6400800"/>
            <a:ext cx="770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taken from Kleinberg &amp; </a:t>
            </a:r>
            <a:r>
              <a:rPr lang="en-US" dirty="0" err="1"/>
              <a:t>Tardos</a:t>
            </a:r>
            <a:r>
              <a:rPr lang="en-US" dirty="0"/>
              <a:t>, “Algorithm Design,” Addison Wesley, 2006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A147099-5760-450E-9232-A2ECC27AD287}"/>
              </a:ext>
            </a:extLst>
          </p:cNvPr>
          <p:cNvSpPr/>
          <p:nvPr/>
        </p:nvSpPr>
        <p:spPr>
          <a:xfrm>
            <a:off x="6705600" y="472440"/>
            <a:ext cx="1828800" cy="5943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= 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Symbol" panose="05050102010706020507" pitchFamily="18" charset="2"/>
              </a:rPr>
              <a:t> x</a:t>
            </a:r>
            <a:r>
              <a:rPr lang="en-US" baseline="-25000" dirty="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dirty="0">
                <a:solidFill>
                  <a:schemeClr val="tx1"/>
                </a:solidFill>
                <a:sym typeface="Symbol" panose="05050102010706020507" pitchFamily="18" charset="2"/>
              </a:rPr>
              <a:t>  x</a:t>
            </a:r>
            <a:r>
              <a:rPr lang="en-US" baseline="-25000" dirty="0">
                <a:solidFill>
                  <a:schemeClr val="tx1"/>
                </a:solidFill>
                <a:sym typeface="Symbol" panose="05050102010706020507" pitchFamily="18" charset="2"/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01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DCE5C-4516-4F46-9E6D-EAE75D3EE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71644-AC0A-470D-A662-5D3DD30EC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there is a Hamiltonian cycle in this graph </a:t>
            </a:r>
            <a:r>
              <a:rPr lang="en-US" dirty="0" err="1"/>
              <a:t>iff</a:t>
            </a:r>
            <a:r>
              <a:rPr lang="en-US" dirty="0"/>
              <a:t> the original formula </a:t>
            </a:r>
            <a:r>
              <a:rPr lang="en-US" dirty="0">
                <a:sym typeface="Symbol" panose="05050102010706020507" pitchFamily="18" charset="2"/>
              </a:rPr>
              <a:t></a:t>
            </a:r>
            <a:r>
              <a:rPr lang="en-US" dirty="0"/>
              <a:t> is satisfiable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 is satisfiable  construct Hamiltonian cycle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Hamiltonian cycle  if cycle enters a clause-vertex using an edge, it must exit with the corresponding edge  use this to define values for the variables that will satisfy 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9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C911-43C6-4730-AE4F-EE2C3CADC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-completeness, rephrased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7CEBB-8AF4-4BBA-8365-ACB092E9F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show that L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is </a:t>
            </a:r>
            <a:r>
              <a:rPr lang="en-US" b="1" dirty="0"/>
              <a:t>NP</a:t>
            </a:r>
            <a:r>
              <a:rPr lang="en-US" dirty="0"/>
              <a:t>-complete by showing that for some </a:t>
            </a:r>
            <a:r>
              <a:rPr lang="en-US" b="1" dirty="0"/>
              <a:t>NP</a:t>
            </a:r>
            <a:r>
              <a:rPr lang="en-US" dirty="0"/>
              <a:t>-complete L’ there is a poly-time algorithm f such that</a:t>
            </a:r>
            <a:br>
              <a:rPr lang="en-US" dirty="0"/>
            </a:br>
            <a:r>
              <a:rPr lang="en-US" dirty="0"/>
              <a:t>                        x </a:t>
            </a:r>
            <a:r>
              <a:rPr lang="en-US" dirty="0">
                <a:sym typeface="Symbol" panose="05050102010706020507" pitchFamily="18" charset="2"/>
              </a:rPr>
              <a:t> L’  f(x)  L</a:t>
            </a:r>
          </a:p>
        </p:txBody>
      </p:sp>
    </p:spTree>
    <p:extLst>
      <p:ext uri="{BB962C8B-B14F-4D97-AF65-F5344CB8AC3E}">
        <p14:creationId xmlns:p14="http://schemas.microsoft.com/office/powerpoint/2010/main" val="218230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</a:t>
            </a:r>
            <a:r>
              <a:rPr lang="en-US" i="1" dirty="0"/>
              <a:t>independent set </a:t>
            </a:r>
            <a:r>
              <a:rPr lang="en-US" dirty="0"/>
              <a:t>in a graph G is a set of vertices such that no two vertices have an edge between them</a:t>
            </a:r>
          </a:p>
          <a:p>
            <a:r>
              <a:rPr lang="en-US" dirty="0"/>
              <a:t>Ind-Set = {(G, k) | G has an ind. set of size ≥ k}</a:t>
            </a:r>
          </a:p>
          <a:p>
            <a:pPr lvl="1"/>
            <a:r>
              <a:rPr lang="en-US" dirty="0"/>
              <a:t>Note Ind-Set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</a:p>
          <a:p>
            <a:r>
              <a:rPr lang="en-US" dirty="0">
                <a:sym typeface="Symbol" panose="05050102010706020507" pitchFamily="18" charset="2"/>
              </a:rPr>
              <a:t>This problem has nothing to do with logic or circuits!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It is a problem that naturally arises when trying to maximize something subject to constraints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82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54D72-CC71-48B4-8684-24829B2BE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Ind-Set </a:t>
            </a:r>
            <a:r>
              <a:rPr lang="en-US" dirty="0"/>
              <a:t>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20336-DB48-41B8-847D-94030D185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Reduce from 3-SAT</a:t>
            </a:r>
          </a:p>
          <a:p>
            <a:r>
              <a:rPr lang="en-US" dirty="0"/>
              <a:t>Given a 3-SAT formula </a:t>
            </a:r>
            <a:r>
              <a:rPr lang="en-US" dirty="0">
                <a:sym typeface="Symbol" panose="05050102010706020507" pitchFamily="18" charset="2"/>
              </a:rPr>
              <a:t> with k clauses</a:t>
            </a:r>
            <a:r>
              <a:rPr lang="en-US" dirty="0"/>
              <a:t>; convert it to a graph G </a:t>
            </a:r>
            <a:r>
              <a:rPr lang="en-US" dirty="0" err="1"/>
              <a:t>s.t.</a:t>
            </a:r>
            <a:r>
              <a:rPr lang="en-US" dirty="0"/>
              <a:t> there is an independent set of size k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 is satisfiable</a:t>
            </a:r>
          </a:p>
          <a:p>
            <a:r>
              <a:rPr lang="en-US" dirty="0">
                <a:sym typeface="Symbol" panose="05050102010706020507" pitchFamily="18" charset="2"/>
              </a:rPr>
              <a:t>Idea: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Each clause corresponds to a triangle in G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Independent set can include at most one of those vertices; let it correspond to one that is </a:t>
            </a:r>
            <a:r>
              <a:rPr lang="en-US" i="1" dirty="0">
                <a:sym typeface="Symbol" panose="05050102010706020507" pitchFamily="18" charset="2"/>
              </a:rPr>
              <a:t>true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Add edges for </a:t>
            </a:r>
            <a:r>
              <a:rPr lang="en-US" i="1" dirty="0">
                <a:sym typeface="Symbol" panose="05050102010706020507" pitchFamily="18" charset="2"/>
              </a:rPr>
              <a:t>conflicts</a:t>
            </a:r>
            <a:r>
              <a:rPr lang="en-US" dirty="0">
                <a:sym typeface="Symbol" panose="05050102010706020507" pitchFamily="18" charset="2"/>
              </a:rPr>
              <a:t> between terms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I.e., where both cannot be true</a:t>
            </a:r>
          </a:p>
          <a:p>
            <a:r>
              <a:rPr lang="en-US" dirty="0">
                <a:sym typeface="Symbol" panose="05050102010706020507" pitchFamily="18" charset="2"/>
              </a:rPr>
              <a:t>G has an independent set of size k   is satisfiable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25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13766-CDA0-43FD-B2AE-5E8ED7BAA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Ind-Set is NP-complete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2DC32-8215-4ACC-B059-F3F5AA5E6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If  is satisfiable, pick one true term per clause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This is an independent set, since true terms cannot conflict</a:t>
            </a:r>
          </a:p>
          <a:p>
            <a:r>
              <a:rPr lang="en-US" dirty="0">
                <a:sym typeface="Symbol" panose="05050102010706020507" pitchFamily="18" charset="2"/>
              </a:rPr>
              <a:t>If G has an independent set S of size k, then:</a:t>
            </a:r>
          </a:p>
          <a:p>
            <a:pPr lvl="1"/>
            <a:r>
              <a:rPr lang="en-US" dirty="0"/>
              <a:t>S contains one vertex per clause, none of which conflict with each other</a:t>
            </a:r>
          </a:p>
          <a:p>
            <a:pPr lvl="1"/>
            <a:r>
              <a:rPr lang="en-US" dirty="0"/>
              <a:t>Set variables to make corresponding terms true</a:t>
            </a:r>
          </a:p>
          <a:p>
            <a:pPr lvl="1"/>
            <a:r>
              <a:rPr lang="en-US" dirty="0"/>
              <a:t>Each clause in </a:t>
            </a:r>
            <a:r>
              <a:rPr lang="en-US" dirty="0">
                <a:sym typeface="Symbol" panose="05050102010706020507" pitchFamily="18" charset="2"/>
              </a:rPr>
              <a:t> will be satisfied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2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i="1" dirty="0"/>
              <a:t>vertex cover </a:t>
            </a:r>
            <a:r>
              <a:rPr lang="en-US" dirty="0"/>
              <a:t>in a graph G is a set C of vertices such that every edge in G is incident on at least one vertex in C</a:t>
            </a:r>
          </a:p>
          <a:p>
            <a:r>
              <a:rPr lang="en-US" dirty="0"/>
              <a:t>V-Cover </a:t>
            </a:r>
            <a:br>
              <a:rPr lang="en-US" dirty="0"/>
            </a:br>
            <a:r>
              <a:rPr lang="en-US" dirty="0"/>
              <a:t>  = {(G, k) | G has a vertex cover of size ≤ k}</a:t>
            </a:r>
          </a:p>
          <a:p>
            <a:pPr lvl="1"/>
            <a:r>
              <a:rPr lang="en-US" dirty="0"/>
              <a:t>Note V-Cover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</a:p>
          <a:p>
            <a:r>
              <a:rPr lang="en-US" dirty="0">
                <a:sym typeface="Symbol" panose="05050102010706020507" pitchFamily="18" charset="2"/>
              </a:rPr>
              <a:t>This problem has nothing to do with logic or circuits!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It is a problem that naturally arises when trying to satisfy constraints using a minimum number of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43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10EC2-1381-4D1A-82AB-42C3736E7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V-Cover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24E9F-E139-4C0F-8C54-1ECC7AE4C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I is an independent set </a:t>
            </a:r>
            <a:r>
              <a:rPr lang="en-US" dirty="0" err="1"/>
              <a:t>iff</a:t>
            </a:r>
            <a:r>
              <a:rPr lang="en-US" dirty="0"/>
              <a:t> V \ I is a vertex cover</a:t>
            </a:r>
          </a:p>
          <a:p>
            <a:r>
              <a:rPr lang="en-US" dirty="0"/>
              <a:t>Proof: I is an independent set </a:t>
            </a:r>
            <a:r>
              <a:rPr lang="en-US" dirty="0">
                <a:sym typeface="Symbol" panose="05050102010706020507" pitchFamily="18" charset="2"/>
              </a:rPr>
              <a:t> no edge has both ends in I  every edge has at least one end in V / I  V / I is a vertex cover</a:t>
            </a:r>
          </a:p>
          <a:p>
            <a:r>
              <a:rPr lang="en-US" dirty="0">
                <a:sym typeface="Symbol" panose="05050102010706020507" pitchFamily="18" charset="2"/>
              </a:rPr>
              <a:t>This implies a reduction from Ind-Set to V-Cover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0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7970-C226-4B07-BE74-67A5928FC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5D7E-B7E1-4686-BB67-17CAA5F5E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directed graph G, a Hamiltonian cycle is a cycle that visits each vertex exactly once</a:t>
            </a:r>
          </a:p>
          <a:p>
            <a:r>
              <a:rPr lang="en-US" dirty="0"/>
              <a:t>HAM = {G | G has a Hamiltonian cycle}</a:t>
            </a:r>
          </a:p>
          <a:p>
            <a:pPr lvl="1"/>
            <a:r>
              <a:rPr lang="en-US" dirty="0"/>
              <a:t>Note HAM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endParaRPr lang="en-US" b="1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We show HAM is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-complete by reduction from 3-SAT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4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4FA83ED-BE44-4E9C-B1A0-C9A574209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613" y="457200"/>
            <a:ext cx="5932387" cy="57066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72CC2E-CAFF-498C-8E38-F9C878FB36F1}"/>
              </a:ext>
            </a:extLst>
          </p:cNvPr>
          <p:cNvSpPr txBox="1"/>
          <p:nvPr/>
        </p:nvSpPr>
        <p:spPr>
          <a:xfrm>
            <a:off x="1295400" y="6400800"/>
            <a:ext cx="770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taken from Kleinberg &amp; </a:t>
            </a:r>
            <a:r>
              <a:rPr lang="en-US" dirty="0" err="1"/>
              <a:t>Tardos</a:t>
            </a:r>
            <a:r>
              <a:rPr lang="en-US" dirty="0"/>
              <a:t>, “Algorithm Design,” Addison Wesley, 2006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D9F3B7E-E47C-45EA-BAD0-DC69A7740BC3}"/>
              </a:ext>
            </a:extLst>
          </p:cNvPr>
          <p:cNvSpPr/>
          <p:nvPr/>
        </p:nvSpPr>
        <p:spPr>
          <a:xfrm>
            <a:off x="7143787" y="1219200"/>
            <a:ext cx="1828800" cy="68580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corresponds to the variable x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33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41738</TotalTime>
  <Words>568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Algorithms</vt:lpstr>
      <vt:lpstr>NP-completeness, rephrased</vt:lpstr>
      <vt:lpstr>Independent set</vt:lpstr>
      <vt:lpstr>Ind-Set is NP-complete</vt:lpstr>
      <vt:lpstr>Ind-Set is NP-complete</vt:lpstr>
      <vt:lpstr>Vertex cover</vt:lpstr>
      <vt:lpstr>V-Cover is NP-complete</vt:lpstr>
      <vt:lpstr>Hamiltonian cycle</vt:lpstr>
      <vt:lpstr>PowerPoint Presentation</vt:lpstr>
      <vt:lpstr>PowerPoint Presentation</vt:lpstr>
      <vt:lpstr>HAM is NP-complete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2277</cp:revision>
  <dcterms:created xsi:type="dcterms:W3CDTF">2014-06-02T02:25:30Z</dcterms:created>
  <dcterms:modified xsi:type="dcterms:W3CDTF">2021-11-05T15:14:30Z</dcterms:modified>
</cp:coreProperties>
</file>