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477" r:id="rId3"/>
    <p:sldId id="396" r:id="rId4"/>
    <p:sldId id="471" r:id="rId5"/>
    <p:sldId id="472" r:id="rId6"/>
    <p:sldId id="474" r:id="rId7"/>
    <p:sldId id="475" r:id="rId8"/>
    <p:sldId id="414" r:id="rId9"/>
    <p:sldId id="415" r:id="rId10"/>
    <p:sldId id="416" r:id="rId11"/>
    <p:sldId id="417" r:id="rId12"/>
    <p:sldId id="418" r:id="rId13"/>
    <p:sldId id="419" r:id="rId14"/>
    <p:sldId id="420" r:id="rId15"/>
    <p:sldId id="42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5" autoAdjust="0"/>
    <p:restoredTop sz="94660"/>
  </p:normalViewPr>
  <p:slideViewPr>
    <p:cSldViewPr>
      <p:cViewPr varScale="1">
        <p:scale>
          <a:sx n="73" d="100"/>
          <a:sy n="73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17C4-A786-4C57-B9EF-9071D84A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closer look…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C979C-8798-4034-BABB-9A80BB35F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Several aspects of the algorithm are unspecified</a:t>
            </a:r>
          </a:p>
          <a:p>
            <a:r>
              <a:rPr lang="en-US" dirty="0"/>
              <a:t>How is the free e chosen in each iteration? </a:t>
            </a:r>
          </a:p>
          <a:p>
            <a:pPr lvl="1"/>
            <a:r>
              <a:rPr lang="en-US" dirty="0"/>
              <a:t>Doesn’t matter for correctness, but maybe it affects the output?</a:t>
            </a:r>
          </a:p>
          <a:p>
            <a:r>
              <a:rPr lang="en-US" dirty="0"/>
              <a:t>How do we keep track of the free employers, and the highest-ranked candidate to whom they have not yet made offers?</a:t>
            </a:r>
          </a:p>
          <a:p>
            <a:pPr lvl="1"/>
            <a:r>
              <a:rPr lang="en-US" dirty="0"/>
              <a:t>I.e., what data structure(s) would we use to implement this?</a:t>
            </a:r>
          </a:p>
          <a:p>
            <a:pPr lvl="1"/>
            <a:r>
              <a:rPr lang="en-US" dirty="0"/>
              <a:t>Affects the overall efficiency of the algorithm</a:t>
            </a:r>
          </a:p>
        </p:txBody>
      </p:sp>
    </p:spTree>
    <p:extLst>
      <p:ext uri="{BB962C8B-B14F-4D97-AF65-F5344CB8AC3E}">
        <p14:creationId xmlns:p14="http://schemas.microsoft.com/office/powerpoint/2010/main" val="10675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BE5AF-9411-41EC-A4E7-D4315E18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7BCCC-B54B-4538-BFB6-69FEBD2F6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might be many stable matchings</a:t>
            </a:r>
          </a:p>
          <a:p>
            <a:r>
              <a:rPr lang="en-US" dirty="0"/>
              <a:t>We show the output of GS is the </a:t>
            </a:r>
            <a:r>
              <a:rPr lang="en-US" i="1" dirty="0"/>
              <a:t>same</a:t>
            </a:r>
            <a:r>
              <a:rPr lang="en-US" dirty="0"/>
              <a:t> regardless of the way in which free employers are chosen</a:t>
            </a:r>
          </a:p>
          <a:p>
            <a:r>
              <a:rPr lang="en-US" dirty="0"/>
              <a:t>Given a set of preferences:</a:t>
            </a:r>
          </a:p>
          <a:p>
            <a:pPr lvl="1"/>
            <a:r>
              <a:rPr lang="en-US" dirty="0"/>
              <a:t>c is a </a:t>
            </a:r>
            <a:r>
              <a:rPr lang="en-US" i="1" dirty="0"/>
              <a:t>valid match for e </a:t>
            </a:r>
            <a:r>
              <a:rPr lang="en-US" dirty="0"/>
              <a:t>if there is a stable matching in which c and e are paired</a:t>
            </a:r>
          </a:p>
          <a:p>
            <a:pPr lvl="1"/>
            <a:r>
              <a:rPr lang="en-US" dirty="0"/>
              <a:t>c is the </a:t>
            </a:r>
            <a:r>
              <a:rPr lang="en-US" i="1" dirty="0"/>
              <a:t>best match for e </a:t>
            </a:r>
            <a:r>
              <a:rPr lang="en-US" dirty="0"/>
              <a:t>(i.e., c = best(e)) if c is a valid match for e, and there is no valid match for e that e prefers to c</a:t>
            </a:r>
          </a:p>
        </p:txBody>
      </p:sp>
    </p:spTree>
    <p:extLst>
      <p:ext uri="{BB962C8B-B14F-4D97-AF65-F5344CB8AC3E}">
        <p14:creationId xmlns:p14="http://schemas.microsoft.com/office/powerpoint/2010/main" val="214695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08419-59B4-4B0C-A6DA-61FC2143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D6296-7BC8-444D-8FA9-C01F59502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set of preferences, let </a:t>
            </a:r>
            <a:br>
              <a:rPr lang="en-US" dirty="0"/>
            </a:br>
            <a:r>
              <a:rPr lang="en-US" dirty="0"/>
              <a:t>                     M</a:t>
            </a:r>
            <a:r>
              <a:rPr lang="en-US" baseline="30000" dirty="0"/>
              <a:t>*</a:t>
            </a:r>
            <a:r>
              <a:rPr lang="en-US" dirty="0"/>
              <a:t> = { (e, best(e)) }, </a:t>
            </a:r>
            <a:br>
              <a:rPr lang="en-US" dirty="0"/>
            </a:br>
            <a:r>
              <a:rPr lang="en-US" dirty="0"/>
              <a:t>i.e., every e is paired with its best match</a:t>
            </a:r>
          </a:p>
          <a:p>
            <a:pPr lvl="1"/>
            <a:r>
              <a:rPr lang="en-US" dirty="0"/>
              <a:t>Not immediately clear that this is a matching, let alone a stable matching</a:t>
            </a:r>
          </a:p>
          <a:p>
            <a:endParaRPr lang="en-US" dirty="0"/>
          </a:p>
          <a:p>
            <a:r>
              <a:rPr lang="en-US" dirty="0"/>
              <a:t>Theorem: every execution of GS on a given set of preferences results in M</a:t>
            </a:r>
            <a:r>
              <a:rPr lang="en-US" baseline="30000" dirty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6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B3B09-D340-4100-8309-C2A044DB8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2D958-B262-4DE1-8FD5-C73EA4F50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Theorem: every execution of GS results in M</a:t>
            </a:r>
            <a:r>
              <a:rPr lang="en-US" baseline="30000" dirty="0"/>
              <a:t>*</a:t>
            </a:r>
            <a:endParaRPr lang="en-US" dirty="0"/>
          </a:p>
          <a:p>
            <a:pPr lvl="1"/>
            <a:r>
              <a:rPr lang="en-US" dirty="0"/>
              <a:t>Assume an execution that does not result in M</a:t>
            </a:r>
            <a:r>
              <a:rPr lang="en-US" baseline="30000" dirty="0"/>
              <a:t>*</a:t>
            </a:r>
            <a:endParaRPr lang="en-US" dirty="0"/>
          </a:p>
          <a:p>
            <a:pPr lvl="1"/>
            <a:r>
              <a:rPr lang="en-US" dirty="0"/>
              <a:t>Since every e makes offers in decreasing preference, there is some e who was rejected by best(e) at some point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Consider the first time some e is rejected by a valid match c</a:t>
            </a:r>
            <a:br>
              <a:rPr lang="en-US" dirty="0"/>
            </a:br>
            <a:r>
              <a:rPr lang="en-US" dirty="0"/>
              <a:t>(must be that c = best(e))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Let e’ be the employer to which c is bound when that rejection occurs. </a:t>
            </a:r>
            <a:r>
              <a:rPr lang="en-US" b="1" dirty="0"/>
              <a:t>So c prefers e’ to e.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e’ was not previously rejected by any valid match at that point. </a:t>
            </a:r>
            <a:r>
              <a:rPr lang="en-US" b="1" dirty="0"/>
              <a:t>So e’ prefers c to any other valid match.</a:t>
            </a:r>
          </a:p>
          <a:p>
            <a:pPr lvl="1"/>
            <a:r>
              <a:rPr lang="en-US" dirty="0"/>
              <a:t>Since c is a valid match for e, there is a stable matching M where e and c are paired. Say e’ is paired with c’ ≠ c in that matching (so in particular c’ is a valid match for e’)</a:t>
            </a:r>
          </a:p>
          <a:p>
            <a:pPr lvl="2"/>
            <a:r>
              <a:rPr lang="en-US" dirty="0"/>
              <a:t>By (3), e’ must prefer c to c’ </a:t>
            </a:r>
          </a:p>
          <a:p>
            <a:pPr lvl="2"/>
            <a:r>
              <a:rPr lang="en-US" dirty="0"/>
              <a:t>(e’, c) is an instability in M </a:t>
            </a:r>
            <a:r>
              <a:rPr lang="en-US" dirty="0">
                <a:sym typeface="Symbol" panose="05050102010706020507" pitchFamily="18" charset="2"/>
              </a:rPr>
              <a:t> contradiction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8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168FD-F4BE-4481-8100-9160ED154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7FF3E-8EEC-4C16-9066-DF7A77CF5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Theorem: GS outputs the matching in which every c is paired with its </a:t>
            </a:r>
            <a:r>
              <a:rPr lang="en-US" i="1" dirty="0"/>
              <a:t>worst</a:t>
            </a:r>
            <a:r>
              <a:rPr lang="en-US" dirty="0"/>
              <a:t> valid match</a:t>
            </a:r>
          </a:p>
          <a:p>
            <a:pPr lvl="1"/>
            <a:r>
              <a:rPr lang="en-US" dirty="0"/>
              <a:t>Assume GS outputs a matching with a pair (e, c), and e is not the worst valid match for c</a:t>
            </a:r>
          </a:p>
          <a:p>
            <a:pPr lvl="2"/>
            <a:r>
              <a:rPr lang="en-US" dirty="0"/>
              <a:t>Note: by the previous result, c is the best match for e</a:t>
            </a:r>
          </a:p>
          <a:p>
            <a:pPr lvl="1"/>
            <a:r>
              <a:rPr lang="en-US" dirty="0"/>
              <a:t>So there is a stable matching M in which c is paired with some e’ that c prefers less than e </a:t>
            </a:r>
          </a:p>
          <a:p>
            <a:pPr lvl="2"/>
            <a:r>
              <a:rPr lang="en-US" dirty="0"/>
              <a:t>Say e is paired with c’ in that matching</a:t>
            </a:r>
          </a:p>
          <a:p>
            <a:pPr lvl="1"/>
            <a:r>
              <a:rPr lang="en-US" dirty="0"/>
              <a:t>But e prefers c to c’, and c prefers e to e’ </a:t>
            </a:r>
          </a:p>
          <a:p>
            <a:pPr lvl="2"/>
            <a:r>
              <a:rPr lang="en-US" dirty="0"/>
              <a:t>Instability in M </a:t>
            </a:r>
            <a:r>
              <a:rPr lang="en-US" dirty="0">
                <a:sym typeface="Symbol" panose="05050102010706020507" pitchFamily="18" charset="2"/>
              </a:rPr>
              <a:t> contradiction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3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30774-418D-4139-A7D4-B9A4C8406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71EEE-B755-4328-9367-6661427A4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GS produces a stable matching…</a:t>
            </a:r>
          </a:p>
          <a:p>
            <a:r>
              <a:rPr lang="en-US" dirty="0"/>
              <a:t>…but the employers have the advantage</a:t>
            </a:r>
          </a:p>
          <a:p>
            <a:endParaRPr lang="en-US" dirty="0"/>
          </a:p>
          <a:p>
            <a:r>
              <a:rPr lang="en-US" dirty="0"/>
              <a:t>Advantage in being the one to make offers!</a:t>
            </a:r>
          </a:p>
        </p:txBody>
      </p:sp>
    </p:spTree>
    <p:extLst>
      <p:ext uri="{BB962C8B-B14F-4D97-AF65-F5344CB8AC3E}">
        <p14:creationId xmlns:p14="http://schemas.microsoft.com/office/powerpoint/2010/main" val="160313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F8865-6A68-4531-8789-E07C1489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FC1A0-B687-4637-98C6-B4E3C469F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HW1 is out on ELMS +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Check that you can upload</a:t>
            </a:r>
          </a:p>
          <a:p>
            <a:r>
              <a:rPr lang="en-US" dirty="0"/>
              <a:t>No class Monday (Labor Day)</a:t>
            </a:r>
          </a:p>
          <a:p>
            <a:r>
              <a:rPr lang="en-US" dirty="0"/>
              <a:t>No in-person lecture on Wednesday</a:t>
            </a:r>
          </a:p>
          <a:p>
            <a:pPr lvl="1"/>
            <a:r>
              <a:rPr lang="en-US" dirty="0"/>
              <a:t>Lecture will </a:t>
            </a:r>
            <a:r>
              <a:rPr lang="en-US"/>
              <a:t>be pre-recorded; available </a:t>
            </a:r>
            <a:r>
              <a:rPr lang="en-US" dirty="0"/>
              <a:t>on ELMS</a:t>
            </a:r>
          </a:p>
        </p:txBody>
      </p:sp>
    </p:spTree>
    <p:extLst>
      <p:ext uri="{BB962C8B-B14F-4D97-AF65-F5344CB8AC3E}">
        <p14:creationId xmlns:p14="http://schemas.microsoft.com/office/powerpoint/2010/main" val="4283561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Stable matching</a:t>
            </a:r>
          </a:p>
        </p:txBody>
      </p:sp>
    </p:spTree>
    <p:extLst>
      <p:ext uri="{BB962C8B-B14F-4D97-AF65-F5344CB8AC3E}">
        <p14:creationId xmlns:p14="http://schemas.microsoft.com/office/powerpoint/2010/main" val="417719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60BB2-32DB-4A22-9EAA-D3DA8651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AF207-B714-4B6B-8697-630E718DB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Input: a preference list on C for each e </a:t>
            </a:r>
            <a:r>
              <a:rPr lang="en-US" dirty="0">
                <a:sym typeface="Symbol" panose="05050102010706020507" pitchFamily="18" charset="2"/>
              </a:rPr>
              <a:t> E and a preference list on E for each c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C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|E|=|C|=n; input length (n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r>
              <a:rPr lang="en-US" dirty="0">
                <a:sym typeface="Symbol" panose="05050102010706020507" pitchFamily="18" charset="2"/>
              </a:rPr>
              <a:t>Output: a perfect, stable matching (or say none exists)</a:t>
            </a:r>
          </a:p>
          <a:p>
            <a:r>
              <a:rPr lang="en-US" dirty="0">
                <a:sym typeface="Symbol" panose="05050102010706020507" pitchFamily="18" charset="2"/>
              </a:rPr>
              <a:t>A perfect matching is </a:t>
            </a:r>
            <a:r>
              <a:rPr lang="en-US" i="1" dirty="0">
                <a:sym typeface="Symbol" panose="05050102010706020507" pitchFamily="18" charset="2"/>
              </a:rPr>
              <a:t>stable</a:t>
            </a:r>
            <a:r>
              <a:rPr lang="en-US" dirty="0">
                <a:sym typeface="Symbol" panose="05050102010706020507" pitchFamily="18" charset="2"/>
              </a:rPr>
              <a:t> if it has no instabilities</a:t>
            </a:r>
          </a:p>
          <a:p>
            <a:pPr lvl="1"/>
            <a:r>
              <a:rPr lang="en-US" dirty="0"/>
              <a:t>For every unpaired (e, c), either e prefers its current match to c, or vice versa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274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AE285-B484-4A2F-B495-A6BDFC2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Gale-Shapley algorithm (1962)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25F2-8F2A-456D-B5F6-503109A4C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Say employer e or candidate c is “free” if they are not currently matched </a:t>
            </a:r>
          </a:p>
          <a:p>
            <a:pPr lvl="1"/>
            <a:r>
              <a:rPr lang="en-US" dirty="0"/>
              <a:t>At the beginning, everyone is free</a:t>
            </a:r>
          </a:p>
          <a:p>
            <a:r>
              <a:rPr lang="en-US" dirty="0"/>
              <a:t>Algorithm: </a:t>
            </a:r>
          </a:p>
          <a:p>
            <a:pPr lvl="1"/>
            <a:r>
              <a:rPr lang="en-US" dirty="0"/>
              <a:t>While some employer is free and hasn’t yet made an offer to every candidate:</a:t>
            </a:r>
          </a:p>
          <a:p>
            <a:pPr lvl="2"/>
            <a:r>
              <a:rPr lang="en-US" dirty="0"/>
              <a:t>A free employer e “makes an offer” to their highest-ranked candidate c to whom they have not yet made an offer</a:t>
            </a:r>
          </a:p>
          <a:p>
            <a:pPr lvl="2"/>
            <a:r>
              <a:rPr lang="en-US" dirty="0"/>
              <a:t>If c is free, c becomes (tentatively) bound to e</a:t>
            </a:r>
          </a:p>
          <a:p>
            <a:pPr lvl="2"/>
            <a:r>
              <a:rPr lang="en-US" dirty="0"/>
              <a:t>If c is bound to e’ and prefers e’, do nothing</a:t>
            </a:r>
          </a:p>
          <a:p>
            <a:pPr lvl="2"/>
            <a:r>
              <a:rPr lang="en-US" dirty="0"/>
              <a:t>If c is bound to e’ but prefers e, switch to e (so e’ becomes free)</a:t>
            </a:r>
          </a:p>
          <a:p>
            <a:pPr lvl="1"/>
            <a:r>
              <a:rPr lang="en-US" dirty="0"/>
              <a:t>When loop ends (so no one is free), bindings become final</a:t>
            </a:r>
          </a:p>
        </p:txBody>
      </p:sp>
    </p:spTree>
    <p:extLst>
      <p:ext uri="{BB962C8B-B14F-4D97-AF65-F5344CB8AC3E}">
        <p14:creationId xmlns:p14="http://schemas.microsoft.com/office/powerpoint/2010/main" val="390629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CAA43-1200-494B-AE07-FBB72B09A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running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9C11A-9C71-40F9-A730-DD4BD62C1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Every time through the loop, some candidate c gets “scratched off” some employer’s list</a:t>
            </a:r>
          </a:p>
          <a:p>
            <a:pPr lvl="1"/>
            <a:r>
              <a:rPr lang="en-US" dirty="0"/>
              <a:t>The total number of candidates that are </a:t>
            </a:r>
            <a:r>
              <a:rPr lang="en-US" i="1" dirty="0"/>
              <a:t>not</a:t>
            </a:r>
            <a:r>
              <a:rPr lang="en-US" dirty="0"/>
              <a:t> scratched off decreases by 1</a:t>
            </a:r>
          </a:p>
          <a:p>
            <a:r>
              <a:rPr lang="en-US" dirty="0"/>
              <a:t>When all candidates scratched off, algorithm ends</a:t>
            </a:r>
          </a:p>
          <a:p>
            <a:r>
              <a:rPr lang="en-US" dirty="0"/>
              <a:t>At the beginning of the algorithm, there are n</a:t>
            </a:r>
            <a:r>
              <a:rPr lang="en-US" baseline="30000" dirty="0"/>
              <a:t>2</a:t>
            </a:r>
            <a:r>
              <a:rPr lang="en-US" dirty="0"/>
              <a:t> candidates who are not scratched off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 Number of loop iterations is at most 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(Will consider complexity of an iteration later, but clearly can be done in polynomial time)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07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CAD2D-23B0-404D-8367-7736DFE54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C1151-3EFF-450E-8490-E0149A567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Lemma: at any point, the bindings are a matching</a:t>
            </a:r>
          </a:p>
          <a:p>
            <a:pPr lvl="1"/>
            <a:r>
              <a:rPr lang="en-US" dirty="0"/>
              <a:t>e only becomes bound to some c when e is free</a:t>
            </a:r>
          </a:p>
          <a:p>
            <a:pPr lvl="1"/>
            <a:r>
              <a:rPr lang="en-US" dirty="0"/>
              <a:t>When c becomes bound to e, then c was either free or else undoes its binding to some other e’</a:t>
            </a:r>
          </a:p>
          <a:p>
            <a:r>
              <a:rPr lang="en-US" dirty="0"/>
              <a:t>Corollary: GS returns a matching</a:t>
            </a:r>
          </a:p>
          <a:p>
            <a:r>
              <a:rPr lang="en-US" dirty="0"/>
              <a:t>Observation: once c gets an offer, c is never free again</a:t>
            </a:r>
          </a:p>
          <a:p>
            <a:r>
              <a:rPr lang="en-US" dirty="0"/>
              <a:t>Lemma: GS returns a </a:t>
            </a:r>
            <a:r>
              <a:rPr lang="en-US" i="1" dirty="0"/>
              <a:t>perfect</a:t>
            </a:r>
            <a:r>
              <a:rPr lang="en-US" dirty="0"/>
              <a:t> matching</a:t>
            </a:r>
          </a:p>
          <a:p>
            <a:pPr lvl="1"/>
            <a:r>
              <a:rPr lang="en-US" dirty="0"/>
              <a:t>If no e is free, we are done. Say some e is free, but has made an offer to every candidate</a:t>
            </a:r>
          </a:p>
          <a:p>
            <a:pPr lvl="1"/>
            <a:r>
              <a:rPr lang="en-US" dirty="0"/>
              <a:t>Since e has made an offer to every candidate, every candidate is bound to some employer</a:t>
            </a:r>
          </a:p>
          <a:p>
            <a:pPr lvl="1"/>
            <a:r>
              <a:rPr lang="en-US" dirty="0"/>
              <a:t>Since |E|=|C|=n and the bindings are always a matching, every employer is bound to some candidate and vice versa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67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3429-B6EF-4B1F-B92A-533314399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3067B-FA07-43D3-9165-CD9BFB829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Observation: once c is bound to e, then c can only be bound to an employer that c ranks </a:t>
            </a:r>
            <a:r>
              <a:rPr lang="en-US" i="1" dirty="0"/>
              <a:t>at least as high </a:t>
            </a:r>
            <a:r>
              <a:rPr lang="en-US" dirty="0"/>
              <a:t>as e</a:t>
            </a:r>
          </a:p>
          <a:p>
            <a:r>
              <a:rPr lang="en-US" dirty="0"/>
              <a:t>Corollary: if e makes an offer to c, then c ends up bound to an employer that c ranks at least as high as e</a:t>
            </a:r>
          </a:p>
          <a:p>
            <a:r>
              <a:rPr lang="en-US" dirty="0"/>
              <a:t>Theorem: GS returns a </a:t>
            </a:r>
            <a:r>
              <a:rPr lang="en-US" i="1" dirty="0"/>
              <a:t>stable</a:t>
            </a:r>
            <a:r>
              <a:rPr lang="en-US" dirty="0"/>
              <a:t> matching</a:t>
            </a:r>
          </a:p>
          <a:p>
            <a:pPr lvl="1"/>
            <a:r>
              <a:rPr lang="en-US" dirty="0"/>
              <a:t>Assume not. So the algorithm matches (e, c) and (e’, c’) where e prefers c’ to c, and c’ prefers e to e’</a:t>
            </a:r>
          </a:p>
          <a:p>
            <a:pPr lvl="1"/>
            <a:r>
              <a:rPr lang="en-US" dirty="0"/>
              <a:t>The last offer e made was to c</a:t>
            </a:r>
          </a:p>
          <a:p>
            <a:pPr lvl="1"/>
            <a:r>
              <a:rPr lang="en-US" dirty="0"/>
              <a:t>e must have made an offer to c’ at some point (since e prefers c’ to c)</a:t>
            </a:r>
          </a:p>
          <a:p>
            <a:pPr lvl="1"/>
            <a:r>
              <a:rPr lang="en-US" dirty="0"/>
              <a:t>c’ must end up bound to an employer that c’ ranks at least as high as e </a:t>
            </a:r>
            <a:r>
              <a:rPr lang="en-US" dirty="0">
                <a:sym typeface="Symbol" panose="05050102010706020507" pitchFamily="18" charset="2"/>
              </a:rPr>
              <a:t> contradiction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2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D590A-17D6-4020-B1CA-8CB958EE6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853DF-77B3-426F-A36C-BCABEBEFA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have shown an algorithm that always returns a stable matching</a:t>
            </a:r>
          </a:p>
          <a:p>
            <a:pPr lvl="1"/>
            <a:r>
              <a:rPr lang="en-US" dirty="0"/>
              <a:t>In particular, a stable matching always exists for any set of preferences!</a:t>
            </a:r>
          </a:p>
          <a:p>
            <a:r>
              <a:rPr lang="en-US" dirty="0"/>
              <a:t>The algorithm is efficient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iterations</a:t>
            </a:r>
          </a:p>
          <a:p>
            <a:pPr lvl="1"/>
            <a:r>
              <a:rPr lang="en-US" dirty="0"/>
              <a:t>This is tight: there are executions that use </a:t>
            </a:r>
            <a:r>
              <a:rPr lang="en-US" dirty="0">
                <a:sym typeface="Symbol" panose="05050102010706020507" pitchFamily="18" charset="2"/>
              </a:rPr>
              <a:t>(n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iterations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Each iteration can be implemented efficiently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17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14111</TotalTime>
  <Words>1241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Symbol</vt:lpstr>
      <vt:lpstr>Office Theme</vt:lpstr>
      <vt:lpstr>CMSC451: Algorithms</vt:lpstr>
      <vt:lpstr>Reminders</vt:lpstr>
      <vt:lpstr>Stable matching</vt:lpstr>
      <vt:lpstr>Stable-matching problem</vt:lpstr>
      <vt:lpstr>The Gale-Shapley algorithm (1962)</vt:lpstr>
      <vt:lpstr>Analysis: running time</vt:lpstr>
      <vt:lpstr>Analysis: correctness</vt:lpstr>
      <vt:lpstr>Analysis: correctness</vt:lpstr>
      <vt:lpstr>Summary</vt:lpstr>
      <vt:lpstr>A closer look…</vt:lpstr>
      <vt:lpstr>Characterizing the output</vt:lpstr>
      <vt:lpstr>Characterizing the output</vt:lpstr>
      <vt:lpstr>Characterizing the output</vt:lpstr>
      <vt:lpstr>Characterizing the output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710</cp:revision>
  <dcterms:created xsi:type="dcterms:W3CDTF">2014-06-02T02:25:30Z</dcterms:created>
  <dcterms:modified xsi:type="dcterms:W3CDTF">2021-09-03T17:15:00Z</dcterms:modified>
</cp:coreProperties>
</file>