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71" r:id="rId2"/>
    <p:sldId id="620" r:id="rId3"/>
    <p:sldId id="686" r:id="rId4"/>
    <p:sldId id="672" r:id="rId5"/>
    <p:sldId id="687" r:id="rId6"/>
    <p:sldId id="674" r:id="rId7"/>
    <p:sldId id="677" r:id="rId8"/>
    <p:sldId id="673" r:id="rId9"/>
    <p:sldId id="675" r:id="rId10"/>
    <p:sldId id="678" r:id="rId11"/>
    <p:sldId id="676" r:id="rId12"/>
    <p:sldId id="679" r:id="rId13"/>
    <p:sldId id="695" r:id="rId14"/>
    <p:sldId id="696" r:id="rId15"/>
    <p:sldId id="680" r:id="rId16"/>
    <p:sldId id="681" r:id="rId17"/>
    <p:sldId id="688" r:id="rId18"/>
    <p:sldId id="689" r:id="rId19"/>
    <p:sldId id="690" r:id="rId20"/>
    <p:sldId id="691" r:id="rId21"/>
    <p:sldId id="692" r:id="rId22"/>
    <p:sldId id="69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30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9E35E-14D8-48CA-BC34-BAA274B5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quick lemma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3BB545-EFBA-4DD8-9B8D-44EBF4D370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Fix G and an arbitrary edge (u, v). Then G has a vertex cover of size k </a:t>
                </a:r>
                <a:r>
                  <a:rPr lang="en-US" dirty="0" err="1"/>
                  <a:t>iff</a:t>
                </a:r>
                <a:r>
                  <a:rPr lang="en-US" dirty="0"/>
                  <a:t> either G\{u} or G\{v} has a vertex cover of size k-1</a:t>
                </a:r>
              </a:p>
              <a:p>
                <a:pPr lvl="1">
                  <a:buFont typeface="Symbol" panose="05050102010706020507" pitchFamily="18" charset="2"/>
                  <a:buChar char="Þ"/>
                </a:pPr>
                <a:r>
                  <a:rPr lang="en-US" dirty="0">
                    <a:sym typeface="Symbol" panose="05050102010706020507" pitchFamily="18" charset="2"/>
                  </a:rPr>
                  <a:t> Say G has vertex cover C of size k. C must include either u or v (or both); say u  C. Then C\{u} is a vertex cover of G\{u}</a:t>
                </a:r>
              </a:p>
              <a:p>
                <a:pPr marL="457200" lvl="1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 Say G\{u} has a vertex cover C’ of size k-1. Then C’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∪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{u} is a vertex cover of G of size k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3BB545-EFBA-4DD8-9B8D-44EBF4D370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07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9F4A4-A1E8-4D10-9C48-22049E0C8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C6E82-859A-4625-9C17-F01FCDD16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divide-and-conquer!</a:t>
            </a:r>
          </a:p>
          <a:p>
            <a:r>
              <a:rPr lang="en-US" dirty="0" err="1"/>
              <a:t>VCover</a:t>
            </a:r>
            <a:r>
              <a:rPr lang="en-US" dirty="0"/>
              <a:t>(G, k)</a:t>
            </a:r>
            <a:br>
              <a:rPr lang="en-US" dirty="0"/>
            </a:br>
            <a:r>
              <a:rPr lang="en-US" dirty="0"/>
              <a:t>  if G has ≤ k vertices, return 1</a:t>
            </a:r>
            <a:br>
              <a:rPr lang="en-US" dirty="0"/>
            </a:br>
            <a:r>
              <a:rPr lang="en-US" dirty="0"/>
              <a:t>  if G has ≥ </a:t>
            </a:r>
            <a:r>
              <a:rPr lang="en-US" dirty="0" err="1"/>
              <a:t>kn</a:t>
            </a:r>
            <a:r>
              <a:rPr lang="en-US" dirty="0"/>
              <a:t> edges, return 0</a:t>
            </a:r>
            <a:br>
              <a:rPr lang="en-US" dirty="0"/>
            </a:br>
            <a:r>
              <a:rPr lang="en-US" dirty="0"/>
              <a:t>  let (u, v) be an edge in G</a:t>
            </a:r>
            <a:br>
              <a:rPr lang="en-US" dirty="0"/>
            </a:br>
            <a:r>
              <a:rPr lang="en-US" dirty="0"/>
              <a:t>  return </a:t>
            </a:r>
            <a:r>
              <a:rPr lang="en-US" dirty="0" err="1"/>
              <a:t>VCover</a:t>
            </a:r>
            <a:r>
              <a:rPr lang="en-US" dirty="0"/>
              <a:t>(G\{u}, k-1)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 err="1">
                <a:sym typeface="Symbol" panose="05050102010706020507" pitchFamily="18" charset="2"/>
              </a:rPr>
              <a:t>VCover</a:t>
            </a:r>
            <a:r>
              <a:rPr lang="en-US" dirty="0">
                <a:sym typeface="Symbol" panose="05050102010706020507" pitchFamily="18" charset="2"/>
              </a:rPr>
              <a:t>(G\{v}, k-1)</a:t>
            </a:r>
          </a:p>
          <a:p>
            <a:r>
              <a:rPr lang="en-US" dirty="0">
                <a:sym typeface="Symbol" panose="05050102010706020507" pitchFamily="18" charset="2"/>
              </a:rPr>
              <a:t>Running time T(n, k) ≤ 2T(n-1, k-1) + </a:t>
            </a:r>
            <a:r>
              <a:rPr lang="en-US" dirty="0" err="1">
                <a:sym typeface="Symbol" panose="05050102010706020507" pitchFamily="18" charset="2"/>
              </a:rPr>
              <a:t>ckn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T(k, n) = O(2</a:t>
            </a:r>
            <a:r>
              <a:rPr lang="en-US" baseline="30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Exponential, but much better than </a:t>
            </a:r>
            <a:r>
              <a:rPr lang="en-US" dirty="0"/>
              <a:t>O(k n</a:t>
            </a:r>
            <a:r>
              <a:rPr lang="en-US" baseline="30000" dirty="0"/>
              <a:t>k+1</a:t>
            </a:r>
            <a:r>
              <a:rPr lang="en-US" dirty="0"/>
              <a:t>)!</a:t>
            </a:r>
          </a:p>
        </p:txBody>
      </p:sp>
    </p:spTree>
    <p:extLst>
      <p:ext uri="{BB962C8B-B14F-4D97-AF65-F5344CB8AC3E}">
        <p14:creationId xmlns:p14="http://schemas.microsoft.com/office/powerpoint/2010/main" val="231259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20CC7-A852-41CA-87CF-947D5168C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35B97-3F42-4941-A031-6B5B68F64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only care about small k, the problem can be solved in polynomial time</a:t>
            </a:r>
          </a:p>
          <a:p>
            <a:r>
              <a:rPr lang="en-US" dirty="0"/>
              <a:t>Even if we care about general k, there is a better algorithm than the trivial one</a:t>
            </a:r>
          </a:p>
        </p:txBody>
      </p:sp>
    </p:spTree>
    <p:extLst>
      <p:ext uri="{BB962C8B-B14F-4D97-AF65-F5344CB8AC3E}">
        <p14:creationId xmlns:p14="http://schemas.microsoft.com/office/powerpoint/2010/main" val="343100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1B97A-0614-4D4E-B5F9-04A6BE8EB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-hardness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7ECE6-B5BD-4348-B29C-10A8D1046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-hardness only means that there is unlikely to be a polynomial-time algorithm that solves </a:t>
            </a:r>
            <a:r>
              <a:rPr lang="en-US" i="1" dirty="0"/>
              <a:t>every</a:t>
            </a:r>
            <a:r>
              <a:rPr lang="en-US" dirty="0"/>
              <a:t> instance of the problem </a:t>
            </a:r>
          </a:p>
          <a:p>
            <a:r>
              <a:rPr lang="en-US" dirty="0"/>
              <a:t>Random instances, or instances that arise “in practice,” may be easy</a:t>
            </a:r>
          </a:p>
          <a:p>
            <a:r>
              <a:rPr lang="en-US" dirty="0"/>
              <a:t>Special cases of the problem may be easy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065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4FF8A-BE9B-46AB-8A05-B189D59ED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 solvers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03E7B-C124-49E0-9DAD-8417E923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(Efficient) SAT solvers exist, and are widely used!</a:t>
            </a:r>
          </a:p>
          <a:p>
            <a:pPr lvl="1"/>
            <a:r>
              <a:rPr lang="en-US" dirty="0"/>
              <a:t>There is even a SAT (solving) competition…</a:t>
            </a:r>
          </a:p>
          <a:p>
            <a:r>
              <a:rPr lang="en-US" dirty="0"/>
              <a:t>Can be heuristic or provable</a:t>
            </a:r>
          </a:p>
          <a:p>
            <a:r>
              <a:rPr lang="en-US" dirty="0"/>
              <a:t>While these may work “most of the time”, one of the following is true:</a:t>
            </a:r>
          </a:p>
          <a:p>
            <a:pPr lvl="1"/>
            <a:r>
              <a:rPr lang="en-US" dirty="0"/>
              <a:t>On some instances, the SAT solver runs for exponential time</a:t>
            </a:r>
          </a:p>
          <a:p>
            <a:pPr lvl="1"/>
            <a:r>
              <a:rPr lang="en-US" dirty="0"/>
              <a:t>On some instances, the SAT solver fails to return an answer</a:t>
            </a:r>
          </a:p>
        </p:txBody>
      </p:sp>
    </p:spTree>
    <p:extLst>
      <p:ext uri="{BB962C8B-B14F-4D97-AF65-F5344CB8AC3E}">
        <p14:creationId xmlns:p14="http://schemas.microsoft.com/office/powerpoint/2010/main" val="2691411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48E7-D2E8-40F6-A090-3B2985DFF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 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A1BB1-43F5-438D-9F85-72F4169AF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general vertex-cover problem is </a:t>
            </a:r>
            <a:r>
              <a:rPr lang="en-US" b="1" dirty="0"/>
              <a:t>NP</a:t>
            </a:r>
            <a:r>
              <a:rPr lang="en-US" dirty="0"/>
              <a:t>-hard</a:t>
            </a:r>
          </a:p>
          <a:p>
            <a:r>
              <a:rPr lang="en-US" dirty="0"/>
              <a:t>But the problem is solvable in polynomial-time in some special cases</a:t>
            </a:r>
          </a:p>
          <a:p>
            <a:r>
              <a:rPr lang="en-US" dirty="0"/>
              <a:t>E.g., if we restrict attention to </a:t>
            </a:r>
            <a:r>
              <a:rPr lang="en-US" i="1" dirty="0"/>
              <a:t>trees </a:t>
            </a:r>
            <a:r>
              <a:rPr lang="en-US" dirty="0"/>
              <a:t>(or, more generally, forests)</a:t>
            </a:r>
          </a:p>
        </p:txBody>
      </p:sp>
    </p:spTree>
    <p:extLst>
      <p:ext uri="{BB962C8B-B14F-4D97-AF65-F5344CB8AC3E}">
        <p14:creationId xmlns:p14="http://schemas.microsoft.com/office/powerpoint/2010/main" val="258373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2A88-17FE-4FED-8C5C-E8AE994BA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lemma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00C1-BBAC-4306-BCC2-FEE011435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T is a tree and v is a leaf, there is an optimal vertex cover that does not contain v</a:t>
            </a:r>
          </a:p>
          <a:p>
            <a:r>
              <a:rPr lang="en-US" dirty="0"/>
              <a:t>Proof</a:t>
            </a:r>
          </a:p>
          <a:p>
            <a:pPr lvl="1"/>
            <a:r>
              <a:rPr lang="en-US" dirty="0"/>
              <a:t>Fix some optimal vertex cover C, and consider the edge (u, v)</a:t>
            </a:r>
          </a:p>
          <a:p>
            <a:pPr lvl="2"/>
            <a:r>
              <a:rPr lang="en-US" dirty="0"/>
              <a:t>Either u or v is in C (but not both!)</a:t>
            </a:r>
          </a:p>
          <a:p>
            <a:pPr lvl="1"/>
            <a:r>
              <a:rPr lang="en-US" dirty="0"/>
              <a:t>If v </a:t>
            </a:r>
            <a:r>
              <a:rPr lang="en-US" dirty="0">
                <a:sym typeface="Symbol" panose="05050102010706020507" pitchFamily="18" charset="2"/>
              </a:rPr>
              <a:t> C, remove it and add u to C instead</a:t>
            </a:r>
          </a:p>
          <a:p>
            <a:r>
              <a:rPr lang="en-US" dirty="0">
                <a:sym typeface="Symbol" panose="05050102010706020507" pitchFamily="18" charset="2"/>
              </a:rPr>
              <a:t>More generally, if v has 0 or 1 edges there is an optimal vertex cover that does not contain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97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3AF70-E74E-4D13-B9F8-6F945ED5A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D18FA-D9DB-4A22-96AF-C6099A323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a vertex cover in a forest F:</a:t>
            </a:r>
            <a:br>
              <a:rPr lang="en-US" dirty="0"/>
            </a:br>
            <a:r>
              <a:rPr lang="en-US" dirty="0"/>
              <a:t>  </a:t>
            </a:r>
            <a:r>
              <a:rPr lang="en-US" sz="2800" dirty="0"/>
              <a:t>Initialize C to empty</a:t>
            </a:r>
            <a:br>
              <a:rPr lang="en-US" sz="2800" dirty="0"/>
            </a:br>
            <a:r>
              <a:rPr lang="en-US" sz="2800" dirty="0"/>
              <a:t>  While F has an edge</a:t>
            </a:r>
            <a:br>
              <a:rPr lang="en-US" sz="2800" dirty="0"/>
            </a:br>
            <a:r>
              <a:rPr lang="en-US" sz="2800" dirty="0"/>
              <a:t>      Let (u, v) be an edge where v is a leaf</a:t>
            </a:r>
            <a:br>
              <a:rPr lang="en-US" sz="2800" dirty="0"/>
            </a:br>
            <a:r>
              <a:rPr lang="en-US" sz="2800" dirty="0"/>
              <a:t>      Add u to C</a:t>
            </a:r>
            <a:br>
              <a:rPr lang="en-US" sz="2800" dirty="0"/>
            </a:br>
            <a:r>
              <a:rPr lang="en-US" sz="2800" dirty="0"/>
              <a:t>      Delete from F all edges incident to 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768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03832-D45C-4731-94ED-934E3008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4F7B2-0B7B-489D-A1D8-B47466331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if C is a vertex cover, then V\C is an independent set</a:t>
            </a:r>
          </a:p>
          <a:p>
            <a:r>
              <a:rPr lang="en-US" dirty="0"/>
              <a:t>So the previous algorithm allows us to solve the independent-set problem on trees as well</a:t>
            </a:r>
          </a:p>
        </p:txBody>
      </p:sp>
    </p:spTree>
    <p:extLst>
      <p:ext uri="{BB962C8B-B14F-4D97-AF65-F5344CB8AC3E}">
        <p14:creationId xmlns:p14="http://schemas.microsoft.com/office/powerpoint/2010/main" val="5607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2A88-17FE-4FED-8C5C-E8AE994BA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lemma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00C1-BBAC-4306-BCC2-FEE011435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 is a tree and v is a leaf, there is an optimal independent set that contains v</a:t>
            </a:r>
          </a:p>
          <a:p>
            <a:r>
              <a:rPr lang="en-US" dirty="0"/>
              <a:t>More generally, if a vertex v has 0 or 1 edges then there is an optimal independent set that contains v</a:t>
            </a:r>
          </a:p>
        </p:txBody>
      </p:sp>
    </p:spTree>
    <p:extLst>
      <p:ext uri="{BB962C8B-B14F-4D97-AF65-F5344CB8AC3E}">
        <p14:creationId xmlns:p14="http://schemas.microsoft.com/office/powerpoint/2010/main" val="236166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Dealing with </a:t>
            </a:r>
            <a:br>
              <a:rPr lang="en-US" sz="5400" dirty="0"/>
            </a:br>
            <a:r>
              <a:rPr lang="en-US" sz="5400" b="1" dirty="0"/>
              <a:t>NP</a:t>
            </a:r>
            <a:r>
              <a:rPr lang="en-US" sz="5400" dirty="0"/>
              <a:t>-completeness</a:t>
            </a:r>
          </a:p>
        </p:txBody>
      </p:sp>
    </p:spTree>
    <p:extLst>
      <p:ext uri="{BB962C8B-B14F-4D97-AF65-F5344CB8AC3E}">
        <p14:creationId xmlns:p14="http://schemas.microsoft.com/office/powerpoint/2010/main" val="552177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3AF70-E74E-4D13-B9F8-6F945ED5A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D18FA-D9DB-4A22-96AF-C6099A323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find an independent set in a forest F:</a:t>
            </a:r>
            <a:br>
              <a:rPr lang="en-US" dirty="0"/>
            </a:br>
            <a:r>
              <a:rPr lang="en-US" dirty="0"/>
              <a:t>  </a:t>
            </a:r>
            <a:r>
              <a:rPr lang="en-US" sz="2800" dirty="0"/>
              <a:t>Initialize S to empty</a:t>
            </a:r>
            <a:br>
              <a:rPr lang="en-US" sz="2800" dirty="0"/>
            </a:br>
            <a:r>
              <a:rPr lang="en-US" sz="2800" dirty="0"/>
              <a:t>  While F has a vertex</a:t>
            </a:r>
            <a:br>
              <a:rPr lang="en-US" sz="2800" dirty="0"/>
            </a:br>
            <a:r>
              <a:rPr lang="en-US" sz="2800" dirty="0"/>
              <a:t>      Let v be a vertex with 0 or 1 edges</a:t>
            </a:r>
            <a:br>
              <a:rPr lang="en-US" sz="2800" dirty="0"/>
            </a:br>
            <a:r>
              <a:rPr lang="en-US" sz="2800" dirty="0"/>
              <a:t>      Add v to S</a:t>
            </a:r>
            <a:br>
              <a:rPr lang="en-US" sz="2800" dirty="0"/>
            </a:br>
            <a:r>
              <a:rPr lang="en-US" sz="2800" dirty="0"/>
              <a:t>      If v had 0 edges, delete v from F	</a:t>
            </a:r>
            <a:br>
              <a:rPr lang="en-US" sz="2800" dirty="0"/>
            </a:br>
            <a:r>
              <a:rPr lang="en-US" sz="2800" dirty="0"/>
              <a:t>      If v had 1 edge to a vertex u, delete v, u, and edges incident to u from F</a:t>
            </a:r>
          </a:p>
        </p:txBody>
      </p:sp>
    </p:spTree>
    <p:extLst>
      <p:ext uri="{BB962C8B-B14F-4D97-AF65-F5344CB8AC3E}">
        <p14:creationId xmlns:p14="http://schemas.microsoft.com/office/powerpoint/2010/main" val="4243654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36C9-25A6-4C31-B6FD-DA35796E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Maximum-weight 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79949-24FD-4FF6-B009-CC6BF5DD8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harder problem of finding a </a:t>
            </a:r>
            <a:r>
              <a:rPr lang="en-US" i="1" dirty="0"/>
              <a:t>maximum-weight</a:t>
            </a:r>
            <a:r>
              <a:rPr lang="en-US" dirty="0"/>
              <a:t> independent set (where vertex v has weight </a:t>
            </a:r>
            <a:r>
              <a:rPr lang="en-US" dirty="0" err="1"/>
              <a:t>w</a:t>
            </a:r>
            <a:r>
              <a:rPr lang="en-US" baseline="-25000" dirty="0" err="1"/>
              <a:t>v</a:t>
            </a:r>
            <a:r>
              <a:rPr lang="en-US" dirty="0"/>
              <a:t>) in a tree</a:t>
            </a:r>
          </a:p>
          <a:p>
            <a:r>
              <a:rPr lang="en-US" dirty="0"/>
              <a:t>Idea: use dynamic programming!</a:t>
            </a:r>
          </a:p>
          <a:p>
            <a:r>
              <a:rPr lang="en-US" dirty="0"/>
              <a:t>Fix a root of the tree, and orient edges accordingly</a:t>
            </a:r>
          </a:p>
          <a:p>
            <a:r>
              <a:rPr lang="en-US" dirty="0"/>
              <a:t>Let OPT(u) = the maximum weight of the independent set in the tree rooted at 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27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C4AFB-3BB8-47E3-8E86-EB886C5CE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Maximum-weight </a:t>
            </a:r>
            <a:r>
              <a:rPr lang="en-US" dirty="0"/>
              <a:t>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C8492-66E8-4AD5-B749-AC53EF8AE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Base case: for a leaf v, OPT(v) = </a:t>
            </a:r>
            <a:r>
              <a:rPr lang="en-US" dirty="0" err="1"/>
              <a:t>w</a:t>
            </a:r>
            <a:r>
              <a:rPr lang="en-US" baseline="-25000" dirty="0" err="1"/>
              <a:t>v</a:t>
            </a:r>
            <a:endParaRPr lang="en-US" dirty="0"/>
          </a:p>
          <a:p>
            <a:r>
              <a:rPr lang="en-US" dirty="0"/>
              <a:t>The maximum-weight independent set rooted at u either includes u or not</a:t>
            </a:r>
          </a:p>
          <a:p>
            <a:pPr lvl="1"/>
            <a:r>
              <a:rPr lang="en-US" dirty="0"/>
              <a:t>If not, then OPT(u)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OPT(v) , where the sum is over the children of u</a:t>
            </a:r>
          </a:p>
          <a:p>
            <a:pPr lvl="1"/>
            <a:r>
              <a:rPr lang="en-US" dirty="0"/>
              <a:t>If so, then OPT(u) = </a:t>
            </a:r>
            <a:r>
              <a:rPr lang="en-US" dirty="0" err="1"/>
              <a:t>w</a:t>
            </a:r>
            <a:r>
              <a:rPr lang="en-US" baseline="-25000" dirty="0" err="1"/>
              <a:t>u</a:t>
            </a:r>
            <a:r>
              <a:rPr lang="en-US" dirty="0"/>
              <a:t> +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OPT(v), where the sum is over the </a:t>
            </a:r>
            <a:r>
              <a:rPr lang="en-US" i="1" dirty="0"/>
              <a:t>grandchildren</a:t>
            </a:r>
            <a:r>
              <a:rPr lang="en-US" dirty="0"/>
              <a:t> of u</a:t>
            </a:r>
          </a:p>
          <a:p>
            <a:r>
              <a:rPr lang="en-US" dirty="0"/>
              <a:t>This can be turned into an algorithm that works in linear time</a:t>
            </a:r>
          </a:p>
        </p:txBody>
      </p:sp>
    </p:spTree>
    <p:extLst>
      <p:ext uri="{BB962C8B-B14F-4D97-AF65-F5344CB8AC3E}">
        <p14:creationId xmlns:p14="http://schemas.microsoft.com/office/powerpoint/2010/main" val="249218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264C4-A9C0-4844-A898-2EF6542B0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things stand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2F1AD-3750-4B88-B86C-572F4C74B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faced with a new problem, we can try:</a:t>
            </a:r>
          </a:p>
          <a:p>
            <a:pPr lvl="1"/>
            <a:r>
              <a:rPr lang="en-US" dirty="0"/>
              <a:t>Finding an polynomial-time algorithm</a:t>
            </a:r>
          </a:p>
          <a:p>
            <a:pPr lvl="1"/>
            <a:r>
              <a:rPr lang="en-US" dirty="0"/>
              <a:t>Proving that the problem is </a:t>
            </a:r>
            <a:r>
              <a:rPr lang="en-US" b="1" dirty="0"/>
              <a:t>NP</a:t>
            </a:r>
            <a:r>
              <a:rPr lang="en-US" dirty="0"/>
              <a:t>-hard</a:t>
            </a:r>
          </a:p>
          <a:p>
            <a:r>
              <a:rPr lang="en-US" dirty="0"/>
              <a:t>If the problem is </a:t>
            </a:r>
            <a:r>
              <a:rPr lang="en-US" b="1" dirty="0"/>
              <a:t>NP</a:t>
            </a:r>
            <a:r>
              <a:rPr lang="en-US" dirty="0"/>
              <a:t>-hard, this indicates that (likely) no polynomial-time algorithm exists</a:t>
            </a:r>
          </a:p>
          <a:p>
            <a:r>
              <a:rPr lang="en-US" dirty="0"/>
              <a:t>What to do next?</a:t>
            </a:r>
          </a:p>
        </p:txBody>
      </p:sp>
    </p:spTree>
    <p:extLst>
      <p:ext uri="{BB962C8B-B14F-4D97-AF65-F5344CB8AC3E}">
        <p14:creationId xmlns:p14="http://schemas.microsoft.com/office/powerpoint/2010/main" val="137278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3662D-E7E5-406F-99B6-FD977F212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</a:t>
            </a:r>
            <a:r>
              <a:rPr lang="en-US" b="1" dirty="0"/>
              <a:t>NP</a:t>
            </a:r>
            <a:r>
              <a:rPr lang="en-US" dirty="0"/>
              <a:t>-hardness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9C4E-A35B-4E33-8B98-B6E38B685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Some possibilities:</a:t>
            </a:r>
          </a:p>
          <a:p>
            <a:pPr lvl="1"/>
            <a:r>
              <a:rPr lang="en-US" dirty="0"/>
              <a:t>Solve the problem as efficiently as possible (even if not in polynomial time)</a:t>
            </a:r>
          </a:p>
          <a:p>
            <a:pPr lvl="2"/>
            <a:r>
              <a:rPr lang="en-US" dirty="0"/>
              <a:t>Hope that instances arising in practice are “easy”</a:t>
            </a:r>
          </a:p>
          <a:p>
            <a:pPr lvl="2"/>
            <a:r>
              <a:rPr lang="en-US" dirty="0"/>
              <a:t>Hope that instances arising in practice are “small”</a:t>
            </a:r>
          </a:p>
          <a:p>
            <a:pPr lvl="1"/>
            <a:r>
              <a:rPr lang="en-US" dirty="0"/>
              <a:t>Solve special cases of the problem in polynomial time</a:t>
            </a:r>
          </a:p>
          <a:p>
            <a:pPr lvl="2"/>
            <a:r>
              <a:rPr lang="en-US" dirty="0"/>
              <a:t>Maybe all instances arising in practice are special cases</a:t>
            </a:r>
          </a:p>
          <a:p>
            <a:pPr lvl="1"/>
            <a:r>
              <a:rPr lang="en-US" dirty="0"/>
              <a:t>Find a relaxed version of the problem that can be solved in polynomial time</a:t>
            </a:r>
          </a:p>
          <a:p>
            <a:pPr lvl="2"/>
            <a:r>
              <a:rPr lang="en-US" dirty="0"/>
              <a:t>Find approximate solutions in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301750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vertex cover </a:t>
            </a:r>
            <a:r>
              <a:rPr lang="en-US" dirty="0"/>
              <a:t>in a graph G is a set of vertices such that every edge is incident with at least one vertex in the set</a:t>
            </a:r>
          </a:p>
          <a:p>
            <a:r>
              <a:rPr lang="en-US" dirty="0"/>
              <a:t>Finding the smallest vertex cover in a graph is </a:t>
            </a:r>
            <a:r>
              <a:rPr lang="en-US" b="1" dirty="0"/>
              <a:t>NP</a:t>
            </a:r>
            <a:r>
              <a:rPr lang="en-US" dirty="0"/>
              <a:t>-hard</a:t>
            </a:r>
          </a:p>
          <a:p>
            <a:r>
              <a:rPr lang="en-US" dirty="0">
                <a:sym typeface="Symbol" panose="05050102010706020507" pitchFamily="18" charset="2"/>
              </a:rPr>
              <a:t>VC = {(G, k) | G has a vertex cover of size ≤ k}</a:t>
            </a:r>
            <a:endParaRPr lang="en-US" dirty="0"/>
          </a:p>
          <a:p>
            <a:pPr lvl="1"/>
            <a:r>
              <a:rPr lang="en-US" dirty="0"/>
              <a:t>VC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</p:spTree>
    <p:extLst>
      <p:ext uri="{BB962C8B-B14F-4D97-AF65-F5344CB8AC3E}">
        <p14:creationId xmlns:p14="http://schemas.microsoft.com/office/powerpoint/2010/main" val="2486786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C88D9-686E-438D-BC74-49DEB4049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lemma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20CD5-7ED2-4379-8B9B-D6DBDB8AB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Lemma: If a graph G with n vertices has a vertex cover of size k, then G has &lt; </a:t>
            </a:r>
            <a:r>
              <a:rPr lang="en-US" dirty="0" err="1"/>
              <a:t>kn</a:t>
            </a:r>
            <a:r>
              <a:rPr lang="en-US" dirty="0"/>
              <a:t> edges</a:t>
            </a:r>
          </a:p>
          <a:p>
            <a:r>
              <a:rPr lang="en-US" dirty="0"/>
              <a:t>Proof: Each vertex in the vertex cover can be connected to at most n-1 vertices, and those are the only edges in the graph </a:t>
            </a:r>
          </a:p>
          <a:p>
            <a:r>
              <a:rPr lang="en-US" dirty="0"/>
              <a:t>When deciding if (G, k) </a:t>
            </a:r>
            <a:r>
              <a:rPr lang="en-US" dirty="0">
                <a:sym typeface="Symbol" panose="05050102010706020507" pitchFamily="18" charset="2"/>
              </a:rPr>
              <a:t> VC, we will assume G has &lt; </a:t>
            </a:r>
            <a:r>
              <a:rPr lang="en-US" dirty="0" err="1">
                <a:sym typeface="Symbol" panose="05050102010706020507" pitchFamily="18" charset="2"/>
              </a:rPr>
              <a:t>kn</a:t>
            </a:r>
            <a:r>
              <a:rPr lang="en-US" dirty="0">
                <a:sym typeface="Symbol" panose="05050102010706020507" pitchFamily="18" charset="2"/>
              </a:rPr>
              <a:t> edges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0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C1D05-7074-4E33-9405-8D2FCF3C1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8CAF0-8B46-494E-9508-C20263228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parameters here: n and k ≤ n</a:t>
            </a:r>
          </a:p>
          <a:p>
            <a:r>
              <a:rPr lang="en-US" dirty="0"/>
              <a:t>Complexity parameterized in terms of both</a:t>
            </a:r>
          </a:p>
        </p:txBody>
      </p:sp>
    </p:spTree>
    <p:extLst>
      <p:ext uri="{BB962C8B-B14F-4D97-AF65-F5344CB8AC3E}">
        <p14:creationId xmlns:p14="http://schemas.microsoft.com/office/powerpoint/2010/main" val="3280175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35C92-683E-4803-8054-CA2A6FAAA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vertex cover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A8FF68-7A81-45F6-A51E-50AC003831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can decide VC by enumerating over all sets of vertices of size k</a:t>
                </a:r>
              </a:p>
              <a:p>
                <a:pPr lvl="1"/>
                <a:r>
                  <a:rPr lang="en-US" dirty="0"/>
                  <a:t>This takes time O(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 = O(k n</a:t>
                </a:r>
                <a:r>
                  <a:rPr lang="en-US" baseline="30000" dirty="0"/>
                  <a:t>k+1</a:t>
                </a:r>
                <a:r>
                  <a:rPr lang="en-US" dirty="0"/>
                  <a:t>)</a:t>
                </a:r>
              </a:p>
              <a:p>
                <a:pPr>
                  <a:buFont typeface="Symbol" panose="05050102010706020507" pitchFamily="18" charset="2"/>
                  <a:buChar char="Þ"/>
                </a:pPr>
                <a:r>
                  <a:rPr lang="en-US" dirty="0">
                    <a:sym typeface="Symbol" panose="05050102010706020507" pitchFamily="18" charset="2"/>
                  </a:rPr>
                  <a:t> If k is a fixed constant (independent of n) this is a polynomial-time algorithm!</a:t>
                </a:r>
              </a:p>
              <a:p>
                <a:r>
                  <a:rPr lang="en-US" dirty="0">
                    <a:sym typeface="Symbol" panose="05050102010706020507" pitchFamily="18" charset="2"/>
                  </a:rPr>
                  <a:t>Compare:</a:t>
                </a:r>
              </a:p>
              <a:p>
                <a:pPr lvl="1"/>
                <a:r>
                  <a:rPr lang="en-US" dirty="0">
                    <a:sym typeface="Symbol" panose="05050102010706020507" pitchFamily="18" charset="2"/>
                  </a:rPr>
                  <a:t>VC = {(G, k) | G has a vertex cover of size ≤ k}</a:t>
                </a:r>
              </a:p>
              <a:p>
                <a:pPr lvl="1"/>
                <a:r>
                  <a:rPr lang="en-US" dirty="0" err="1"/>
                  <a:t>VC</a:t>
                </a:r>
                <a:r>
                  <a:rPr lang="en-US" baseline="-25000" dirty="0" err="1"/>
                  <a:t>k</a:t>
                </a:r>
                <a:r>
                  <a:rPr lang="en-US" dirty="0"/>
                  <a:t> = { G | G has a vertex cover of size </a:t>
                </a:r>
                <a:r>
                  <a:rPr lang="en-US" dirty="0">
                    <a:sym typeface="Symbol" panose="05050102010706020507" pitchFamily="18" charset="2"/>
                  </a:rPr>
                  <a:t>≤ k}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A8FF68-7A81-45F6-A51E-50AC003831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26" t="-1752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954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D21C-BE66-4AB7-BFF4-5C4BEB793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A25AF-D1EA-4621-A8F6-7A2BE206A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shown an algorithm that runs in </a:t>
            </a:r>
            <a:br>
              <a:rPr lang="en-US" dirty="0"/>
            </a:br>
            <a:r>
              <a:rPr lang="en-US" dirty="0"/>
              <a:t>time O(k n</a:t>
            </a:r>
            <a:r>
              <a:rPr lang="en-US" baseline="30000" dirty="0"/>
              <a:t>k+1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 practice, this is infeasible for n=100, k=10</a:t>
            </a:r>
          </a:p>
          <a:p>
            <a:pPr lvl="1"/>
            <a:r>
              <a:rPr lang="en-US" dirty="0"/>
              <a:t>Can we do better?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92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41877</TotalTime>
  <Words>1281</Words>
  <Application>Microsoft Office PowerPoint</Application>
  <PresentationFormat>On-screen Show (4:3)</PresentationFormat>
  <Paragraphs>97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Symbol</vt:lpstr>
      <vt:lpstr>Office Theme</vt:lpstr>
      <vt:lpstr>Algorithms</vt:lpstr>
      <vt:lpstr>Dealing with  NP-completeness</vt:lpstr>
      <vt:lpstr>Where things stand</vt:lpstr>
      <vt:lpstr>Dealing with NP-hardness</vt:lpstr>
      <vt:lpstr>Example: vertex cover</vt:lpstr>
      <vt:lpstr>A quick lemma</vt:lpstr>
      <vt:lpstr>Algorithms for vertex cover</vt:lpstr>
      <vt:lpstr>Algorithm for vertex cover</vt:lpstr>
      <vt:lpstr>Algorithms for vertex cover</vt:lpstr>
      <vt:lpstr>Another quick lemma</vt:lpstr>
      <vt:lpstr>Algorithm for vertex cover</vt:lpstr>
      <vt:lpstr>Summarizing…</vt:lpstr>
      <vt:lpstr>NP-hardness</vt:lpstr>
      <vt:lpstr>SAT solvers</vt:lpstr>
      <vt:lpstr>Vertex cover on trees</vt:lpstr>
      <vt:lpstr>A quick lemma</vt:lpstr>
      <vt:lpstr>Algorithm for vertex cover</vt:lpstr>
      <vt:lpstr>Independent set</vt:lpstr>
      <vt:lpstr>A quick lemma</vt:lpstr>
      <vt:lpstr>Algorithm for independent set</vt:lpstr>
      <vt:lpstr>Maximum-weight independent set</vt:lpstr>
      <vt:lpstr>Maximum-weight independent 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2343</cp:revision>
  <dcterms:created xsi:type="dcterms:W3CDTF">2014-06-02T02:25:30Z</dcterms:created>
  <dcterms:modified xsi:type="dcterms:W3CDTF">2021-11-10T16:37:07Z</dcterms:modified>
</cp:coreProperties>
</file>