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471" r:id="rId2"/>
    <p:sldId id="718" r:id="rId3"/>
    <p:sldId id="697" r:id="rId4"/>
    <p:sldId id="698" r:id="rId5"/>
    <p:sldId id="699" r:id="rId6"/>
    <p:sldId id="700" r:id="rId7"/>
    <p:sldId id="701" r:id="rId8"/>
    <p:sldId id="702" r:id="rId9"/>
    <p:sldId id="703" r:id="rId10"/>
    <p:sldId id="704" r:id="rId11"/>
    <p:sldId id="705" r:id="rId12"/>
    <p:sldId id="706" r:id="rId13"/>
    <p:sldId id="707" r:id="rId14"/>
    <p:sldId id="682" r:id="rId15"/>
    <p:sldId id="683" r:id="rId16"/>
    <p:sldId id="68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31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C6CD8-3A6E-4BCD-B2C9-2A30AB01E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 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6B17C-B160-4C52-AA1C-4F6CA4F84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proof tells you how to find an example where the bound is (almost) tight</a:t>
            </a:r>
          </a:p>
          <a:p>
            <a:pPr lvl="1"/>
            <a:r>
              <a:rPr lang="en-US" dirty="0"/>
              <a:t>Arrange so that all bounds are equalities</a:t>
            </a:r>
          </a:p>
          <a:p>
            <a:pPr lvl="1"/>
            <a:r>
              <a:rPr lang="en-US" dirty="0"/>
              <a:t>Make job with highest running time scheduled last, when loads on all machines are equal</a:t>
            </a:r>
          </a:p>
          <a:p>
            <a:pPr lvl="1"/>
            <a:r>
              <a:rPr lang="en-US" dirty="0"/>
              <a:t>E.g., m machines; m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/>
              <a:t>(m-1) jobs taking time 1 and one job taking time m</a:t>
            </a:r>
          </a:p>
          <a:p>
            <a:pPr lvl="2"/>
            <a:r>
              <a:rPr lang="en-US" dirty="0"/>
              <a:t>Optimal </a:t>
            </a:r>
            <a:r>
              <a:rPr lang="en-US" dirty="0" err="1"/>
              <a:t>makespan</a:t>
            </a:r>
            <a:r>
              <a:rPr lang="en-US" dirty="0"/>
              <a:t> F</a:t>
            </a:r>
            <a:r>
              <a:rPr lang="en-US" baseline="30000" dirty="0"/>
              <a:t>*</a:t>
            </a:r>
            <a:r>
              <a:rPr lang="en-US" dirty="0"/>
              <a:t> = m  </a:t>
            </a:r>
          </a:p>
          <a:p>
            <a:pPr lvl="2"/>
            <a:r>
              <a:rPr lang="en-US" dirty="0" err="1"/>
              <a:t>Makespan</a:t>
            </a:r>
            <a:r>
              <a:rPr lang="en-US" dirty="0"/>
              <a:t> from algorithm = 2m – 1 = (2 – 1/m) F</a:t>
            </a:r>
            <a:r>
              <a:rPr lang="en-US" baseline="30000" dirty="0"/>
              <a:t>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99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4899F-655A-4EEF-9015-6A2E84C3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the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21C4B-44D5-46FD-B336-F970836E3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analysis also suggests a way to improve the algorithm: </a:t>
            </a:r>
          </a:p>
          <a:p>
            <a:pPr lvl="1"/>
            <a:r>
              <a:rPr lang="en-US" dirty="0"/>
              <a:t>Sort jobs from largest to smallest before assigning them as before</a:t>
            </a:r>
          </a:p>
          <a:p>
            <a:r>
              <a:rPr lang="en-US" dirty="0"/>
              <a:t>Let t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t</a:t>
            </a:r>
            <a:r>
              <a:rPr lang="en-US" baseline="-25000" dirty="0" err="1"/>
              <a:t>n</a:t>
            </a:r>
            <a:r>
              <a:rPr lang="en-US" dirty="0"/>
              <a:t> be jobs in sorted order (we may assume n &gt; m [why?])</a:t>
            </a:r>
          </a:p>
          <a:p>
            <a:r>
              <a:rPr lang="en-US" dirty="0"/>
              <a:t>Claim: F</a:t>
            </a:r>
            <a:r>
              <a:rPr lang="en-US" baseline="30000" dirty="0"/>
              <a:t>*</a:t>
            </a:r>
            <a:r>
              <a:rPr lang="en-US" dirty="0"/>
              <a:t> ≥ 2t</a:t>
            </a:r>
            <a:r>
              <a:rPr lang="en-US" baseline="-25000" dirty="0"/>
              <a:t>j</a:t>
            </a:r>
            <a:r>
              <a:rPr lang="en-US" dirty="0"/>
              <a:t> for any j &gt; m</a:t>
            </a:r>
          </a:p>
          <a:p>
            <a:r>
              <a:rPr lang="en-US" dirty="0"/>
              <a:t>Proof: the first j jobs each take time ≥ </a:t>
            </a:r>
            <a:r>
              <a:rPr lang="en-US" dirty="0" err="1"/>
              <a:t>t</a:t>
            </a:r>
            <a:r>
              <a:rPr lang="en-US" baseline="-25000" dirty="0" err="1"/>
              <a:t>j</a:t>
            </a:r>
            <a:r>
              <a:rPr lang="en-US" dirty="0"/>
              <a:t>, and some machine must get two of them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184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D2A8D-F880-40FB-8F1F-78BE8AF5D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45045-0AA1-4866-AEB8-FDFBD0D96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Theorem: the </a:t>
            </a:r>
            <a:r>
              <a:rPr lang="en-US" dirty="0" err="1"/>
              <a:t>makespan</a:t>
            </a:r>
            <a:r>
              <a:rPr lang="en-US" dirty="0"/>
              <a:t> of the assignment that this algorithm produces is ≤ 1.5 F</a:t>
            </a:r>
            <a:r>
              <a:rPr lang="en-US" baseline="30000" dirty="0"/>
              <a:t>*</a:t>
            </a:r>
            <a:endParaRPr lang="en-US" dirty="0"/>
          </a:p>
          <a:p>
            <a:r>
              <a:rPr lang="en-US" dirty="0"/>
              <a:t>Proof:</a:t>
            </a:r>
          </a:p>
          <a:p>
            <a:pPr lvl="1"/>
            <a:r>
              <a:rPr lang="en-US" dirty="0"/>
              <a:t>Say machine </a:t>
            </a:r>
            <a:r>
              <a:rPr lang="en-US" dirty="0" err="1"/>
              <a:t>i</a:t>
            </a:r>
            <a:r>
              <a:rPr lang="en-US" dirty="0"/>
              <a:t> has the maximum </a:t>
            </a:r>
            <a:r>
              <a:rPr lang="en-US" dirty="0" err="1"/>
              <a:t>makespan</a:t>
            </a:r>
            <a:r>
              <a:rPr lang="en-US" dirty="0"/>
              <a:t> in the assignment from the algorithm</a:t>
            </a:r>
          </a:p>
          <a:p>
            <a:pPr lvl="1"/>
            <a:r>
              <a:rPr lang="en-US" dirty="0"/>
              <a:t>If it has one job, then the schedule is optimal</a:t>
            </a:r>
          </a:p>
          <a:p>
            <a:pPr lvl="1"/>
            <a:r>
              <a:rPr lang="en-US" dirty="0"/>
              <a:t>Otherwise, say job j &gt; m was the last job assigned to machine </a:t>
            </a:r>
            <a:r>
              <a:rPr lang="en-US" dirty="0" err="1"/>
              <a:t>i</a:t>
            </a:r>
            <a:endParaRPr lang="en-US" dirty="0"/>
          </a:p>
          <a:p>
            <a:pPr lvl="1"/>
            <a:r>
              <a:rPr lang="en-US" dirty="0"/>
              <a:t>Since </a:t>
            </a:r>
            <a:r>
              <a:rPr lang="en-US" dirty="0" err="1"/>
              <a:t>t</a:t>
            </a:r>
            <a:r>
              <a:rPr lang="en-US" baseline="-25000" dirty="0" err="1"/>
              <a:t>j</a:t>
            </a:r>
            <a:r>
              <a:rPr lang="en-US" dirty="0"/>
              <a:t> ≤ F</a:t>
            </a:r>
            <a:r>
              <a:rPr lang="en-US" baseline="30000" dirty="0"/>
              <a:t>*</a:t>
            </a:r>
            <a:r>
              <a:rPr lang="en-US" dirty="0"/>
              <a:t>/2, modifying the proof from before gives the claimed result</a:t>
            </a:r>
          </a:p>
        </p:txBody>
      </p:sp>
    </p:spTree>
    <p:extLst>
      <p:ext uri="{BB962C8B-B14F-4D97-AF65-F5344CB8AC3E}">
        <p14:creationId xmlns:p14="http://schemas.microsoft.com/office/powerpoint/2010/main" val="790991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Center selection</a:t>
            </a:r>
          </a:p>
        </p:txBody>
      </p:sp>
    </p:spTree>
    <p:extLst>
      <p:ext uri="{BB962C8B-B14F-4D97-AF65-F5344CB8AC3E}">
        <p14:creationId xmlns:p14="http://schemas.microsoft.com/office/powerpoint/2010/main" val="1007229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3E71D-8CA4-4E46-BDC5-9F463D163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Center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23CF6-5AD6-4F97-AD29-2A2CA4AD0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Given a set of points C and a point s, define </a:t>
            </a:r>
            <a:r>
              <a:rPr lang="en-US" dirty="0" err="1"/>
              <a:t>dist</a:t>
            </a:r>
            <a:r>
              <a:rPr lang="en-US" dirty="0"/>
              <a:t>(s, C) = </a:t>
            </a:r>
            <a:r>
              <a:rPr lang="en-US" dirty="0" err="1"/>
              <a:t>min</a:t>
            </a:r>
            <a:r>
              <a:rPr lang="en-US" baseline="-25000" dirty="0" err="1"/>
              <a:t>c</a:t>
            </a:r>
            <a:r>
              <a:rPr lang="en-US" baseline="-25000" dirty="0" err="1">
                <a:sym typeface="Symbol" panose="05050102010706020507" pitchFamily="18" charset="2"/>
              </a:rPr>
              <a:t>C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dist</a:t>
            </a:r>
            <a:r>
              <a:rPr lang="en-US" dirty="0">
                <a:sym typeface="Symbol" panose="05050102010706020507" pitchFamily="18" charset="2"/>
              </a:rPr>
              <a:t>(s, c)</a:t>
            </a:r>
          </a:p>
          <a:p>
            <a:pPr lvl="1"/>
            <a:r>
              <a:rPr lang="en-US" dirty="0"/>
              <a:t>Can imagine points in the 2D plane, but any metric will work</a:t>
            </a:r>
          </a:p>
          <a:p>
            <a:r>
              <a:rPr lang="en-US" dirty="0"/>
              <a:t>Given set of points (“sites”) S, the </a:t>
            </a:r>
            <a:r>
              <a:rPr lang="en-US" i="1" dirty="0"/>
              <a:t>covering radius of C</a:t>
            </a:r>
            <a:r>
              <a:rPr lang="en-US" dirty="0"/>
              <a:t> is </a:t>
            </a:r>
            <a:r>
              <a:rPr lang="en-US" dirty="0" err="1"/>
              <a:t>max</a:t>
            </a:r>
            <a:r>
              <a:rPr lang="en-US" baseline="-25000" dirty="0" err="1"/>
              <a:t>s</a:t>
            </a:r>
            <a:r>
              <a:rPr lang="en-US" baseline="-25000" dirty="0" err="1">
                <a:sym typeface="Symbol" panose="05050102010706020507" pitchFamily="18" charset="2"/>
              </a:rPr>
              <a:t>S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dist</a:t>
            </a:r>
            <a:r>
              <a:rPr lang="en-US" dirty="0">
                <a:sym typeface="Symbol" panose="05050102010706020507" pitchFamily="18" charset="2"/>
              </a:rPr>
              <a:t>(s, C)</a:t>
            </a:r>
          </a:p>
          <a:p>
            <a:r>
              <a:rPr lang="en-US" dirty="0">
                <a:sym typeface="Symbol" panose="05050102010706020507" pitchFamily="18" charset="2"/>
              </a:rPr>
              <a:t>Center selection: given S, find a set C  S of size k that the smallest covering radius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This is an </a:t>
            </a:r>
            <a:r>
              <a:rPr lang="en-US" b="1" dirty="0">
                <a:sym typeface="Symbol" panose="05050102010706020507" pitchFamily="18" charset="2"/>
              </a:rPr>
              <a:t>NP</a:t>
            </a:r>
            <a:r>
              <a:rPr lang="en-US" dirty="0">
                <a:sym typeface="Symbol" panose="05050102010706020507" pitchFamily="18" charset="2"/>
              </a:rPr>
              <a:t>-hard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159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8C2ED-C3AF-4A23-8D0E-3879295EB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080DF-5C38-4A23-B04B-A7F202A9A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4582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Assume we know the optimal covering radius r</a:t>
            </a:r>
            <a:r>
              <a:rPr lang="en-US" baseline="30000" dirty="0"/>
              <a:t>*</a:t>
            </a:r>
            <a:endParaRPr lang="en-US" dirty="0"/>
          </a:p>
          <a:p>
            <a:r>
              <a:rPr lang="en-US" dirty="0"/>
              <a:t>We will find C with covering radius at most twice as big</a:t>
            </a:r>
          </a:p>
          <a:p>
            <a:r>
              <a:rPr lang="en-US" dirty="0"/>
              <a:t>Intuition: </a:t>
            </a:r>
          </a:p>
          <a:p>
            <a:pPr lvl="1"/>
            <a:r>
              <a:rPr lang="en-US" dirty="0"/>
              <a:t>Let C</a:t>
            </a:r>
            <a:r>
              <a:rPr lang="en-US" baseline="30000" dirty="0"/>
              <a:t>*</a:t>
            </a:r>
            <a:r>
              <a:rPr lang="en-US" dirty="0"/>
              <a:t> be an optimal set of centers</a:t>
            </a:r>
          </a:p>
          <a:p>
            <a:pPr lvl="1"/>
            <a:r>
              <a:rPr lang="en-US" dirty="0"/>
              <a:t>Any site s </a:t>
            </a:r>
            <a:r>
              <a:rPr lang="en-US" dirty="0">
                <a:sym typeface="Symbol" panose="05050102010706020507" pitchFamily="18" charset="2"/>
              </a:rPr>
              <a:t> S</a:t>
            </a:r>
            <a:r>
              <a:rPr lang="en-US" dirty="0"/>
              <a:t> is within distance r</a:t>
            </a:r>
            <a:r>
              <a:rPr lang="en-US" baseline="30000" dirty="0"/>
              <a:t>*</a:t>
            </a:r>
            <a:r>
              <a:rPr lang="en-US" dirty="0"/>
              <a:t> of some c</a:t>
            </a:r>
            <a:r>
              <a:rPr lang="en-US" baseline="30000" dirty="0"/>
              <a:t>*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</a:t>
            </a:r>
            <a:r>
              <a:rPr lang="en-US" dirty="0"/>
              <a:t> C</a:t>
            </a:r>
            <a:r>
              <a:rPr lang="en-US" baseline="30000" dirty="0"/>
              <a:t>*</a:t>
            </a:r>
            <a:endParaRPr lang="en-US" dirty="0"/>
          </a:p>
          <a:p>
            <a:pPr lvl="1"/>
            <a:r>
              <a:rPr lang="en-US" dirty="0"/>
              <a:t>Use s as a center instead of c</a:t>
            </a:r>
            <a:r>
              <a:rPr lang="en-US" baseline="30000" dirty="0"/>
              <a:t>*</a:t>
            </a:r>
            <a:r>
              <a:rPr lang="en-US" dirty="0"/>
              <a:t>!</a:t>
            </a:r>
          </a:p>
          <a:p>
            <a:pPr lvl="2"/>
            <a:r>
              <a:rPr lang="en-US" dirty="0"/>
              <a:t>All sites within distance r</a:t>
            </a:r>
            <a:r>
              <a:rPr lang="en-US" baseline="30000" dirty="0"/>
              <a:t>*</a:t>
            </a:r>
            <a:r>
              <a:rPr lang="en-US" dirty="0"/>
              <a:t> from c</a:t>
            </a:r>
            <a:r>
              <a:rPr lang="en-US" baseline="30000" dirty="0"/>
              <a:t>*</a:t>
            </a:r>
            <a:r>
              <a:rPr lang="en-US" dirty="0"/>
              <a:t> are within distance 2r</a:t>
            </a:r>
            <a:r>
              <a:rPr lang="en-US" baseline="30000" dirty="0"/>
              <a:t>*</a:t>
            </a:r>
            <a:r>
              <a:rPr lang="en-US" dirty="0"/>
              <a:t> from s</a:t>
            </a:r>
          </a:p>
        </p:txBody>
      </p:sp>
    </p:spTree>
    <p:extLst>
      <p:ext uri="{BB962C8B-B14F-4D97-AF65-F5344CB8AC3E}">
        <p14:creationId xmlns:p14="http://schemas.microsoft.com/office/powerpoint/2010/main" val="490147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93C23-56F6-4638-BDA6-B229EC372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algorithm 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31C62-A8EF-419B-9B5D-D50F37D84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458200" cy="4525963"/>
          </a:xfrm>
        </p:spPr>
        <p:txBody>
          <a:bodyPr/>
          <a:lstStyle/>
          <a:p>
            <a:r>
              <a:rPr lang="en-US" dirty="0"/>
              <a:t>Construct algorithm parametrized by r</a:t>
            </a:r>
          </a:p>
          <a:p>
            <a:r>
              <a:rPr lang="en-US" dirty="0"/>
              <a:t>Do</a:t>
            </a:r>
            <a:br>
              <a:rPr lang="en-US" dirty="0"/>
            </a:br>
            <a:r>
              <a:rPr lang="en-US" dirty="0"/>
              <a:t>  C = Ø</a:t>
            </a:r>
            <a:br>
              <a:rPr lang="en-US" dirty="0"/>
            </a:br>
            <a:r>
              <a:rPr lang="en-US" dirty="0"/>
              <a:t>  While S </a:t>
            </a:r>
            <a:r>
              <a:rPr lang="en-US" dirty="0">
                <a:sym typeface="Symbol" panose="05050102010706020507" pitchFamily="18" charset="2"/>
              </a:rPr>
              <a:t> Ø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Choose any s  S and add it to C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Delete all s’  S within distance 2r from s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If |C| ≤ k, return C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Else return “fail”</a:t>
            </a:r>
          </a:p>
        </p:txBody>
      </p:sp>
    </p:spTree>
    <p:extLst>
      <p:ext uri="{BB962C8B-B14F-4D97-AF65-F5344CB8AC3E}">
        <p14:creationId xmlns:p14="http://schemas.microsoft.com/office/powerpoint/2010/main" val="4073903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Approximation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1008870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3662D-E7E5-406F-99B6-FD977F212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NP-hardness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99C4E-A35B-4E33-8B98-B6E38B685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possibility:</a:t>
            </a:r>
          </a:p>
          <a:p>
            <a:pPr lvl="1"/>
            <a:r>
              <a:rPr lang="en-US" dirty="0"/>
              <a:t>Find an </a:t>
            </a:r>
            <a:r>
              <a:rPr lang="en-US" i="1" dirty="0"/>
              <a:t>approximate</a:t>
            </a:r>
            <a:r>
              <a:rPr lang="en-US" dirty="0"/>
              <a:t> solution in polynomial time</a:t>
            </a:r>
          </a:p>
          <a:p>
            <a:pPr lvl="2"/>
            <a:r>
              <a:rPr lang="en-US" dirty="0"/>
              <a:t>(Note: Finding approximate (rather than exact) solutions can also improve performance when dealing with problems in </a:t>
            </a:r>
            <a:r>
              <a:rPr lang="en-US" b="1" dirty="0"/>
              <a:t>P</a:t>
            </a:r>
            <a:r>
              <a:rPr lang="en-US" dirty="0"/>
              <a:t>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91916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Load balancing</a:t>
            </a:r>
          </a:p>
        </p:txBody>
      </p:sp>
    </p:spTree>
    <p:extLst>
      <p:ext uri="{BB962C8B-B14F-4D97-AF65-F5344CB8AC3E}">
        <p14:creationId xmlns:p14="http://schemas.microsoft.com/office/powerpoint/2010/main" val="2731800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26C15-92A9-4189-B075-6A25BD7C5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balancing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35B70-9EEB-489A-8D1E-8CD015E0E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n jobs with running times t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t</a:t>
            </a:r>
            <a:r>
              <a:rPr lang="en-US" baseline="-25000" dirty="0" err="1"/>
              <a:t>n</a:t>
            </a:r>
            <a:r>
              <a:rPr lang="en-US" dirty="0"/>
              <a:t>, and m machines</a:t>
            </a:r>
          </a:p>
          <a:p>
            <a:r>
              <a:rPr lang="en-US" dirty="0"/>
              <a:t>Want an assignment A(1), …, A(m) </a:t>
            </a:r>
            <a:r>
              <a:rPr lang="en-US" dirty="0">
                <a:sym typeface="Symbol" panose="05050102010706020507" pitchFamily="18" charset="2"/>
              </a:rPr>
              <a:t> {1, …, n}</a:t>
            </a:r>
            <a:r>
              <a:rPr lang="en-US" dirty="0"/>
              <a:t> of jobs to machines minimizing the </a:t>
            </a:r>
            <a:r>
              <a:rPr lang="en-US" i="1" dirty="0" err="1"/>
              <a:t>makespan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I.e., the time for the last machine to finish, where machine </a:t>
            </a:r>
            <a:r>
              <a:rPr lang="en-US" dirty="0" err="1"/>
              <a:t>i</a:t>
            </a:r>
            <a:r>
              <a:rPr lang="en-US" dirty="0"/>
              <a:t> finishes in time F</a:t>
            </a:r>
            <a:r>
              <a:rPr lang="en-US" baseline="-25000" dirty="0"/>
              <a:t>i</a:t>
            </a:r>
            <a:r>
              <a:rPr lang="en-US" dirty="0"/>
              <a:t> =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 err="1">
                <a:sym typeface="Symbol" panose="05050102010706020507" pitchFamily="18" charset="2"/>
              </a:rPr>
              <a:t>jA</a:t>
            </a:r>
            <a:r>
              <a:rPr lang="en-US" baseline="-25000" dirty="0">
                <a:sym typeface="Symbol" panose="05050102010706020507" pitchFamily="18" charset="2"/>
              </a:rPr>
              <a:t>(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baseline="-25000" dirty="0">
                <a:sym typeface="Symbol" panose="05050102010706020507" pitchFamily="18" charset="2"/>
              </a:rPr>
              <a:t>)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t</a:t>
            </a:r>
            <a:r>
              <a:rPr lang="en-US" baseline="-25000" dirty="0" err="1">
                <a:sym typeface="Symbol" panose="05050102010706020507" pitchFamily="18" charset="2"/>
              </a:rPr>
              <a:t>j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F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is also called the </a:t>
            </a:r>
            <a:r>
              <a:rPr lang="en-US" i="1" dirty="0">
                <a:sym typeface="Symbol" panose="05050102010706020507" pitchFamily="18" charset="2"/>
              </a:rPr>
              <a:t>load</a:t>
            </a:r>
            <a:r>
              <a:rPr lang="en-US" dirty="0">
                <a:sym typeface="Symbol" panose="05050102010706020507" pitchFamily="18" charset="2"/>
              </a:rPr>
              <a:t> on machine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This is an </a:t>
            </a:r>
            <a:r>
              <a:rPr lang="en-US" b="1" dirty="0">
                <a:sym typeface="Symbol" panose="05050102010706020507" pitchFamily="18" charset="2"/>
              </a:rPr>
              <a:t>NP</a:t>
            </a:r>
            <a:r>
              <a:rPr lang="en-US" dirty="0">
                <a:sym typeface="Symbol" panose="05050102010706020507" pitchFamily="18" charset="2"/>
              </a:rPr>
              <a:t>-hard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18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074FF-BA3D-45EB-97DD-8F33BBE34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Load-balancing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AE526-72B4-42A7-819E-BEC2AE85F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Try a greedy approach:</a:t>
            </a:r>
            <a:br>
              <a:rPr lang="en-US" dirty="0"/>
            </a:br>
            <a:r>
              <a:rPr lang="en-US" dirty="0"/>
              <a:t>Set F</a:t>
            </a:r>
            <a:r>
              <a:rPr lang="en-US" baseline="-25000" dirty="0"/>
              <a:t>i</a:t>
            </a:r>
            <a:r>
              <a:rPr lang="en-US" dirty="0"/>
              <a:t> = 0 and A(</a:t>
            </a:r>
            <a:r>
              <a:rPr lang="en-US" dirty="0" err="1"/>
              <a:t>i</a:t>
            </a:r>
            <a:r>
              <a:rPr lang="en-US" dirty="0"/>
              <a:t>) = </a:t>
            </a:r>
            <a:r>
              <a:rPr lang="en-US" dirty="0">
                <a:sym typeface="Symbol" panose="05050102010706020507" pitchFamily="18" charset="2"/>
              </a:rPr>
              <a:t>Ø for all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For j=1, …, n: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Choose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such that F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is smallest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Add job j to A(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)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F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= F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+ </a:t>
            </a:r>
            <a:r>
              <a:rPr lang="en-US" dirty="0" err="1">
                <a:sym typeface="Symbol" panose="05050102010706020507" pitchFamily="18" charset="2"/>
              </a:rPr>
              <a:t>t</a:t>
            </a:r>
            <a:r>
              <a:rPr lang="en-US" baseline="-25000" dirty="0" err="1">
                <a:sym typeface="Symbol" panose="05050102010706020507" pitchFamily="18" charset="2"/>
              </a:rPr>
              <a:t>j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Return A(1), …, A(m)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173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E0166-A2A9-4B7E-9AEC-391CCF1E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Analyzing the greedy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E9EB9-335A-4882-839A-3EB84598B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algorithm does </a:t>
            </a:r>
            <a:r>
              <a:rPr lang="en-US" i="1" dirty="0"/>
              <a:t>not</a:t>
            </a:r>
            <a:r>
              <a:rPr lang="en-US" dirty="0"/>
              <a:t> (necessarily) produce an optimal solution</a:t>
            </a:r>
          </a:p>
          <a:p>
            <a:r>
              <a:rPr lang="en-US" dirty="0"/>
              <a:t>Example: t</a:t>
            </a:r>
            <a:r>
              <a:rPr lang="en-US" baseline="-25000" dirty="0"/>
              <a:t>1</a:t>
            </a:r>
            <a:r>
              <a:rPr lang="en-US" dirty="0"/>
              <a:t> = 1, t</a:t>
            </a:r>
            <a:r>
              <a:rPr lang="en-US" baseline="-25000" dirty="0"/>
              <a:t>2</a:t>
            </a:r>
            <a:r>
              <a:rPr lang="en-US" dirty="0"/>
              <a:t> = 4, t</a:t>
            </a:r>
            <a:r>
              <a:rPr lang="en-US" baseline="-25000" dirty="0"/>
              <a:t>3</a:t>
            </a:r>
            <a:r>
              <a:rPr lang="en-US" dirty="0"/>
              <a:t> = 4, t</a:t>
            </a:r>
            <a:r>
              <a:rPr lang="en-US" baseline="-25000" dirty="0"/>
              <a:t>4</a:t>
            </a:r>
            <a:r>
              <a:rPr lang="en-US" dirty="0"/>
              <a:t> = 7, m=2</a:t>
            </a:r>
          </a:p>
          <a:p>
            <a:pPr lvl="1"/>
            <a:r>
              <a:rPr lang="en-US" dirty="0"/>
              <a:t>Optimal load is 8</a:t>
            </a:r>
          </a:p>
          <a:p>
            <a:pPr lvl="1"/>
            <a:r>
              <a:rPr lang="en-US" dirty="0"/>
              <a:t>Algorithm achieves load of 11</a:t>
            </a:r>
          </a:p>
          <a:p>
            <a:r>
              <a:rPr lang="en-US" dirty="0"/>
              <a:t>…but how much worse than the optimum </a:t>
            </a:r>
            <a:br>
              <a:rPr lang="en-US" dirty="0"/>
            </a:br>
            <a:r>
              <a:rPr lang="en-US" dirty="0"/>
              <a:t>can it be?</a:t>
            </a:r>
          </a:p>
        </p:txBody>
      </p:sp>
    </p:spTree>
    <p:extLst>
      <p:ext uri="{BB962C8B-B14F-4D97-AF65-F5344CB8AC3E}">
        <p14:creationId xmlns:p14="http://schemas.microsoft.com/office/powerpoint/2010/main" val="15674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E49D5-3ADE-460D-8F1B-03176D4BA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Analyzing the greedy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E7EA3-7768-4DA5-876F-D8A9340D3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Claim: let F</a:t>
            </a:r>
            <a:r>
              <a:rPr lang="en-US" baseline="30000" dirty="0"/>
              <a:t>*</a:t>
            </a:r>
            <a:r>
              <a:rPr lang="en-US" dirty="0"/>
              <a:t> be the optimal load. Then</a:t>
            </a:r>
            <a:br>
              <a:rPr lang="en-US" dirty="0"/>
            </a:br>
            <a:r>
              <a:rPr lang="en-US" dirty="0"/>
              <a:t>                            F</a:t>
            </a:r>
            <a:r>
              <a:rPr lang="en-US" baseline="30000" dirty="0"/>
              <a:t>*</a:t>
            </a:r>
            <a:r>
              <a:rPr lang="en-US" dirty="0"/>
              <a:t> ≥ (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>
                <a:sym typeface="Symbol" panose="05050102010706020507" pitchFamily="18" charset="2"/>
              </a:rPr>
              <a:t>j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t</a:t>
            </a:r>
            <a:r>
              <a:rPr lang="en-US" baseline="-25000" dirty="0" err="1">
                <a:sym typeface="Symbol" panose="05050102010706020507" pitchFamily="18" charset="2"/>
              </a:rPr>
              <a:t>j</a:t>
            </a:r>
            <a:r>
              <a:rPr lang="en-US" dirty="0">
                <a:sym typeface="Symbol" panose="05050102010706020507" pitchFamily="18" charset="2"/>
              </a:rPr>
              <a:t>)/m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and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     F</a:t>
            </a:r>
            <a:r>
              <a:rPr lang="en-US" baseline="30000" dirty="0">
                <a:sym typeface="Symbol" panose="05050102010706020507" pitchFamily="18" charset="2"/>
              </a:rPr>
              <a:t>*</a:t>
            </a:r>
            <a:r>
              <a:rPr lang="en-US" dirty="0">
                <a:sym typeface="Symbol" panose="05050102010706020507" pitchFamily="18" charset="2"/>
              </a:rPr>
              <a:t> ≥ </a:t>
            </a:r>
            <a:r>
              <a:rPr lang="en-US" dirty="0" err="1">
                <a:sym typeface="Symbol" panose="05050102010706020507" pitchFamily="18" charset="2"/>
              </a:rPr>
              <a:t>max</a:t>
            </a:r>
            <a:r>
              <a:rPr lang="en-US" baseline="-25000" dirty="0" err="1">
                <a:sym typeface="Symbol" panose="05050102010706020507" pitchFamily="18" charset="2"/>
              </a:rPr>
              <a:t>j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t</a:t>
            </a:r>
            <a:r>
              <a:rPr lang="en-US" baseline="-25000" dirty="0" err="1">
                <a:sym typeface="Symbol" panose="05050102010706020507" pitchFamily="18" charset="2"/>
              </a:rPr>
              <a:t>j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Proof: immediate</a:t>
            </a:r>
          </a:p>
        </p:txBody>
      </p:sp>
    </p:spTree>
    <p:extLst>
      <p:ext uri="{BB962C8B-B14F-4D97-AF65-F5344CB8AC3E}">
        <p14:creationId xmlns:p14="http://schemas.microsoft.com/office/powerpoint/2010/main" val="3436165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59515-6039-4E79-A847-2EB0CCB98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greedy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F57AA-727D-4FBA-B697-433EBA2AE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Theorem: the </a:t>
            </a:r>
            <a:r>
              <a:rPr lang="en-US" dirty="0" err="1"/>
              <a:t>makespan</a:t>
            </a:r>
            <a:r>
              <a:rPr lang="en-US" dirty="0"/>
              <a:t> of the assignment that the greedy algorithm produces is ≤ 2F</a:t>
            </a:r>
            <a:r>
              <a:rPr lang="en-US" baseline="30000" dirty="0"/>
              <a:t>*</a:t>
            </a:r>
            <a:endParaRPr lang="en-US" dirty="0"/>
          </a:p>
          <a:p>
            <a:r>
              <a:rPr lang="en-US" dirty="0"/>
              <a:t>Proof:</a:t>
            </a:r>
          </a:p>
          <a:p>
            <a:pPr lvl="1"/>
            <a:r>
              <a:rPr lang="en-US" dirty="0"/>
              <a:t>Let F be the </a:t>
            </a:r>
            <a:r>
              <a:rPr lang="en-US" dirty="0" err="1"/>
              <a:t>makespan</a:t>
            </a:r>
            <a:r>
              <a:rPr lang="en-US" dirty="0"/>
              <a:t> of the assignment</a:t>
            </a:r>
          </a:p>
          <a:p>
            <a:pPr lvl="1"/>
            <a:r>
              <a:rPr lang="en-US" dirty="0"/>
              <a:t>Say F</a:t>
            </a:r>
            <a:r>
              <a:rPr lang="en-US" baseline="-25000" dirty="0"/>
              <a:t>i</a:t>
            </a:r>
            <a:r>
              <a:rPr lang="en-US" dirty="0"/>
              <a:t> = F, and job j was the last job scheduled on the </a:t>
            </a:r>
            <a:r>
              <a:rPr lang="en-US" dirty="0" err="1"/>
              <a:t>ith</a:t>
            </a:r>
            <a:r>
              <a:rPr lang="en-US" dirty="0"/>
              <a:t> machine</a:t>
            </a:r>
          </a:p>
          <a:p>
            <a:pPr lvl="2"/>
            <a:r>
              <a:rPr lang="en-US" dirty="0"/>
              <a:t>When job j scheduled, every machine had load ≥ F – </a:t>
            </a:r>
            <a:r>
              <a:rPr lang="en-US" dirty="0" err="1"/>
              <a:t>t</a:t>
            </a:r>
            <a:r>
              <a:rPr lang="en-US" baseline="-25000" dirty="0" err="1"/>
              <a:t>j</a:t>
            </a:r>
            <a:endParaRPr lang="en-US" dirty="0"/>
          </a:p>
          <a:p>
            <a:pPr lvl="2"/>
            <a:r>
              <a:rPr lang="en-US" dirty="0"/>
              <a:t>So, </a:t>
            </a:r>
            <a:r>
              <a:rPr lang="en-US" dirty="0">
                <a:sym typeface="Symbol" panose="05050102010706020507" pitchFamily="18" charset="2"/>
              </a:rPr>
              <a:t>m(F – </a:t>
            </a:r>
            <a:r>
              <a:rPr lang="en-US" dirty="0" err="1">
                <a:sym typeface="Symbol" panose="05050102010706020507" pitchFamily="18" charset="2"/>
              </a:rPr>
              <a:t>t</a:t>
            </a:r>
            <a:r>
              <a:rPr lang="en-US" baseline="-25000" dirty="0" err="1">
                <a:sym typeface="Symbol" panose="05050102010706020507" pitchFamily="18" charset="2"/>
              </a:rPr>
              <a:t>j</a:t>
            </a:r>
            <a:r>
              <a:rPr lang="en-US" dirty="0">
                <a:sym typeface="Symbol" panose="05050102010706020507" pitchFamily="18" charset="2"/>
              </a:rPr>
              <a:t>) ≤ </a:t>
            </a:r>
            <a:r>
              <a:rPr lang="en-US" baseline="-25000" dirty="0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t</a:t>
            </a:r>
            <a:r>
              <a:rPr lang="en-US" baseline="-25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  F – </a:t>
            </a:r>
            <a:r>
              <a:rPr lang="en-US" dirty="0" err="1">
                <a:sym typeface="Symbol" panose="05050102010706020507" pitchFamily="18" charset="2"/>
              </a:rPr>
              <a:t>t</a:t>
            </a:r>
            <a:r>
              <a:rPr lang="en-US" baseline="-25000" dirty="0" err="1">
                <a:sym typeface="Symbol" panose="05050102010706020507" pitchFamily="18" charset="2"/>
              </a:rPr>
              <a:t>j</a:t>
            </a:r>
            <a:r>
              <a:rPr lang="en-US" dirty="0">
                <a:sym typeface="Symbol" panose="05050102010706020507" pitchFamily="18" charset="2"/>
              </a:rPr>
              <a:t> ≤ F</a:t>
            </a:r>
            <a:r>
              <a:rPr lang="en-US" baseline="30000" dirty="0">
                <a:sym typeface="Symbol" panose="05050102010706020507" pitchFamily="18" charset="2"/>
              </a:rPr>
              <a:t>*</a:t>
            </a:r>
            <a:r>
              <a:rPr lang="en-US" dirty="0">
                <a:sym typeface="Symbol" panose="05050102010706020507" pitchFamily="18" charset="2"/>
              </a:rPr>
              <a:t>  F ≤ F</a:t>
            </a:r>
            <a:r>
              <a:rPr lang="en-US" baseline="30000" dirty="0">
                <a:sym typeface="Symbol" panose="05050102010706020507" pitchFamily="18" charset="2"/>
              </a:rPr>
              <a:t>*</a:t>
            </a:r>
            <a:r>
              <a:rPr lang="en-US" dirty="0">
                <a:sym typeface="Symbol" panose="05050102010706020507" pitchFamily="18" charset="2"/>
              </a:rPr>
              <a:t> + </a:t>
            </a:r>
            <a:r>
              <a:rPr lang="en-US" dirty="0" err="1">
                <a:sym typeface="Symbol" panose="05050102010706020507" pitchFamily="18" charset="2"/>
              </a:rPr>
              <a:t>t</a:t>
            </a:r>
            <a:r>
              <a:rPr lang="en-US" baseline="-25000" dirty="0" err="1">
                <a:sym typeface="Symbol" panose="05050102010706020507" pitchFamily="18" charset="2"/>
              </a:rPr>
              <a:t>j</a:t>
            </a:r>
            <a:r>
              <a:rPr lang="en-US" dirty="0">
                <a:sym typeface="Symbol" panose="05050102010706020507" pitchFamily="18" charset="2"/>
              </a:rPr>
              <a:t> ≤ 2F</a:t>
            </a:r>
            <a:r>
              <a:rPr lang="en-US" baseline="30000" dirty="0">
                <a:sym typeface="Symbol" panose="05050102010706020507" pitchFamily="18" charset="2"/>
              </a:rPr>
              <a:t>*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dirty="0"/>
              <a:t>Exercise: improve to show F ≤ (2 – 1/m)</a:t>
            </a:r>
            <a:r>
              <a:rPr lang="en-US" dirty="0">
                <a:sym typeface="Symbol" panose="05050102010706020507" pitchFamily="18" charset="2"/>
              </a:rPr>
              <a:t> </a:t>
            </a:r>
            <a:r>
              <a:rPr lang="en-US" dirty="0"/>
              <a:t>F*</a:t>
            </a:r>
          </a:p>
        </p:txBody>
      </p:sp>
    </p:spTree>
    <p:extLst>
      <p:ext uri="{BB962C8B-B14F-4D97-AF65-F5344CB8AC3E}">
        <p14:creationId xmlns:p14="http://schemas.microsoft.com/office/powerpoint/2010/main" val="222066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41920</TotalTime>
  <Words>868</Words>
  <Application>Microsoft Office PowerPoint</Application>
  <PresentationFormat>On-screen Show (4:3)</PresentationFormat>
  <Paragraphs>71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Algorithms</vt:lpstr>
      <vt:lpstr>Approximation algorithms</vt:lpstr>
      <vt:lpstr>Dealing with NP-hardness</vt:lpstr>
      <vt:lpstr>Load balancing</vt:lpstr>
      <vt:lpstr>Load balancing</vt:lpstr>
      <vt:lpstr>Load-balancing algorithm</vt:lpstr>
      <vt:lpstr>Analyzing the greedy algorithm</vt:lpstr>
      <vt:lpstr>Analyzing the greedy algorithm</vt:lpstr>
      <vt:lpstr>Analysis of greedy algorithm</vt:lpstr>
      <vt:lpstr>Side note</vt:lpstr>
      <vt:lpstr>Improving the algorithm</vt:lpstr>
      <vt:lpstr>Analysis</vt:lpstr>
      <vt:lpstr>Center selection</vt:lpstr>
      <vt:lpstr>Center selection</vt:lpstr>
      <vt:lpstr>Greedy algorithm</vt:lpstr>
      <vt:lpstr>Greedy algorithm 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2387</cp:revision>
  <dcterms:created xsi:type="dcterms:W3CDTF">2014-06-02T02:25:30Z</dcterms:created>
  <dcterms:modified xsi:type="dcterms:W3CDTF">2021-11-12T16:10:25Z</dcterms:modified>
</cp:coreProperties>
</file>