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471" r:id="rId2"/>
    <p:sldId id="448" r:id="rId3"/>
    <p:sldId id="620" r:id="rId4"/>
    <p:sldId id="739" r:id="rId5"/>
    <p:sldId id="696" r:id="rId6"/>
    <p:sldId id="698" r:id="rId7"/>
    <p:sldId id="697" r:id="rId8"/>
    <p:sldId id="700" r:id="rId9"/>
    <p:sldId id="699" r:id="rId10"/>
    <p:sldId id="702" r:id="rId11"/>
    <p:sldId id="701" r:id="rId12"/>
    <p:sldId id="70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245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Algorithms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 dirty="0">
                <a:solidFill>
                  <a:schemeClr val="tx1"/>
                </a:solidFill>
              </a:rPr>
              <a:t>Lecture 33</a:t>
            </a:r>
          </a:p>
        </p:txBody>
      </p:sp>
    </p:spTree>
    <p:extLst>
      <p:ext uri="{BB962C8B-B14F-4D97-AF65-F5344CB8AC3E}">
        <p14:creationId xmlns:p14="http://schemas.microsoft.com/office/powerpoint/2010/main" val="10711361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QSAT</a:t>
            </a:r>
          </a:p>
        </p:txBody>
      </p:sp>
    </p:spTree>
    <p:extLst>
      <p:ext uri="{BB962C8B-B14F-4D97-AF65-F5344CB8AC3E}">
        <p14:creationId xmlns:p14="http://schemas.microsoft.com/office/powerpoint/2010/main" val="32066703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CCFD9-7E88-446E-81D1-576D97659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QSAT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6B9ED2-97C0-429C-B0D1-5231D626AA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a Boolean formula </a:t>
            </a:r>
            <a:r>
              <a:rPr lang="en-US" dirty="0">
                <a:sym typeface="Symbol" panose="05050102010706020507" pitchFamily="18" charset="2"/>
              </a:rPr>
              <a:t> on n variables, determine whether 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            x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 x</a:t>
            </a:r>
            <a:r>
              <a:rPr lang="en-US" baseline="-25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 x</a:t>
            </a:r>
            <a:r>
              <a:rPr lang="en-US" baseline="-25000" dirty="0">
                <a:sym typeface="Symbol" panose="05050102010706020507" pitchFamily="18" charset="2"/>
              </a:rPr>
              <a:t>3</a:t>
            </a:r>
            <a:r>
              <a:rPr lang="en-US" dirty="0">
                <a:sym typeface="Symbol" panose="05050102010706020507" pitchFamily="18" charset="2"/>
              </a:rPr>
              <a:t> … (x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, …, </a:t>
            </a:r>
            <a:r>
              <a:rPr lang="en-US" dirty="0" err="1">
                <a:sym typeface="Symbol" panose="05050102010706020507" pitchFamily="18" charset="2"/>
              </a:rPr>
              <a:t>x</a:t>
            </a:r>
            <a:r>
              <a:rPr lang="en-US" baseline="-25000" dirty="0" err="1">
                <a:sym typeface="Symbol" panose="05050102010706020507" pitchFamily="18" charset="2"/>
              </a:rPr>
              <a:t>n</a:t>
            </a:r>
            <a:r>
              <a:rPr lang="en-US" dirty="0">
                <a:sym typeface="Symbol" panose="05050102010706020507" pitchFamily="18" charset="2"/>
              </a:rPr>
              <a:t>) = 1</a:t>
            </a:r>
          </a:p>
          <a:p>
            <a:r>
              <a:rPr lang="en-US" dirty="0">
                <a:sym typeface="Symbol" panose="05050102010706020507" pitchFamily="18" charset="2"/>
              </a:rPr>
              <a:t>Note: SAT asks if x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 x</a:t>
            </a:r>
            <a:r>
              <a:rPr lang="en-US" baseline="-25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 x</a:t>
            </a:r>
            <a:r>
              <a:rPr lang="en-US" baseline="-25000" dirty="0">
                <a:sym typeface="Symbol" panose="05050102010706020507" pitchFamily="18" charset="2"/>
              </a:rPr>
              <a:t>3</a:t>
            </a:r>
            <a:r>
              <a:rPr lang="en-US" dirty="0">
                <a:sym typeface="Symbol" panose="05050102010706020507" pitchFamily="18" charset="2"/>
              </a:rPr>
              <a:t> … (x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, …, </a:t>
            </a:r>
            <a:r>
              <a:rPr lang="en-US" dirty="0" err="1">
                <a:sym typeface="Symbol" panose="05050102010706020507" pitchFamily="18" charset="2"/>
              </a:rPr>
              <a:t>x</a:t>
            </a:r>
            <a:r>
              <a:rPr lang="en-US" baseline="-25000" dirty="0" err="1">
                <a:sym typeface="Symbol" panose="05050102010706020507" pitchFamily="18" charset="2"/>
              </a:rPr>
              <a:t>n</a:t>
            </a:r>
            <a:r>
              <a:rPr lang="en-US" dirty="0">
                <a:sym typeface="Symbol" panose="05050102010706020507" pitchFamily="18" charset="2"/>
              </a:rPr>
              <a:t>) = 1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SAT is (trivially) reducible to QSAT</a:t>
            </a:r>
          </a:p>
          <a:p>
            <a:r>
              <a:rPr lang="en-US" dirty="0">
                <a:sym typeface="Symbol" panose="05050102010706020507" pitchFamily="18" charset="2"/>
              </a:rPr>
              <a:t>QSAT is not believed to be in NP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How would you verify that a QSAT formula is true?</a:t>
            </a:r>
          </a:p>
          <a:p>
            <a:endParaRPr lang="en-US" dirty="0">
              <a:sym typeface="Symbol" panose="05050102010706020507" pitchFamily="18" charset="2"/>
            </a:endParaRPr>
          </a:p>
          <a:p>
            <a:endParaRPr lang="en-US" dirty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323322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42A40-57A2-4F84-B8DB-84F944C7A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QSAT </a:t>
            </a:r>
            <a:r>
              <a:rPr lang="en-US" dirty="0">
                <a:sym typeface="Symbol" panose="05050102010706020507" pitchFamily="18" charset="2"/>
              </a:rPr>
              <a:t> PSPACE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D81D07-925F-4550-9EE1-46C060FFEF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Use a recursive algorithm A:</a:t>
            </a:r>
            <a:br>
              <a:rPr lang="en-US" dirty="0"/>
            </a:br>
            <a:r>
              <a:rPr lang="en-US" dirty="0"/>
              <a:t>  If </a:t>
            </a:r>
            <a:r>
              <a:rPr lang="en-US" dirty="0">
                <a:sym typeface="Symbol" panose="05050102010706020507" pitchFamily="18" charset="2"/>
              </a:rPr>
              <a:t> = x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 x</a:t>
            </a:r>
            <a:r>
              <a:rPr lang="en-US" baseline="-25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 … (x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, …, </a:t>
            </a:r>
            <a:r>
              <a:rPr lang="en-US" dirty="0" err="1">
                <a:sym typeface="Symbol" panose="05050102010706020507" pitchFamily="18" charset="2"/>
              </a:rPr>
              <a:t>x</a:t>
            </a:r>
            <a:r>
              <a:rPr lang="en-US" baseline="-25000" dirty="0" err="1">
                <a:sym typeface="Symbol" panose="05050102010706020507" pitchFamily="18" charset="2"/>
              </a:rPr>
              <a:t>n</a:t>
            </a:r>
            <a:r>
              <a:rPr lang="en-US" dirty="0">
                <a:sym typeface="Symbol" panose="05050102010706020507" pitchFamily="18" charset="2"/>
              </a:rPr>
              <a:t>)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  Output A(x</a:t>
            </a:r>
            <a:r>
              <a:rPr lang="en-US" baseline="-25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 … (0, …, </a:t>
            </a:r>
            <a:r>
              <a:rPr lang="en-US" dirty="0" err="1">
                <a:sym typeface="Symbol" panose="05050102010706020507" pitchFamily="18" charset="2"/>
              </a:rPr>
              <a:t>x</a:t>
            </a:r>
            <a:r>
              <a:rPr lang="en-US" baseline="-25000" dirty="0" err="1">
                <a:sym typeface="Symbol" panose="05050102010706020507" pitchFamily="18" charset="2"/>
              </a:rPr>
              <a:t>n</a:t>
            </a:r>
            <a:r>
              <a:rPr lang="en-US" dirty="0">
                <a:sym typeface="Symbol" panose="05050102010706020507" pitchFamily="18" charset="2"/>
              </a:rPr>
              <a:t>))  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                A(x</a:t>
            </a:r>
            <a:r>
              <a:rPr lang="en-US" baseline="-25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 … (1, …, </a:t>
            </a:r>
            <a:r>
              <a:rPr lang="en-US" dirty="0" err="1">
                <a:sym typeface="Symbol" panose="05050102010706020507" pitchFamily="18" charset="2"/>
              </a:rPr>
              <a:t>x</a:t>
            </a:r>
            <a:r>
              <a:rPr lang="en-US" baseline="-25000" dirty="0" err="1">
                <a:sym typeface="Symbol" panose="05050102010706020507" pitchFamily="18" charset="2"/>
              </a:rPr>
              <a:t>n</a:t>
            </a:r>
            <a:r>
              <a:rPr lang="en-US" dirty="0">
                <a:sym typeface="Symbol" panose="05050102010706020507" pitchFamily="18" charset="2"/>
              </a:rPr>
              <a:t>)) 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If  = x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 x</a:t>
            </a:r>
            <a:r>
              <a:rPr lang="en-US" baseline="-25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 … (x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, …, </a:t>
            </a:r>
            <a:r>
              <a:rPr lang="en-US" dirty="0" err="1">
                <a:sym typeface="Symbol" panose="05050102010706020507" pitchFamily="18" charset="2"/>
              </a:rPr>
              <a:t>x</a:t>
            </a:r>
            <a:r>
              <a:rPr lang="en-US" baseline="-25000" dirty="0" err="1">
                <a:sym typeface="Symbol" panose="05050102010706020507" pitchFamily="18" charset="2"/>
              </a:rPr>
              <a:t>n</a:t>
            </a:r>
            <a:r>
              <a:rPr lang="en-US" dirty="0">
                <a:sym typeface="Symbol" panose="05050102010706020507" pitchFamily="18" charset="2"/>
              </a:rPr>
              <a:t>)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   Output A(x</a:t>
            </a:r>
            <a:r>
              <a:rPr lang="en-US" baseline="-25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 … (0, …, </a:t>
            </a:r>
            <a:r>
              <a:rPr lang="en-US" dirty="0" err="1">
                <a:sym typeface="Symbol" panose="05050102010706020507" pitchFamily="18" charset="2"/>
              </a:rPr>
              <a:t>x</a:t>
            </a:r>
            <a:r>
              <a:rPr lang="en-US" baseline="-25000" dirty="0" err="1">
                <a:sym typeface="Symbol" panose="05050102010706020507" pitchFamily="18" charset="2"/>
              </a:rPr>
              <a:t>n</a:t>
            </a:r>
            <a:r>
              <a:rPr lang="en-US" dirty="0">
                <a:sym typeface="Symbol" panose="05050102010706020507" pitchFamily="18" charset="2"/>
              </a:rPr>
              <a:t>))  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                 A(x</a:t>
            </a:r>
            <a:r>
              <a:rPr lang="en-US" baseline="-25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 … (1, …, </a:t>
            </a:r>
            <a:r>
              <a:rPr lang="en-US" dirty="0" err="1">
                <a:sym typeface="Symbol" panose="05050102010706020507" pitchFamily="18" charset="2"/>
              </a:rPr>
              <a:t>x</a:t>
            </a:r>
            <a:r>
              <a:rPr lang="en-US" baseline="-25000" dirty="0" err="1">
                <a:sym typeface="Symbol" panose="05050102010706020507" pitchFamily="18" charset="2"/>
              </a:rPr>
              <a:t>n</a:t>
            </a:r>
            <a:r>
              <a:rPr lang="en-US" dirty="0">
                <a:sym typeface="Symbol" panose="05050102010706020507" pitchFamily="18" charset="2"/>
              </a:rPr>
              <a:t>)) </a:t>
            </a:r>
          </a:p>
          <a:p>
            <a:r>
              <a:rPr lang="en-US" dirty="0">
                <a:sym typeface="Symbol" panose="05050102010706020507" pitchFamily="18" charset="2"/>
              </a:rPr>
              <a:t>Base cases are trivial</a:t>
            </a:r>
          </a:p>
          <a:p>
            <a:endParaRPr lang="en-US" dirty="0">
              <a:sym typeface="Symbol" panose="05050102010706020507" pitchFamily="18" charset="2"/>
            </a:endParaRPr>
          </a:p>
          <a:p>
            <a:r>
              <a:rPr lang="en-US" dirty="0">
                <a:sym typeface="Symbol" panose="05050102010706020507" pitchFamily="18" charset="2"/>
              </a:rPr>
              <a:t>What is the complexity of this algorithm?</a:t>
            </a:r>
            <a:br>
              <a:rPr lang="en-US" dirty="0">
                <a:sym typeface="Symbol" panose="05050102010706020507" pitchFamily="18" charset="2"/>
              </a:rPr>
            </a:br>
            <a:endParaRPr lang="en-US" dirty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517063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D4C8B-F828-46E3-BE80-15B2331AD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549A9E-C778-4EE6-A7B6-E7F8BCED63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Final exam: </a:t>
            </a:r>
          </a:p>
          <a:p>
            <a:pPr lvl="1"/>
            <a:r>
              <a:rPr lang="en-US" dirty="0"/>
              <a:t>At official scheduled time (Dec. 21, 8-10am)</a:t>
            </a:r>
          </a:p>
          <a:p>
            <a:pPr lvl="2"/>
            <a:r>
              <a:rPr lang="en-US" dirty="0"/>
              <a:t>Students with accommodations: start at 8am and email me your scanned exam by your allotted time</a:t>
            </a:r>
          </a:p>
          <a:p>
            <a:pPr lvl="3"/>
            <a:r>
              <a:rPr lang="en-US" dirty="0"/>
              <a:t>Let me know if you need to make other arrangements</a:t>
            </a:r>
          </a:p>
          <a:p>
            <a:pPr lvl="1"/>
            <a:r>
              <a:rPr lang="en-US" dirty="0"/>
              <a:t>To be submitted via </a:t>
            </a:r>
            <a:r>
              <a:rPr lang="en-US" dirty="0" err="1"/>
              <a:t>Gradescope</a:t>
            </a:r>
            <a:endParaRPr lang="en-US" dirty="0"/>
          </a:p>
          <a:p>
            <a:pPr lvl="1"/>
            <a:r>
              <a:rPr lang="en-US" dirty="0"/>
              <a:t>Open book, open notes</a:t>
            </a:r>
          </a:p>
          <a:p>
            <a:pPr lvl="1"/>
            <a:r>
              <a:rPr lang="en-US" dirty="0"/>
              <a:t>Comprehensive, but will focus on material since the midterm</a:t>
            </a:r>
          </a:p>
        </p:txBody>
      </p:sp>
    </p:spTree>
    <p:extLst>
      <p:ext uri="{BB962C8B-B14F-4D97-AF65-F5344CB8AC3E}">
        <p14:creationId xmlns:p14="http://schemas.microsoft.com/office/powerpoint/2010/main" val="978223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Beyond NP: PSPACE</a:t>
            </a:r>
          </a:p>
        </p:txBody>
      </p:sp>
    </p:spTree>
    <p:extLst>
      <p:ext uri="{BB962C8B-B14F-4D97-AF65-F5344CB8AC3E}">
        <p14:creationId xmlns:p14="http://schemas.microsoft.com/office/powerpoint/2010/main" val="552177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4225E8-B0EC-4029-A8D9-83811C377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PSPACE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6BF3BB-4782-4645-A2F1-DA2C3B84D7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Allows us to focus on space complexity rather than time complexity</a:t>
            </a:r>
          </a:p>
          <a:p>
            <a:r>
              <a:rPr lang="en-US" dirty="0"/>
              <a:t>An example of a class beyond NP</a:t>
            </a:r>
          </a:p>
          <a:p>
            <a:r>
              <a:rPr lang="en-US" dirty="0"/>
              <a:t>There are problems arising in practice that are in PSPACE</a:t>
            </a:r>
          </a:p>
        </p:txBody>
      </p:sp>
    </p:spTree>
    <p:extLst>
      <p:ext uri="{BB962C8B-B14F-4D97-AF65-F5344CB8AC3E}">
        <p14:creationId xmlns:p14="http://schemas.microsoft.com/office/powerpoint/2010/main" val="7294881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33C01-0528-4B18-896D-30C34CC70E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Complexity classes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5385F-7BDB-4C2A-B4DA-DCAABB72B6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 – problems that can be solved efficiently (i.e., in polynomial time)</a:t>
            </a:r>
          </a:p>
          <a:p>
            <a:r>
              <a:rPr lang="en-US" dirty="0"/>
              <a:t>NP – problems where (existence of) a correct solution can be verified efficiently</a:t>
            </a:r>
          </a:p>
          <a:p>
            <a:pPr lvl="1"/>
            <a:r>
              <a:rPr lang="en-US" dirty="0" err="1"/>
              <a:t>coNP</a:t>
            </a:r>
            <a:r>
              <a:rPr lang="en-US" dirty="0"/>
              <a:t> – problems where </a:t>
            </a:r>
            <a:r>
              <a:rPr lang="en-US" i="1" dirty="0"/>
              <a:t>non-existence</a:t>
            </a:r>
            <a:r>
              <a:rPr lang="en-US" dirty="0"/>
              <a:t> of a solution can be verified efficiently</a:t>
            </a:r>
          </a:p>
          <a:p>
            <a:r>
              <a:rPr lang="en-US" dirty="0"/>
              <a:t>PSPACE – problems that can be solved using polynomial </a:t>
            </a:r>
            <a:r>
              <a:rPr lang="en-US" i="1" dirty="0"/>
              <a:t>space</a:t>
            </a:r>
          </a:p>
          <a:p>
            <a:r>
              <a:rPr lang="en-US" dirty="0"/>
              <a:t>P </a:t>
            </a:r>
            <a:r>
              <a:rPr lang="en-US" dirty="0">
                <a:sym typeface="Symbol" panose="05050102010706020507" pitchFamily="18" charset="2"/>
              </a:rPr>
              <a:t> </a:t>
            </a:r>
            <a:r>
              <a:rPr lang="en-US" dirty="0"/>
              <a:t>NP </a:t>
            </a:r>
            <a:r>
              <a:rPr lang="en-US" dirty="0">
                <a:sym typeface="Symbol" panose="05050102010706020507" pitchFamily="18" charset="2"/>
              </a:rPr>
              <a:t> PSPACE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We believe all inclusions are strict (though we can’t yet prove it)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6529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2F46E2-B2E3-4754-8A36-B0DB8184A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 </a:t>
            </a:r>
            <a:r>
              <a:rPr lang="en-US" dirty="0">
                <a:sym typeface="Symbol" panose="05050102010706020507" pitchFamily="18" charset="2"/>
              </a:rPr>
              <a:t> PSPACE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DF9871-E3D2-4412-9382-8AECF040A2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Proof: an algorithm that runs in polynomial time can use only polynomial space</a:t>
            </a:r>
          </a:p>
          <a:p>
            <a:r>
              <a:rPr lang="en-US" dirty="0"/>
              <a:t>Note: an algorithm that uses polynomial space might use </a:t>
            </a:r>
            <a:r>
              <a:rPr lang="en-US" i="1" dirty="0"/>
              <a:t>exponential</a:t>
            </a:r>
            <a:r>
              <a:rPr lang="en-US" dirty="0"/>
              <a:t> time (or even unbounded time)</a:t>
            </a:r>
          </a:p>
        </p:txBody>
      </p:sp>
    </p:spTree>
    <p:extLst>
      <p:ext uri="{BB962C8B-B14F-4D97-AF65-F5344CB8AC3E}">
        <p14:creationId xmlns:p14="http://schemas.microsoft.com/office/powerpoint/2010/main" val="3497602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2CFAB-21F7-4F2E-93DB-6932B264CE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 </a:t>
            </a:r>
            <a:r>
              <a:rPr lang="en-US" dirty="0">
                <a:sym typeface="Symbol" panose="05050102010706020507" pitchFamily="18" charset="2"/>
              </a:rPr>
              <a:t> PSPACE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F0AD95-E593-4230-B7AF-132B79BCF3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Fix some L </a:t>
            </a:r>
            <a:r>
              <a:rPr lang="en-US" dirty="0">
                <a:sym typeface="Symbol" panose="05050102010706020507" pitchFamily="18" charset="2"/>
              </a:rPr>
              <a:t> NP. We know there is a poly-time verifier V such that x  L  w V(x, w)=1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|w| = poly(|x|)</a:t>
            </a:r>
          </a:p>
          <a:p>
            <a:r>
              <a:rPr lang="en-US" dirty="0">
                <a:sym typeface="Symbol" panose="05050102010706020507" pitchFamily="18" charset="2"/>
              </a:rPr>
              <a:t>Define the following algorithm A(x): exhaustively search for w such that V(x, w)=1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A can be implemented using polynomial space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190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45F55D-349E-44AA-B961-63CF718B8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B14A6-5C7E-43CE-9C9F-35BF66760D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still talk about reductions like before</a:t>
            </a:r>
          </a:p>
          <a:p>
            <a:r>
              <a:rPr lang="en-US" dirty="0"/>
              <a:t>L’ is (poly-time) reducible to L if there is a function f that can be computed in polynomial time such that x </a:t>
            </a:r>
            <a:r>
              <a:rPr lang="en-US" dirty="0">
                <a:sym typeface="Symbol" panose="05050102010706020507" pitchFamily="18" charset="2"/>
              </a:rPr>
              <a:t> L’ </a:t>
            </a:r>
            <a:r>
              <a:rPr lang="en-US" dirty="0" err="1">
                <a:sym typeface="Symbol" panose="05050102010706020507" pitchFamily="18" charset="2"/>
              </a:rPr>
              <a:t>iff</a:t>
            </a:r>
            <a:r>
              <a:rPr lang="en-US" dirty="0">
                <a:sym typeface="Symbol" panose="05050102010706020507" pitchFamily="18" charset="2"/>
              </a:rPr>
              <a:t> f(x)  L</a:t>
            </a:r>
          </a:p>
          <a:p>
            <a:r>
              <a:rPr lang="en-US" dirty="0">
                <a:sym typeface="Symbol" panose="05050102010706020507" pitchFamily="18" charset="2"/>
              </a:rPr>
              <a:t>If L’ is reducible to L and L  PSPACE then 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L’  PSPACE</a:t>
            </a:r>
          </a:p>
        </p:txBody>
      </p:sp>
    </p:spTree>
    <p:extLst>
      <p:ext uri="{BB962C8B-B14F-4D97-AF65-F5344CB8AC3E}">
        <p14:creationId xmlns:p14="http://schemas.microsoft.com/office/powerpoint/2010/main" val="3782479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DE2239-9595-4E7C-AA3D-FB8FE73F03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PSPACE-completeness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1D8E99-4445-49D6-9D38-66519E58AA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“The hardest problems in PSPACE”</a:t>
            </a:r>
          </a:p>
          <a:p>
            <a:r>
              <a:rPr lang="en-US" dirty="0"/>
              <a:t>Defined analogously to NP-completeness</a:t>
            </a:r>
          </a:p>
          <a:p>
            <a:r>
              <a:rPr lang="en-US" dirty="0"/>
              <a:t>L is PSPACE-complete if L </a:t>
            </a:r>
            <a:r>
              <a:rPr lang="en-US" dirty="0">
                <a:sym typeface="Symbol" panose="05050102010706020507" pitchFamily="18" charset="2"/>
              </a:rPr>
              <a:t> PSPACE and every L’  PSPACE is reducible to 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9263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8575"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42149</TotalTime>
  <Words>560</Words>
  <Application>Microsoft Office PowerPoint</Application>
  <PresentationFormat>On-screen Show (4:3)</PresentationFormat>
  <Paragraphs>50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Algorithms</vt:lpstr>
      <vt:lpstr>Announcements</vt:lpstr>
      <vt:lpstr>Beyond NP: PSPACE</vt:lpstr>
      <vt:lpstr>PSPACE</vt:lpstr>
      <vt:lpstr>Complexity classes</vt:lpstr>
      <vt:lpstr>P  PSPACE</vt:lpstr>
      <vt:lpstr>NP  PSPACE</vt:lpstr>
      <vt:lpstr>Reductions</vt:lpstr>
      <vt:lpstr>PSPACE-completeness</vt:lpstr>
      <vt:lpstr>QSAT</vt:lpstr>
      <vt:lpstr>QSAT</vt:lpstr>
      <vt:lpstr>QSAT  PSPACE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2457</cp:revision>
  <dcterms:created xsi:type="dcterms:W3CDTF">2014-06-02T02:25:30Z</dcterms:created>
  <dcterms:modified xsi:type="dcterms:W3CDTF">2021-11-17T16:05:56Z</dcterms:modified>
</cp:coreProperties>
</file>