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71" r:id="rId2"/>
    <p:sldId id="702" r:id="rId3"/>
    <p:sldId id="701" r:id="rId4"/>
    <p:sldId id="739" r:id="rId5"/>
    <p:sldId id="740" r:id="rId6"/>
    <p:sldId id="703" r:id="rId7"/>
    <p:sldId id="738" r:id="rId8"/>
    <p:sldId id="704" r:id="rId9"/>
    <p:sldId id="705" r:id="rId10"/>
    <p:sldId id="737" r:id="rId11"/>
    <p:sldId id="707" r:id="rId12"/>
    <p:sldId id="708" r:id="rId13"/>
    <p:sldId id="713" r:id="rId14"/>
    <p:sldId id="714" r:id="rId15"/>
    <p:sldId id="715" r:id="rId16"/>
    <p:sldId id="711" r:id="rId17"/>
    <p:sldId id="710" r:id="rId18"/>
    <p:sldId id="712" r:id="rId19"/>
    <p:sldId id="716" r:id="rId20"/>
    <p:sldId id="717" r:id="rId21"/>
    <p:sldId id="718" r:id="rId22"/>
    <p:sldId id="71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EA90-2844-4DA3-8731-6F30141F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Two-player games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7BDCA-54E7-4A13-9160-B5C893E32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games with</a:t>
            </a:r>
          </a:p>
          <a:p>
            <a:pPr lvl="1"/>
            <a:r>
              <a:rPr lang="en-US" dirty="0"/>
              <a:t>Perfect information (both players know the full state of the game; no randomness)</a:t>
            </a:r>
          </a:p>
          <a:p>
            <a:pPr lvl="1"/>
            <a:r>
              <a:rPr lang="en-US" dirty="0" err="1"/>
              <a:t>Polynomially</a:t>
            </a:r>
            <a:r>
              <a:rPr lang="en-US" dirty="0"/>
              <a:t> many moves until the game ends</a:t>
            </a:r>
          </a:p>
          <a:p>
            <a:pPr lvl="1"/>
            <a:r>
              <a:rPr lang="en-US" dirty="0"/>
              <a:t>Polynomial-time method to determine the winner at the end of the game</a:t>
            </a:r>
          </a:p>
        </p:txBody>
      </p:sp>
    </p:spTree>
    <p:extLst>
      <p:ext uri="{BB962C8B-B14F-4D97-AF65-F5344CB8AC3E}">
        <p14:creationId xmlns:p14="http://schemas.microsoft.com/office/powerpoint/2010/main" val="194874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E596-450D-49B9-9005-666843239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Two-player games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00578-71A6-42AC-8D42-46ECA589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Questions related to (two-player) games:</a:t>
            </a:r>
          </a:p>
          <a:p>
            <a:pPr lvl="1"/>
            <a:r>
              <a:rPr lang="en-US" dirty="0"/>
              <a:t>Does the first player have a guaranteed win?</a:t>
            </a:r>
          </a:p>
          <a:p>
            <a:pPr lvl="1"/>
            <a:r>
              <a:rPr lang="en-US" dirty="0"/>
              <a:t>Is a given position a guaranteed win for player 2?</a:t>
            </a:r>
          </a:p>
          <a:p>
            <a:r>
              <a:rPr lang="en-US" dirty="0">
                <a:sym typeface="Symbol" panose="05050102010706020507" pitchFamily="18" charset="2"/>
              </a:rPr>
              <a:t>For any game (of the form we consider), these questions can be solved in PSPACE</a:t>
            </a:r>
          </a:p>
          <a:p>
            <a:pPr lvl="1"/>
            <a:r>
              <a:rPr lang="en-US" dirty="0"/>
              <a:t>Natural connection between QSAT and games</a:t>
            </a:r>
          </a:p>
          <a:p>
            <a:r>
              <a:rPr lang="en-US" dirty="0"/>
              <a:t>Whether these questions are PSPACE-complete depends on the rules of the game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Whether or not QSAT can be reduced to some game depends on the details of the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F1280-5F1E-4D35-BB5B-71733E93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facility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BDCE-D3D7-4D4A-9D19-0065651C6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view as competition between businesses</a:t>
            </a:r>
          </a:p>
          <a:p>
            <a:r>
              <a:rPr lang="en-US" dirty="0"/>
              <a:t>Game is specified by a graph G, where vertices are associated with values, and a value B</a:t>
            </a:r>
          </a:p>
          <a:p>
            <a:r>
              <a:rPr lang="en-US" dirty="0"/>
              <a:t>Players alternately select one vertex per turn, and get the value of that vertex</a:t>
            </a:r>
          </a:p>
          <a:p>
            <a:r>
              <a:rPr lang="en-US" dirty="0"/>
              <a:t>The set of all selected vertices must always be an independent set</a:t>
            </a:r>
          </a:p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wins if it gets ≥ B points; otherwise P</a:t>
            </a:r>
            <a:r>
              <a:rPr lang="en-US" baseline="-25000" dirty="0"/>
              <a:t>1</a:t>
            </a:r>
            <a:r>
              <a:rPr lang="en-US" dirty="0"/>
              <a:t> wins</a:t>
            </a:r>
          </a:p>
          <a:p>
            <a:r>
              <a:rPr lang="en-US" dirty="0"/>
              <a:t>Question: Is there a winning strategy for P</a:t>
            </a:r>
            <a:r>
              <a:rPr lang="en-US" baseline="-25000" dirty="0"/>
              <a:t>1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218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00ED-E0B8-478E-BBC3-57164C03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E4BC1-8A32-4F8C-A1E1-61215202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QSAT to competitive facility location</a:t>
            </a:r>
          </a:p>
          <a:p>
            <a:pPr lvl="1"/>
            <a:r>
              <a:rPr lang="en-US" dirty="0"/>
              <a:t>Assume (without loss of generality) an odd number of variables with first quantifier </a:t>
            </a:r>
            <a:r>
              <a:rPr lang="en-US" dirty="0">
                <a:sym typeface="Symbol" panose="05050102010706020507" pitchFamily="18" charset="2"/>
              </a:rPr>
              <a:t></a:t>
            </a:r>
          </a:p>
          <a:p>
            <a:pPr lvl="1"/>
            <a:r>
              <a:rPr lang="en-US" dirty="0"/>
              <a:t>Intuition: players move by assigning values to variables; player 2 wins if some clause is unsatisfied at the end</a:t>
            </a:r>
          </a:p>
          <a:p>
            <a:pPr lvl="1"/>
            <a:r>
              <a:rPr lang="en-US" dirty="0"/>
              <a:t>Want to design the game to force players to process variables in order </a:t>
            </a:r>
          </a:p>
        </p:txBody>
      </p:sp>
    </p:spTree>
    <p:extLst>
      <p:ext uri="{BB962C8B-B14F-4D97-AF65-F5344CB8AC3E}">
        <p14:creationId xmlns:p14="http://schemas.microsoft.com/office/powerpoint/2010/main" val="282521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1B5C-143C-43E7-82D0-7B53E932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A2149-2585-4411-9AD1-D8CC8FB8C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</a:t>
            </a:r>
            <a:r>
              <a:rPr lang="en-US" dirty="0">
                <a:sym typeface="Symbol" panose="05050102010706020507" pitchFamily="18" charset="2"/>
              </a:rPr>
              <a:t>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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k clauses</a:t>
            </a:r>
          </a:p>
          <a:p>
            <a:r>
              <a:rPr lang="en-US" dirty="0">
                <a:sym typeface="Symbol" panose="05050102010706020507" pitchFamily="18" charset="2"/>
              </a:rPr>
              <a:t>Add vertices to G for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and x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connected by an edge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Only one of these can be chosen</a:t>
            </a:r>
          </a:p>
          <a:p>
            <a:r>
              <a:rPr lang="en-US" dirty="0">
                <a:sym typeface="Symbol" panose="05050102010706020507" pitchFamily="18" charset="2"/>
              </a:rPr>
              <a:t>Let c = k+2</a:t>
            </a:r>
          </a:p>
          <a:p>
            <a:r>
              <a:rPr lang="en-US" dirty="0">
                <a:sym typeface="Symbol" panose="05050102010706020507" pitchFamily="18" charset="2"/>
              </a:rPr>
              <a:t>Assign value c</a:t>
            </a:r>
            <a:r>
              <a:rPr lang="en-US" baseline="30000" dirty="0">
                <a:sym typeface="Symbol" panose="05050102010706020507" pitchFamily="18" charset="2"/>
              </a:rPr>
              <a:t>n+1-i </a:t>
            </a:r>
            <a:r>
              <a:rPr lang="en-US" dirty="0">
                <a:sym typeface="Symbol" panose="05050102010706020507" pitchFamily="18" charset="2"/>
              </a:rPr>
              <a:t>to nodes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and x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and set B = c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+ c</a:t>
            </a:r>
            <a:r>
              <a:rPr lang="en-US" baseline="30000" dirty="0">
                <a:sym typeface="Symbol" panose="05050102010706020507" pitchFamily="18" charset="2"/>
              </a:rPr>
              <a:t>n-3</a:t>
            </a:r>
            <a:r>
              <a:rPr lang="en-US" dirty="0">
                <a:sym typeface="Symbol" panose="05050102010706020507" pitchFamily="18" charset="2"/>
              </a:rPr>
              <a:t> … + c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Players lose if they select nodes out of order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Values can be represented using poly-many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8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19AF-0D5D-4A33-B076-A75FB2849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A9196-9F3B-4ACE-B920-C3BB09140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player 2 can always get value B-1</a:t>
            </a:r>
          </a:p>
          <a:p>
            <a:r>
              <a:rPr lang="en-US" dirty="0"/>
              <a:t>Add one node per clause, each with value 1</a:t>
            </a:r>
          </a:p>
          <a:p>
            <a:r>
              <a:rPr lang="en-US" dirty="0"/>
              <a:t>Connect each such node with the nodes corresponding to the literals in that clause</a:t>
            </a:r>
          </a:p>
          <a:p>
            <a:r>
              <a:rPr lang="en-US" dirty="0"/>
              <a:t>Player 2 can get one more point if there is a clause that is unsatisfied at the end</a:t>
            </a:r>
          </a:p>
        </p:txBody>
      </p:sp>
    </p:spTree>
    <p:extLst>
      <p:ext uri="{BB962C8B-B14F-4D97-AF65-F5344CB8AC3E}">
        <p14:creationId xmlns:p14="http://schemas.microsoft.com/office/powerpoint/2010/main" val="19330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640316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7C00-6A5A-4AAC-B2DE-4BFAF21A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940C8-467D-4B2F-92A0-1AEF53EF7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Versions of planning problems come up often in AI/robotics</a:t>
            </a:r>
          </a:p>
          <a:p>
            <a:r>
              <a:rPr lang="en-US" dirty="0"/>
              <a:t>Problem defined by:</a:t>
            </a:r>
          </a:p>
          <a:p>
            <a:pPr lvl="1"/>
            <a:r>
              <a:rPr lang="en-US" dirty="0"/>
              <a:t>n Boolean </a:t>
            </a:r>
            <a:r>
              <a:rPr lang="en-US" i="1" dirty="0"/>
              <a:t>conditions</a:t>
            </a:r>
            <a:r>
              <a:rPr lang="en-US" dirty="0"/>
              <a:t> modeling the (current) state of the world; represented by an n-bit string</a:t>
            </a:r>
          </a:p>
          <a:p>
            <a:pPr lvl="1"/>
            <a:r>
              <a:rPr lang="en-US" dirty="0"/>
              <a:t>k </a:t>
            </a:r>
            <a:r>
              <a:rPr lang="en-US" i="1" dirty="0"/>
              <a:t>operators</a:t>
            </a:r>
            <a:r>
              <a:rPr lang="en-US" dirty="0"/>
              <a:t> that can change the current state; each operator O</a:t>
            </a:r>
            <a:r>
              <a:rPr lang="en-US" baseline="-25000" dirty="0"/>
              <a:t>i</a:t>
            </a:r>
            <a:r>
              <a:rPr lang="en-US" dirty="0"/>
              <a:t> specifies:</a:t>
            </a:r>
          </a:p>
          <a:p>
            <a:pPr lvl="2"/>
            <a:r>
              <a:rPr lang="en-US" dirty="0"/>
              <a:t>What conditions need to hold to apply the operator</a:t>
            </a:r>
          </a:p>
          <a:p>
            <a:pPr lvl="2"/>
            <a:r>
              <a:rPr lang="en-US" dirty="0"/>
              <a:t>How conditions change after applying O</a:t>
            </a:r>
            <a:r>
              <a:rPr lang="en-US" baseline="-25000" dirty="0"/>
              <a:t>i</a:t>
            </a:r>
            <a:endParaRPr lang="en-US" dirty="0"/>
          </a:p>
          <a:p>
            <a:pPr lvl="1"/>
            <a:r>
              <a:rPr lang="en-US" dirty="0"/>
              <a:t>Initial conditions and goal conditions</a:t>
            </a:r>
          </a:p>
          <a:p>
            <a:r>
              <a:rPr lang="en-US" dirty="0"/>
              <a:t>Is it possible to reach the goal from the initial state?</a:t>
            </a:r>
          </a:p>
        </p:txBody>
      </p:sp>
    </p:spTree>
    <p:extLst>
      <p:ext uri="{BB962C8B-B14F-4D97-AF65-F5344CB8AC3E}">
        <p14:creationId xmlns:p14="http://schemas.microsoft.com/office/powerpoint/2010/main" val="168495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18324-56BD-49E9-8991-D8DCC606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BA9A0-2AAD-4B1B-BEA2-B95EF51C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 as a graph problem</a:t>
            </a:r>
          </a:p>
          <a:p>
            <a:pPr lvl="1"/>
            <a:r>
              <a:rPr lang="en-US" dirty="0"/>
              <a:t>Vertices = 2</a:t>
            </a:r>
            <a:r>
              <a:rPr lang="en-US" baseline="30000" dirty="0"/>
              <a:t>n</a:t>
            </a:r>
            <a:r>
              <a:rPr lang="en-US" dirty="0"/>
              <a:t> possible states</a:t>
            </a:r>
          </a:p>
          <a:p>
            <a:pPr lvl="1"/>
            <a:r>
              <a:rPr lang="en-US" dirty="0"/>
              <a:t>Directed edge from s</a:t>
            </a:r>
            <a:r>
              <a:rPr lang="en-US" baseline="-25000" dirty="0"/>
              <a:t>1</a:t>
            </a:r>
            <a:r>
              <a:rPr lang="en-US" dirty="0"/>
              <a:t> to s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an allowed operator that changes state from s</a:t>
            </a:r>
            <a:r>
              <a:rPr lang="en-US" baseline="-25000" dirty="0"/>
              <a:t>1</a:t>
            </a:r>
            <a:r>
              <a:rPr lang="en-US" dirty="0"/>
              <a:t> to s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The graph has exponential size, so can only be maintained </a:t>
            </a:r>
            <a:r>
              <a:rPr lang="en-US" i="1" dirty="0"/>
              <a:t>implicitly</a:t>
            </a:r>
            <a:r>
              <a:rPr lang="en-US" dirty="0"/>
              <a:t> in polynomial space</a:t>
            </a:r>
          </a:p>
          <a:p>
            <a:pPr lvl="1"/>
            <a:r>
              <a:rPr lang="en-US" dirty="0"/>
              <a:t>For any vertex, can determine in time poly(n, k) the other vertices to which it is connected</a:t>
            </a:r>
          </a:p>
        </p:txBody>
      </p:sp>
    </p:spTree>
    <p:extLst>
      <p:ext uri="{BB962C8B-B14F-4D97-AF65-F5344CB8AC3E}">
        <p14:creationId xmlns:p14="http://schemas.microsoft.com/office/powerpoint/2010/main" val="24778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7769-81DC-4CCB-BE8D-48278E5B5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D514D-0D39-4BDA-A3FA-B3E3D81F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is equivalent to deciding if there is a path from the initial state to the goal state</a:t>
            </a:r>
          </a:p>
          <a:p>
            <a:pPr lvl="1"/>
            <a:r>
              <a:rPr lang="en-US" dirty="0"/>
              <a:t>But the graph has exponential size!</a:t>
            </a:r>
          </a:p>
          <a:p>
            <a:pPr lvl="1"/>
            <a:r>
              <a:rPr lang="en-US" dirty="0"/>
              <a:t>Even the solution might be exponential!</a:t>
            </a:r>
          </a:p>
          <a:p>
            <a:pPr lvl="2"/>
            <a:r>
              <a:rPr lang="en-US" dirty="0"/>
              <a:t>However, it has length at most 2</a:t>
            </a:r>
            <a:r>
              <a:rPr lang="en-US" baseline="30000" dirty="0"/>
              <a:t>n</a:t>
            </a:r>
            <a:endParaRPr lang="en-US" dirty="0"/>
          </a:p>
          <a:p>
            <a:pPr lvl="1"/>
            <a:r>
              <a:rPr lang="en-US" dirty="0"/>
              <a:t>Even if we work with the implicit graph, we need a memory-efficient algorithm</a:t>
            </a:r>
          </a:p>
          <a:p>
            <a:r>
              <a:rPr lang="en-US" dirty="0"/>
              <a:t>Use divide-and-conquer!</a:t>
            </a:r>
          </a:p>
        </p:txBody>
      </p:sp>
    </p:spTree>
    <p:extLst>
      <p:ext uri="{BB962C8B-B14F-4D97-AF65-F5344CB8AC3E}">
        <p14:creationId xmlns:p14="http://schemas.microsoft.com/office/powerpoint/2010/main" val="162325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QSAT</a:t>
            </a:r>
          </a:p>
        </p:txBody>
      </p:sp>
    </p:spTree>
    <p:extLst>
      <p:ext uri="{BB962C8B-B14F-4D97-AF65-F5344CB8AC3E}">
        <p14:creationId xmlns:p14="http://schemas.microsoft.com/office/powerpoint/2010/main" val="3206670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01D97-7814-4DDA-ABBF-0C0474EC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DF94E-3118-4DF8-9CA9-8BCD1A2E7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Path(s, t, L) determines if there is a path from s to t of length at most L </a:t>
            </a:r>
          </a:p>
          <a:p>
            <a:r>
              <a:rPr lang="en-US" dirty="0"/>
              <a:t>Path(s, t, L)</a:t>
            </a:r>
            <a:br>
              <a:rPr lang="en-US" dirty="0"/>
            </a:br>
            <a:r>
              <a:rPr lang="en-US" dirty="0"/>
              <a:t>   if L=1, solve directly</a:t>
            </a:r>
            <a:br>
              <a:rPr lang="en-US" dirty="0"/>
            </a:br>
            <a:r>
              <a:rPr lang="en-US" dirty="0"/>
              <a:t>   else for every vertex v</a:t>
            </a:r>
            <a:br>
              <a:rPr lang="en-US" dirty="0"/>
            </a:br>
            <a:r>
              <a:rPr lang="en-US" dirty="0"/>
              <a:t>      if Path(s, v, L/2) and Path(v, t, L/2) return 1</a:t>
            </a:r>
            <a:br>
              <a:rPr lang="en-US" dirty="0"/>
            </a:br>
            <a:r>
              <a:rPr lang="en-US" dirty="0"/>
              <a:t>   return 0</a:t>
            </a:r>
          </a:p>
        </p:txBody>
      </p:sp>
    </p:spTree>
    <p:extLst>
      <p:ext uri="{BB962C8B-B14F-4D97-AF65-F5344CB8AC3E}">
        <p14:creationId xmlns:p14="http://schemas.microsoft.com/office/powerpoint/2010/main" val="36646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78C2-F69C-4702-A6EF-2BFC584A7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389B-28B7-451D-A1D1-15501D1E2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recurrence here?</a:t>
            </a:r>
          </a:p>
          <a:p>
            <a:r>
              <a:rPr lang="en-US" dirty="0"/>
              <a:t>S(n, k, L) = S(n, k, L/2) + poly(n, k, log L)</a:t>
            </a:r>
          </a:p>
          <a:p>
            <a:pPr lvl="1"/>
            <a:r>
              <a:rPr lang="en-US" dirty="0"/>
              <a:t>Space can be re-used!</a:t>
            </a:r>
          </a:p>
          <a:p>
            <a:r>
              <a:rPr lang="en-US" dirty="0"/>
              <a:t>S(n, k, L) = poly(n, k, log L)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log L</a:t>
            </a:r>
          </a:p>
          <a:p>
            <a:r>
              <a:rPr lang="en-US" dirty="0"/>
              <a:t>So the problem can be solved using space</a:t>
            </a:r>
            <a:br>
              <a:rPr lang="en-US" dirty="0"/>
            </a:br>
            <a:r>
              <a:rPr lang="en-US" dirty="0"/>
              <a:t>S(n, k, 2</a:t>
            </a:r>
            <a:r>
              <a:rPr lang="en-US" baseline="30000" dirty="0"/>
              <a:t>n</a:t>
            </a:r>
            <a:r>
              <a:rPr lang="en-US" dirty="0"/>
              <a:t>) = poly(n, k)</a:t>
            </a:r>
          </a:p>
        </p:txBody>
      </p:sp>
    </p:spTree>
    <p:extLst>
      <p:ext uri="{BB962C8B-B14F-4D97-AF65-F5344CB8AC3E}">
        <p14:creationId xmlns:p14="http://schemas.microsoft.com/office/powerpoint/2010/main" val="1492547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C022-179D-4A3C-955F-091DCFBE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note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DE481-9A48-43C9-BFDA-892355835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dynamic programming we use space to save time (by storing intermediate results)</a:t>
            </a:r>
          </a:p>
          <a:p>
            <a:r>
              <a:rPr lang="en-US" dirty="0"/>
              <a:t>Here we use time to save space (by throwing away work, and recomputing results when needed)</a:t>
            </a:r>
          </a:p>
          <a:p>
            <a:r>
              <a:rPr lang="en-US" dirty="0"/>
              <a:t>Can be interesting also to study time/space tradeoffs, as well as algorithms that are simultaneously efficient in time and space</a:t>
            </a:r>
          </a:p>
        </p:txBody>
      </p:sp>
    </p:spTree>
    <p:extLst>
      <p:ext uri="{BB962C8B-B14F-4D97-AF65-F5344CB8AC3E}">
        <p14:creationId xmlns:p14="http://schemas.microsoft.com/office/powerpoint/2010/main" val="292495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CFD9-7E88-446E-81D1-576D9765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9ED2-97C0-429C-B0D1-5231D626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 Boolean formula </a:t>
            </a:r>
            <a:r>
              <a:rPr lang="en-US" dirty="0">
                <a:sym typeface="Symbol" panose="05050102010706020507" pitchFamily="18" charset="2"/>
              </a:rPr>
              <a:t> on n variables, determine whether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is true</a:t>
            </a:r>
          </a:p>
          <a:p>
            <a:r>
              <a:rPr lang="en-US" dirty="0">
                <a:sym typeface="Symbol" panose="05050102010706020507" pitchFamily="18" charset="2"/>
              </a:rPr>
              <a:t>Note: SAT asks if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SAT is (trivially) reducible to QSAT</a:t>
            </a:r>
          </a:p>
          <a:p>
            <a:r>
              <a:rPr lang="en-US" dirty="0">
                <a:sym typeface="Symbol" panose="05050102010706020507" pitchFamily="18" charset="2"/>
              </a:rPr>
              <a:t>QSAT is not believed to be in 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How could you prove a QSAT statement is true?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33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BF59-3300-4AD0-AEC8-2FB2D1C1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7972-B391-44BB-B9DF-41EF7286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 =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r>
              <a:rPr lang="en-US" dirty="0"/>
              <a:t>Can view as a binary tree of height n</a:t>
            </a:r>
          </a:p>
          <a:p>
            <a:pPr lvl="1"/>
            <a:r>
              <a:rPr lang="en-US" dirty="0"/>
              <a:t>Nodes at depth i-1 correspond to x</a:t>
            </a:r>
            <a:r>
              <a:rPr lang="en-US" baseline="-25000" dirty="0"/>
              <a:t>i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Edges at depth </a:t>
            </a:r>
            <a:r>
              <a:rPr lang="en-US" dirty="0" err="1"/>
              <a:t>i</a:t>
            </a:r>
            <a:r>
              <a:rPr lang="en-US" dirty="0"/>
              <a:t> correspond to assignments to x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  <a:p>
            <a:r>
              <a:rPr lang="en-US" dirty="0"/>
              <a:t>Each leaf corresponds to an assignment</a:t>
            </a:r>
          </a:p>
          <a:p>
            <a:pPr lvl="1"/>
            <a:r>
              <a:rPr lang="en-US" dirty="0"/>
              <a:t>Leaf labeled ‘1’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 is true for that assignment</a:t>
            </a:r>
          </a:p>
          <a:p>
            <a:r>
              <a:rPr lang="en-US" dirty="0">
                <a:sym typeface="Symbol" panose="05050102010706020507" pitchFamily="18" charset="2"/>
              </a:rPr>
              <a:t>Internal nodes labeled as follows: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node corresponding to -variable, label it ‘1’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either</a:t>
            </a:r>
            <a:r>
              <a:rPr lang="en-US" dirty="0">
                <a:sym typeface="Symbol" panose="05050102010706020507" pitchFamily="18" charset="2"/>
              </a:rPr>
              <a:t> of its children is labeled ‘1’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node corresponding to -variable, label it ‘1’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both</a:t>
            </a:r>
            <a:r>
              <a:rPr lang="en-US" dirty="0">
                <a:sym typeface="Symbol" panose="05050102010706020507" pitchFamily="18" charset="2"/>
              </a:rPr>
              <a:t>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of its children are labeled ‘1’</a:t>
            </a:r>
          </a:p>
          <a:p>
            <a:r>
              <a:rPr lang="en-US" dirty="0">
                <a:sym typeface="Symbol" panose="05050102010706020507" pitchFamily="18" charset="2"/>
              </a:rPr>
              <a:t> is true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root is labeled ‘1’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130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BF59-3300-4AD0-AEC8-2FB2D1C1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7972-B391-44BB-B9DF-41EF7286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 =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r>
              <a:rPr lang="en-US" dirty="0"/>
              <a:t>Can view as a game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and 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alternately choose values for the variables (in order)</a:t>
            </a:r>
          </a:p>
          <a:p>
            <a:r>
              <a:rPr lang="en-US" dirty="0">
                <a:sym typeface="Symbol" panose="05050102010706020507" pitchFamily="18" charset="2"/>
              </a:rPr>
              <a:t>At the end, 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wins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 is satisfied</a:t>
            </a:r>
          </a:p>
          <a:p>
            <a:r>
              <a:rPr lang="en-US" dirty="0">
                <a:sym typeface="Symbol" panose="05050102010706020507" pitchFamily="18" charset="2"/>
              </a:rPr>
              <a:t> is true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has a winning strategy (i.e., a strategy that guarantees a win against any 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4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2A40-57A2-4F84-B8DB-84F944C7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QSAT </a:t>
            </a:r>
            <a:r>
              <a:rPr lang="en-US" dirty="0">
                <a:sym typeface="Symbol" panose="05050102010706020507" pitchFamily="18" charset="2"/>
              </a:rPr>
              <a:t> PSPACE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1D07-925F-4550-9EE1-46C060FFE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Use a recursive algorithm A:</a:t>
            </a:r>
            <a:br>
              <a:rPr lang="en-US" dirty="0"/>
            </a:br>
            <a:r>
              <a:rPr lang="en-US" dirty="0"/>
              <a:t>  If </a:t>
            </a:r>
            <a:r>
              <a:rPr lang="en-US" dirty="0">
                <a:sym typeface="Symbol" panose="05050102010706020507" pitchFamily="18" charset="2"/>
              </a:rPr>
              <a:t> = x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Output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 A(x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If  = x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Output A( 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(0,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 A(x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… (1, …,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)) (Base case is trivial)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complexity of this algorithm?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70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069E-1137-4022-9189-83C39AD3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complexity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C16D-CA5C-4719-A446-21AFDF5D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/>
          <a:lstStyle/>
          <a:p>
            <a:r>
              <a:rPr lang="en-US" dirty="0"/>
              <a:t>Say </a:t>
            </a:r>
            <a:r>
              <a:rPr lang="en-US" dirty="0">
                <a:sym typeface="Symbol" panose="05050102010706020507" pitchFamily="18" charset="2"/>
              </a:rPr>
              <a:t> has n variables and k clauses</a:t>
            </a:r>
            <a:endParaRPr lang="en-US" dirty="0"/>
          </a:p>
          <a:p>
            <a:r>
              <a:rPr lang="en-US" dirty="0"/>
              <a:t>T(n, k) ≤ 2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T(n-1, k) + O(</a:t>
            </a:r>
            <a:r>
              <a:rPr lang="en-US" dirty="0" err="1"/>
              <a:t>n+k</a:t>
            </a:r>
            <a:r>
              <a:rPr lang="en-US" dirty="0"/>
              <a:t>) </a:t>
            </a:r>
          </a:p>
          <a:p>
            <a:r>
              <a:rPr lang="en-US" dirty="0"/>
              <a:t>T(n, k) = O((</a:t>
            </a:r>
            <a:r>
              <a:rPr lang="en-US" dirty="0" err="1"/>
              <a:t>n+k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Exponential time!</a:t>
            </a:r>
          </a:p>
        </p:txBody>
      </p:sp>
    </p:spTree>
    <p:extLst>
      <p:ext uri="{BB962C8B-B14F-4D97-AF65-F5344CB8AC3E}">
        <p14:creationId xmlns:p14="http://schemas.microsoft.com/office/powerpoint/2010/main" val="1427463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1BC7E-AC61-42AC-B9B1-2AEBCF13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complexity?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965B-402F-4643-A879-404DFC6E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point: space can be re-used!</a:t>
            </a:r>
          </a:p>
          <a:p>
            <a:endParaRPr lang="en-US" dirty="0"/>
          </a:p>
          <a:p>
            <a:r>
              <a:rPr lang="en-US" dirty="0"/>
              <a:t>S(n, k) ≤ S(n-1, k) + O(</a:t>
            </a:r>
            <a:r>
              <a:rPr lang="en-US" dirty="0" err="1"/>
              <a:t>n+k</a:t>
            </a:r>
            <a:r>
              <a:rPr lang="en-US" dirty="0"/>
              <a:t>) </a:t>
            </a:r>
          </a:p>
          <a:p>
            <a:r>
              <a:rPr lang="en-US" dirty="0"/>
              <a:t>S(n, k) = O((</a:t>
            </a:r>
            <a:r>
              <a:rPr lang="en-US" dirty="0" err="1"/>
              <a:t>n+k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n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Polynomial space!</a:t>
            </a:r>
          </a:p>
        </p:txBody>
      </p:sp>
    </p:spTree>
    <p:extLst>
      <p:ext uri="{BB962C8B-B14F-4D97-AF65-F5344CB8AC3E}">
        <p14:creationId xmlns:p14="http://schemas.microsoft.com/office/powerpoint/2010/main" val="77068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3586-D20F-4725-BC12-27527DE6F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4761-7B0F-4B9B-8FFF-1EBE1DC30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QSAT is PSPACE-complete</a:t>
            </a:r>
          </a:p>
          <a:p>
            <a:r>
              <a:rPr lang="en-US" dirty="0"/>
              <a:t>Can prove other problems PSPACE complete by reducing QSAT to them</a:t>
            </a:r>
          </a:p>
        </p:txBody>
      </p:sp>
    </p:spTree>
    <p:extLst>
      <p:ext uri="{BB962C8B-B14F-4D97-AF65-F5344CB8AC3E}">
        <p14:creationId xmlns:p14="http://schemas.microsoft.com/office/powerpoint/2010/main" val="380291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42214</TotalTime>
  <Words>1341</Words>
  <Application>Microsoft Office PowerPoint</Application>
  <PresentationFormat>On-screen Show (4:3)</PresentationFormat>
  <Paragraphs>119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Algorithms</vt:lpstr>
      <vt:lpstr>QSAT</vt:lpstr>
      <vt:lpstr>QSAT</vt:lpstr>
      <vt:lpstr>QSAT</vt:lpstr>
      <vt:lpstr>QSAT</vt:lpstr>
      <vt:lpstr>QSAT  PSPACE</vt:lpstr>
      <vt:lpstr>Time complexity of the algorithm</vt:lpstr>
      <vt:lpstr>Space complexity?</vt:lpstr>
      <vt:lpstr>PSPACE-completeness</vt:lpstr>
      <vt:lpstr>Two-player games</vt:lpstr>
      <vt:lpstr>Two-player games</vt:lpstr>
      <vt:lpstr>Competitive facility location</vt:lpstr>
      <vt:lpstr>PSPACE-completeness</vt:lpstr>
      <vt:lpstr>PSPACE-completeness</vt:lpstr>
      <vt:lpstr>PSPACE-completeness</vt:lpstr>
      <vt:lpstr>Planning</vt:lpstr>
      <vt:lpstr>Planning problems</vt:lpstr>
      <vt:lpstr>Planning in PSPACE</vt:lpstr>
      <vt:lpstr>Planning in PSPACE</vt:lpstr>
      <vt:lpstr>Planning in PSPACE</vt:lpstr>
      <vt:lpstr>Planning in PSPACE</vt:lpstr>
      <vt:lpstr>Final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2485</cp:revision>
  <dcterms:created xsi:type="dcterms:W3CDTF">2014-06-02T02:25:30Z</dcterms:created>
  <dcterms:modified xsi:type="dcterms:W3CDTF">2021-11-19T17:29:16Z</dcterms:modified>
</cp:coreProperties>
</file>