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471" r:id="rId2"/>
    <p:sldId id="720" r:id="rId3"/>
    <p:sldId id="721" r:id="rId4"/>
    <p:sldId id="722" r:id="rId5"/>
    <p:sldId id="728" r:id="rId6"/>
    <p:sldId id="743" r:id="rId7"/>
    <p:sldId id="723" r:id="rId8"/>
    <p:sldId id="407" r:id="rId9"/>
    <p:sldId id="408" r:id="rId10"/>
    <p:sldId id="411" r:id="rId11"/>
    <p:sldId id="724" r:id="rId12"/>
    <p:sldId id="725" r:id="rId13"/>
    <p:sldId id="729" r:id="rId14"/>
    <p:sldId id="735" r:id="rId15"/>
    <p:sldId id="755" r:id="rId16"/>
    <p:sldId id="754" r:id="rId17"/>
    <p:sldId id="730" r:id="rId18"/>
    <p:sldId id="771" r:id="rId19"/>
    <p:sldId id="732" r:id="rId20"/>
    <p:sldId id="734" r:id="rId21"/>
    <p:sldId id="770" r:id="rId22"/>
    <p:sldId id="73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9" autoAdjust="0"/>
    <p:restoredTop sz="94660"/>
  </p:normalViewPr>
  <p:slideViewPr>
    <p:cSldViewPr>
      <p:cViewPr varScale="1">
        <p:scale>
          <a:sx n="77" d="100"/>
          <a:sy n="77" d="100"/>
        </p:scale>
        <p:origin x="25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35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Smoothing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Need to eliminate both </a:t>
            </a:r>
            <a:r>
              <a:rPr lang="en-US" i="1" dirty="0"/>
              <a:t>bias</a:t>
            </a:r>
            <a:r>
              <a:rPr lang="en-US" dirty="0"/>
              <a:t> and </a:t>
            </a:r>
            <a:r>
              <a:rPr lang="en-US" i="1" dirty="0"/>
              <a:t>dependencies</a:t>
            </a:r>
          </a:p>
          <a:p>
            <a:endParaRPr lang="en-US" dirty="0"/>
          </a:p>
          <a:p>
            <a:r>
              <a:rPr lang="en-US" dirty="0"/>
              <a:t>Ex: von Neumann approach for eliminating </a:t>
            </a:r>
            <a:r>
              <a:rPr lang="en-US" i="1" dirty="0"/>
              <a:t>bias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Collect two bits per output bit</a:t>
            </a:r>
          </a:p>
          <a:p>
            <a:pPr lvl="2"/>
            <a:r>
              <a:rPr lang="en-US" dirty="0"/>
              <a:t>01 -&gt; 0</a:t>
            </a:r>
          </a:p>
          <a:p>
            <a:pPr lvl="2"/>
            <a:r>
              <a:rPr lang="en-US" dirty="0"/>
              <a:t>10 -&gt; 1</a:t>
            </a:r>
          </a:p>
          <a:p>
            <a:pPr lvl="2"/>
            <a:r>
              <a:rPr lang="en-US" dirty="0"/>
              <a:t>00, 11 -&gt; skip</a:t>
            </a:r>
          </a:p>
          <a:p>
            <a:pPr lvl="1"/>
            <a:r>
              <a:rPr lang="en-US" dirty="0"/>
              <a:t>Note that this assumes </a:t>
            </a:r>
            <a:r>
              <a:rPr lang="en-US" i="1" dirty="0"/>
              <a:t>independence </a:t>
            </a:r>
            <a:r>
              <a:rPr lang="en-US" dirty="0"/>
              <a:t>(as well as constant bias)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0952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774E2-5DDD-485D-97D7-CCFD3820B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Pseudorandomness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10E9C-B88E-42F1-ABDF-13A7875A6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small number of uniform bits can be used to generate a huge number of bits that are </a:t>
            </a:r>
            <a:r>
              <a:rPr lang="en-US" i="1" dirty="0"/>
              <a:t>indistinguishable</a:t>
            </a:r>
            <a:r>
              <a:rPr lang="en-US" dirty="0"/>
              <a:t> from uniform</a:t>
            </a:r>
          </a:p>
          <a:p>
            <a:pPr lvl="1"/>
            <a:r>
              <a:rPr lang="en-US" dirty="0"/>
              <a:t>Take CMSC 456 to learn more!</a:t>
            </a:r>
          </a:p>
        </p:txBody>
      </p:sp>
    </p:spTree>
    <p:extLst>
      <p:ext uri="{BB962C8B-B14F-4D97-AF65-F5344CB8AC3E}">
        <p14:creationId xmlns:p14="http://schemas.microsoft.com/office/powerpoint/2010/main" val="791131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5746-58C9-4061-BA7F-8D95CA267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Random-number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05726-8EAF-46F5-BDEF-17904FA2F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just assume algorithms have access to as many uniform, independent bits as needed</a:t>
            </a:r>
          </a:p>
        </p:txBody>
      </p:sp>
    </p:spTree>
    <p:extLst>
      <p:ext uri="{BB962C8B-B14F-4D97-AF65-F5344CB8AC3E}">
        <p14:creationId xmlns:p14="http://schemas.microsoft.com/office/powerpoint/2010/main" val="2041599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6361A-46BA-414E-9B10-3FE1A5E6C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70FEC-46ED-4F5B-89D0-9A087D6E0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Part of the goal is for you to understand basic techniques of probabilistic analysis</a:t>
            </a:r>
          </a:p>
          <a:p>
            <a:pPr lvl="1"/>
            <a:r>
              <a:rPr lang="en-US" dirty="0"/>
              <a:t>Will do proofs in detail</a:t>
            </a:r>
          </a:p>
          <a:p>
            <a:pPr lvl="1"/>
            <a:r>
              <a:rPr lang="en-US" dirty="0"/>
              <a:t>Sometimes the proofs are more interesting than the application</a:t>
            </a:r>
          </a:p>
          <a:p>
            <a:r>
              <a:rPr lang="en-US" dirty="0"/>
              <a:t>You are responsible for understanding how to use these techniques</a:t>
            </a:r>
          </a:p>
          <a:p>
            <a:pPr lvl="1"/>
            <a:r>
              <a:rPr lang="en-US" dirty="0"/>
              <a:t>I will try to highlight them as we encounter them</a:t>
            </a:r>
          </a:p>
          <a:p>
            <a:pPr lvl="1"/>
            <a:r>
              <a:rPr lang="en-US" dirty="0"/>
              <a:t>I assume you have seen many of them before</a:t>
            </a:r>
          </a:p>
        </p:txBody>
      </p:sp>
    </p:spTree>
    <p:extLst>
      <p:ext uri="{BB962C8B-B14F-4D97-AF65-F5344CB8AC3E}">
        <p14:creationId xmlns:p14="http://schemas.microsoft.com/office/powerpoint/2010/main" val="24326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216EE-63B5-4CAD-B724-6877DAA43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probability facts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D1F323-A416-46C6-8225-4C03F8E784E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4876799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US" dirty="0"/>
                  <a:t>Events 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For event E, </a:t>
                </a:r>
                <a:r>
                  <a:rPr lang="en-US" dirty="0" err="1"/>
                  <a:t>Pr</a:t>
                </a:r>
                <a:r>
                  <a:rPr lang="en-US" dirty="0"/>
                  <a:t>[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= Pr[</a:t>
                </a:r>
                <a:r>
                  <a:rPr lang="en-US" dirty="0">
                    <a:sym typeface="Symbol" panose="05050102010706020507" pitchFamily="18" charset="2"/>
                  </a:rPr>
                  <a:t>E] = 1 – </a:t>
                </a:r>
                <a:r>
                  <a:rPr lang="en-US" dirty="0" err="1"/>
                  <a:t>Pr</a:t>
                </a:r>
                <a:r>
                  <a:rPr lang="en-US" dirty="0"/>
                  <a:t>[E]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 err="1"/>
                  <a:t>Pr</a:t>
                </a:r>
                <a:r>
                  <a:rPr lang="en-US" dirty="0"/>
                  <a:t>[E </a:t>
                </a:r>
                <a:r>
                  <a:rPr lang="en-US" dirty="0">
                    <a:sym typeface="Symbol" panose="05050102010706020507" pitchFamily="18" charset="2"/>
                  </a:rPr>
                  <a:t> E’] =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[E’] 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 | E’] </a:t>
                </a:r>
              </a:p>
              <a:p>
                <a:pPr lvl="1">
                  <a:lnSpc>
                    <a:spcPct val="110000"/>
                  </a:lnSpc>
                </a:pPr>
                <a:r>
                  <a:rPr lang="en-US" dirty="0" err="1"/>
                  <a:t>Pr</a:t>
                </a:r>
                <a:r>
                  <a:rPr lang="en-US" dirty="0"/>
                  <a:t>[E </a:t>
                </a:r>
                <a:r>
                  <a:rPr lang="en-US" dirty="0">
                    <a:sym typeface="Symbol" panose="05050102010706020507" pitchFamily="18" charset="2"/>
                  </a:rPr>
                  <a:t> E’] =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[E] 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[E’] </a:t>
                </a:r>
                <a:r>
                  <a:rPr lang="en-US" dirty="0" err="1">
                    <a:sym typeface="Symbol" panose="05050102010706020507" pitchFamily="18" charset="2"/>
                  </a:rPr>
                  <a:t>i</a:t>
                </a:r>
                <a:r>
                  <a:rPr lang="en-US" dirty="0" err="1"/>
                  <a:t>ff</a:t>
                </a:r>
                <a:r>
                  <a:rPr lang="en-US" dirty="0"/>
                  <a:t> E, E’ are independent</a:t>
                </a:r>
                <a:endParaRPr lang="en-US" dirty="0">
                  <a:sym typeface="Symbol" panose="05050102010706020507" pitchFamily="18" charset="2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  E’] ≤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[E] +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[E’] (union bound) </a:t>
                </a:r>
              </a:p>
              <a:p>
                <a:pPr lvl="1">
                  <a:lnSpc>
                    <a:spcPct val="110000"/>
                  </a:lnSpc>
                </a:pP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  E’] =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[E] +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[E’] </a:t>
                </a:r>
                <a:r>
                  <a:rPr lang="en-US" dirty="0" err="1">
                    <a:sym typeface="Symbol" panose="05050102010706020507" pitchFamily="18" charset="2"/>
                  </a:rPr>
                  <a:t>iff</a:t>
                </a:r>
                <a:r>
                  <a:rPr lang="en-US" dirty="0">
                    <a:sym typeface="Symbol" panose="05050102010706020507" pitchFamily="18" charset="2"/>
                  </a:rPr>
                  <a:t> E, E’ are mutually exclusive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D1F323-A416-46C6-8225-4C03F8E784E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4876799"/>
              </a:xfrm>
              <a:blipFill>
                <a:blip r:embed="rId2"/>
                <a:stretch>
                  <a:fillRect l="-1704" t="-1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5040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3E864-8794-49DE-A9A0-FBB2F167E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probability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2B13A-B5DC-4283-9AB3-0B8DD42F1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(Integer-valued) random variables</a:t>
            </a:r>
          </a:p>
          <a:p>
            <a:pPr>
              <a:lnSpc>
                <a:spcPct val="110000"/>
              </a:lnSpc>
            </a:pPr>
            <a:r>
              <a:rPr lang="en-US" dirty="0">
                <a:sym typeface="Symbol" panose="05050102010706020507" pitchFamily="18" charset="2"/>
              </a:rPr>
              <a:t>Exp[N] =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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[N=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</a:t>
            </a:r>
          </a:p>
          <a:p>
            <a:pPr>
              <a:lnSpc>
                <a:spcPct val="110000"/>
              </a:lnSpc>
            </a:pPr>
            <a:r>
              <a:rPr lang="en-US" dirty="0">
                <a:sym typeface="Symbol" panose="05050102010706020507" pitchFamily="18" charset="2"/>
              </a:rPr>
              <a:t>Exp[N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N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] = Exp[N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] + Exp[N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] (linearity of expectation)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7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Contention resolution</a:t>
            </a:r>
          </a:p>
        </p:txBody>
      </p:sp>
    </p:spTree>
    <p:extLst>
      <p:ext uri="{BB962C8B-B14F-4D97-AF65-F5344CB8AC3E}">
        <p14:creationId xmlns:p14="http://schemas.microsoft.com/office/powerpoint/2010/main" val="2494843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91BB-2033-433D-9A72-6DCF60EF7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04F51-A400-4EA5-8407-91A5AFE75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Imagine n identical machines trying to access some resource</a:t>
            </a:r>
          </a:p>
          <a:p>
            <a:pPr lvl="1"/>
            <a:r>
              <a:rPr lang="en-US" dirty="0"/>
              <a:t>In each time step (round), each machine can attempt to access the resource or not</a:t>
            </a:r>
          </a:p>
          <a:p>
            <a:pPr lvl="1"/>
            <a:r>
              <a:rPr lang="en-US" dirty="0"/>
              <a:t>A machine succeeds in some round </a:t>
            </a:r>
            <a:r>
              <a:rPr lang="en-US" dirty="0" err="1"/>
              <a:t>iff</a:t>
            </a:r>
            <a:r>
              <a:rPr lang="en-US" dirty="0"/>
              <a:t> it is the </a:t>
            </a:r>
            <a:r>
              <a:rPr lang="en-US" i="1" dirty="0"/>
              <a:t>only one</a:t>
            </a:r>
            <a:r>
              <a:rPr lang="en-US" dirty="0"/>
              <a:t> to attempt access in that round</a:t>
            </a:r>
          </a:p>
          <a:p>
            <a:r>
              <a:rPr lang="en-US" dirty="0"/>
              <a:t>Goal is for all machines to eventually access the resource</a:t>
            </a:r>
          </a:p>
          <a:p>
            <a:r>
              <a:rPr lang="en-US" dirty="0"/>
              <a:t>No deterministic algorithm is possible here!</a:t>
            </a:r>
          </a:p>
        </p:txBody>
      </p:sp>
    </p:spTree>
    <p:extLst>
      <p:ext uri="{BB962C8B-B14F-4D97-AF65-F5344CB8AC3E}">
        <p14:creationId xmlns:p14="http://schemas.microsoft.com/office/powerpoint/2010/main" val="139314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C4ABA-70C8-45E9-90C0-B3039EEC6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F98D6-7EF5-4185-A0FF-99FBB5660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in each round, each machine tries to access the resource with probability p</a:t>
            </a:r>
          </a:p>
          <a:p>
            <a:r>
              <a:rPr lang="en-US" dirty="0"/>
              <a:t>Let </a:t>
            </a:r>
            <a:r>
              <a:rPr lang="en-US" dirty="0" err="1"/>
              <a:t>A</a:t>
            </a:r>
            <a:r>
              <a:rPr lang="en-US" baseline="-25000" dirty="0" err="1"/>
              <a:t>i,j</a:t>
            </a:r>
            <a:r>
              <a:rPr lang="en-US" dirty="0"/>
              <a:t> be the event that machine </a:t>
            </a:r>
            <a:r>
              <a:rPr lang="en-US" dirty="0" err="1"/>
              <a:t>i</a:t>
            </a:r>
            <a:r>
              <a:rPr lang="en-US" dirty="0"/>
              <a:t> attempts to access the resource in round j</a:t>
            </a:r>
          </a:p>
          <a:p>
            <a:pPr lvl="1"/>
            <a:r>
              <a:rPr lang="en-US" dirty="0"/>
              <a:t>So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A</a:t>
            </a:r>
            <a:r>
              <a:rPr lang="en-US" baseline="-25000" dirty="0" err="1"/>
              <a:t>i,j</a:t>
            </a:r>
            <a:r>
              <a:rPr lang="en-US" dirty="0"/>
              <a:t>] = p for all </a:t>
            </a:r>
            <a:r>
              <a:rPr lang="en-US" dirty="0" err="1"/>
              <a:t>i</a:t>
            </a:r>
            <a:r>
              <a:rPr lang="en-US" dirty="0"/>
              <a:t>, j</a:t>
            </a:r>
          </a:p>
          <a:p>
            <a:pPr lvl="1"/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>
                <a:sym typeface="Symbol" panose="05050102010706020507" pitchFamily="18" charset="2"/>
              </a:rPr>
              <a:t>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] </a:t>
            </a:r>
            <a:r>
              <a:rPr lang="en-US" dirty="0"/>
              <a:t>= 1 – p </a:t>
            </a:r>
          </a:p>
          <a:p>
            <a:pPr lvl="1"/>
            <a:r>
              <a:rPr lang="en-US" dirty="0"/>
              <a:t>All {</a:t>
            </a:r>
            <a:r>
              <a:rPr lang="en-US" dirty="0" err="1"/>
              <a:t>A</a:t>
            </a:r>
            <a:r>
              <a:rPr lang="en-US" baseline="-25000" dirty="0" err="1"/>
              <a:t>i,j</a:t>
            </a:r>
            <a:r>
              <a:rPr lang="en-US" dirty="0"/>
              <a:t>}</a:t>
            </a:r>
            <a:r>
              <a:rPr lang="en-US" baseline="-25000" dirty="0" err="1"/>
              <a:t>i</a:t>
            </a:r>
            <a:r>
              <a:rPr lang="en-US" baseline="-25000" dirty="0"/>
              <a:t>, j</a:t>
            </a:r>
            <a:r>
              <a:rPr lang="en-US" dirty="0"/>
              <a:t> are independent</a:t>
            </a:r>
          </a:p>
        </p:txBody>
      </p:sp>
    </p:spTree>
    <p:extLst>
      <p:ext uri="{BB962C8B-B14F-4D97-AF65-F5344CB8AC3E}">
        <p14:creationId xmlns:p14="http://schemas.microsoft.com/office/powerpoint/2010/main" val="121331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40F06-3E86-4F08-86DC-277B224F8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E82FD-7605-4126-81FE-911A8643F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/>
          </a:bodyPr>
          <a:lstStyle/>
          <a:p>
            <a:r>
              <a:rPr lang="en-US" dirty="0"/>
              <a:t>Let </a:t>
            </a:r>
            <a:r>
              <a:rPr lang="en-US" dirty="0" err="1"/>
              <a:t>Unique</a:t>
            </a:r>
            <a:r>
              <a:rPr lang="en-US" baseline="-25000" dirty="0" err="1"/>
              <a:t>i,j</a:t>
            </a:r>
            <a:r>
              <a:rPr lang="en-US" dirty="0"/>
              <a:t> be the event that </a:t>
            </a:r>
            <a:r>
              <a:rPr lang="en-US" i="1" dirty="0"/>
              <a:t>only</a:t>
            </a:r>
            <a:r>
              <a:rPr lang="en-US" dirty="0"/>
              <a:t> machine </a:t>
            </a:r>
            <a:r>
              <a:rPr lang="en-US" dirty="0" err="1"/>
              <a:t>i</a:t>
            </a:r>
            <a:r>
              <a:rPr lang="en-US" dirty="0"/>
              <a:t> attempts to access the resource in round j</a:t>
            </a:r>
          </a:p>
          <a:p>
            <a:r>
              <a:rPr lang="en-US" dirty="0"/>
              <a:t>What is the probability that machine </a:t>
            </a:r>
            <a:r>
              <a:rPr lang="en-US" dirty="0" err="1"/>
              <a:t>i</a:t>
            </a:r>
            <a:r>
              <a:rPr lang="en-US" dirty="0"/>
              <a:t> succeeds in round j?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/>
              <a:t>           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Unique</a:t>
            </a:r>
            <a:r>
              <a:rPr lang="en-US" baseline="-25000" dirty="0" err="1"/>
              <a:t>i,j</a:t>
            </a:r>
            <a:r>
              <a:rPr lang="en-US" dirty="0"/>
              <a:t>] =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A</a:t>
            </a:r>
            <a:r>
              <a:rPr lang="en-US" baseline="-25000" dirty="0" err="1"/>
              <a:t>i,j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 (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’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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i’,j</a:t>
            </a:r>
            <a:r>
              <a:rPr lang="en-US" dirty="0">
                <a:sym typeface="Symbol" panose="05050102010706020507" pitchFamily="18" charset="2"/>
              </a:rPr>
              <a:t>)]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     =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]  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’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[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i’,j</a:t>
            </a:r>
            <a:r>
              <a:rPr lang="en-US" dirty="0">
                <a:sym typeface="Symbol" panose="05050102010706020507" pitchFamily="18" charset="2"/>
              </a:rPr>
              <a:t>]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     = p  (1 – p)</a:t>
            </a:r>
            <a:r>
              <a:rPr lang="en-US" baseline="30000" dirty="0">
                <a:sym typeface="Symbol" panose="05050102010706020507" pitchFamily="18" charset="2"/>
              </a:rPr>
              <a:t>n-1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(using independence)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87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Randomized algorithms</a:t>
            </a:r>
          </a:p>
        </p:txBody>
      </p:sp>
    </p:spTree>
    <p:extLst>
      <p:ext uri="{BB962C8B-B14F-4D97-AF65-F5344CB8AC3E}">
        <p14:creationId xmlns:p14="http://schemas.microsoft.com/office/powerpoint/2010/main" val="3404879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F94AF-F8FE-4F16-9268-11E55C797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208E5-1C15-46FF-B8B9-4C4EF7C84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fixed n, we can take the derivative of this expression with respect to p to find the optimal value of p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dirty="0">
                <a:sym typeface="Symbol" panose="05050102010706020507" pitchFamily="18" charset="2"/>
              </a:rPr>
              <a:t> p = 1/n</a:t>
            </a:r>
          </a:p>
          <a:p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Unique</a:t>
            </a:r>
            <a:r>
              <a:rPr lang="en-US" baseline="-25000" dirty="0" err="1"/>
              <a:t>i,j</a:t>
            </a:r>
            <a:r>
              <a:rPr lang="en-US" dirty="0"/>
              <a:t>] = </a:t>
            </a:r>
            <a:r>
              <a:rPr lang="en-US" dirty="0">
                <a:sym typeface="Symbol" panose="05050102010706020507" pitchFamily="18" charset="2"/>
              </a:rPr>
              <a:t>1/n  (1 – 1/n)</a:t>
            </a:r>
            <a:r>
              <a:rPr lang="en-US" baseline="30000" dirty="0">
                <a:sym typeface="Symbol" panose="05050102010706020507" pitchFamily="18" charset="2"/>
              </a:rPr>
              <a:t>n-1</a:t>
            </a:r>
            <a:r>
              <a:rPr lang="en-US" dirty="0">
                <a:sym typeface="Symbol" panose="05050102010706020507" pitchFamily="18" charset="2"/>
              </a:rPr>
              <a:t>  1/ne</a:t>
            </a:r>
          </a:p>
          <a:p>
            <a:r>
              <a:rPr lang="en-US" dirty="0">
                <a:sym typeface="Symbol" panose="05050102010706020507" pitchFamily="18" charset="2"/>
              </a:rPr>
              <a:t>Note: 1/2e ≤ (1 – 1/n)</a:t>
            </a:r>
            <a:r>
              <a:rPr lang="en-US" baseline="30000" dirty="0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 ≤ 1/e for n ≥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7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4593A-505F-4444-B54F-27B5448C8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50D9C-6E92-4EC8-B657-CC19B7537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What is the expected number of machines N that attempt to access the resource in a given round?</a:t>
            </a:r>
          </a:p>
          <a:p>
            <a:r>
              <a:rPr lang="en-US" dirty="0"/>
              <a:t>Let N</a:t>
            </a:r>
            <a:r>
              <a:rPr lang="en-US" baseline="-25000" dirty="0"/>
              <a:t>i</a:t>
            </a:r>
            <a:r>
              <a:rPr lang="en-US" dirty="0"/>
              <a:t> be the </a:t>
            </a:r>
            <a:r>
              <a:rPr lang="en-US" i="1" dirty="0"/>
              <a:t>indicator random variable</a:t>
            </a:r>
            <a:r>
              <a:rPr lang="en-US" dirty="0"/>
              <a:t> that </a:t>
            </a:r>
            <a:br>
              <a:rPr lang="en-US" dirty="0"/>
            </a:br>
            <a:r>
              <a:rPr lang="en-US" dirty="0"/>
              <a:t>is 1 </a:t>
            </a:r>
            <a:r>
              <a:rPr lang="en-US" dirty="0" err="1"/>
              <a:t>iff</a:t>
            </a:r>
            <a:r>
              <a:rPr lang="en-US" dirty="0"/>
              <a:t> machine </a:t>
            </a:r>
            <a:r>
              <a:rPr lang="en-US" dirty="0" err="1"/>
              <a:t>i</a:t>
            </a:r>
            <a:r>
              <a:rPr lang="en-US" dirty="0"/>
              <a:t> attempts to access the resource in that round</a:t>
            </a:r>
          </a:p>
          <a:p>
            <a:pPr lvl="1"/>
            <a:r>
              <a:rPr lang="en-US" dirty="0"/>
              <a:t>Note N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N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and Exp[N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= p</a:t>
            </a:r>
          </a:p>
          <a:p>
            <a:r>
              <a:rPr lang="en-US" dirty="0">
                <a:sym typeface="Symbol" panose="05050102010706020507" pitchFamily="18" charset="2"/>
              </a:rPr>
              <a:t>Exp[N] = Exp[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N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=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Exp[N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=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p = np (linearity of expectation)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When p = 1/n, then Exp[N] =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32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97A99-7222-4101-8AC7-E6D6B80D0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709D4-7F9F-4025-9F42-E93021D84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What is the probability that </a:t>
            </a:r>
            <a:r>
              <a:rPr lang="en-US" i="1" dirty="0">
                <a:sym typeface="Symbol" panose="05050102010706020507" pitchFamily="18" charset="2"/>
              </a:rPr>
              <a:t>some</a:t>
            </a:r>
            <a:r>
              <a:rPr lang="en-US" dirty="0">
                <a:sym typeface="Symbol" panose="05050102010706020507" pitchFamily="18" charset="2"/>
              </a:rPr>
              <a:t> machine succeeds in round j?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[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Unique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] =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Unique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]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= n  p  (1 – p)</a:t>
            </a:r>
            <a:r>
              <a:rPr lang="en-US" baseline="30000" dirty="0">
                <a:sym typeface="Symbol" panose="05050102010706020507" pitchFamily="18" charset="2"/>
              </a:rPr>
              <a:t>n-1</a:t>
            </a:r>
            <a:r>
              <a:rPr lang="en-US" dirty="0">
                <a:sym typeface="Symbol" panose="05050102010706020507" pitchFamily="18" charset="2"/>
              </a:rPr>
              <a:t>  1/e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(since </a:t>
            </a:r>
            <a:r>
              <a:rPr lang="en-US" sz="2800" dirty="0">
                <a:sym typeface="Symbol" panose="05050102010706020507" pitchFamily="18" charset="2"/>
              </a:rPr>
              <a:t>{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}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sz="2800" baseline="-25000" dirty="0">
                <a:sym typeface="Symbol" panose="05050102010706020507" pitchFamily="18" charset="2"/>
              </a:rPr>
              <a:t>=1, …, n</a:t>
            </a:r>
            <a:r>
              <a:rPr lang="en-US" dirty="0">
                <a:sym typeface="Symbol" panose="05050102010706020507" pitchFamily="18" charset="2"/>
              </a:rPr>
              <a:t> are mutually exclusive, but not independent)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30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91E8C-BA5D-4DB6-9F10-57798BD66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Randomized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B8C42-6C88-438C-999F-8DCF996EA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Randomization</a:t>
            </a:r>
            <a:r>
              <a:rPr lang="en-US" dirty="0"/>
              <a:t> can help in many settings</a:t>
            </a:r>
          </a:p>
          <a:p>
            <a:pPr lvl="1"/>
            <a:r>
              <a:rPr lang="en-US" dirty="0"/>
              <a:t>Simpler algorithms</a:t>
            </a:r>
          </a:p>
          <a:p>
            <a:pPr lvl="1"/>
            <a:r>
              <a:rPr lang="en-US" dirty="0"/>
              <a:t>More efficient algorithms</a:t>
            </a:r>
          </a:p>
          <a:p>
            <a:pPr lvl="1"/>
            <a:r>
              <a:rPr lang="en-US" dirty="0"/>
              <a:t>Sometimes the </a:t>
            </a:r>
            <a:r>
              <a:rPr lang="en-US" i="1" dirty="0"/>
              <a:t>only</a:t>
            </a:r>
            <a:r>
              <a:rPr lang="en-US" dirty="0"/>
              <a:t> poly-time algorithms we know use randomization</a:t>
            </a:r>
          </a:p>
          <a:p>
            <a:pPr lvl="1"/>
            <a:r>
              <a:rPr lang="en-US" dirty="0"/>
              <a:t>In some cases, solving a problem is only possible using randomization</a:t>
            </a:r>
          </a:p>
          <a:p>
            <a:r>
              <a:rPr lang="en-US" dirty="0"/>
              <a:t>However, it still does not (seem to) allow us to solve NP-complete problems in poly-time</a:t>
            </a:r>
          </a:p>
        </p:txBody>
      </p:sp>
    </p:spTree>
    <p:extLst>
      <p:ext uri="{BB962C8B-B14F-4D97-AF65-F5344CB8AC3E}">
        <p14:creationId xmlns:p14="http://schemas.microsoft.com/office/powerpoint/2010/main" val="255329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E4BDD-35EE-4F47-B1FE-27253B989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8806C-265E-41EA-A800-AFDEBF9B8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(At least) two ways to study randomization in the context of algorithms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Analyze the performance of an algorithm on randomly generated input</a:t>
            </a:r>
          </a:p>
          <a:p>
            <a:pPr lvl="2"/>
            <a:r>
              <a:rPr lang="en-US" dirty="0"/>
              <a:t>I.e., average-case (vs. worst-case) analysis</a:t>
            </a:r>
          </a:p>
          <a:p>
            <a:pPr lvl="2"/>
            <a:r>
              <a:rPr lang="en-US" dirty="0"/>
              <a:t>Drawback: in many cases we don’t know the distribution inputs come from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Analyze the performance of a randomized algorithm for </a:t>
            </a:r>
            <a:r>
              <a:rPr lang="en-US" i="1" dirty="0"/>
              <a:t>all</a:t>
            </a:r>
            <a:r>
              <a:rPr lang="en-US" dirty="0"/>
              <a:t> inputs</a:t>
            </a:r>
          </a:p>
        </p:txBody>
      </p:sp>
    </p:spTree>
    <p:extLst>
      <p:ext uri="{BB962C8B-B14F-4D97-AF65-F5344CB8AC3E}">
        <p14:creationId xmlns:p14="http://schemas.microsoft.com/office/powerpoint/2010/main" val="91280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AC428-8DEA-413A-8F82-A2C7FECB8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1A5C7-2FE5-4F0F-8A32-6FFC08F8B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Two ways to analyze the performance of a randomized algorithm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Algorithm might only output a correct answer with some probability</a:t>
            </a:r>
          </a:p>
          <a:p>
            <a:pPr lvl="2"/>
            <a:r>
              <a:rPr lang="en-US" dirty="0"/>
              <a:t>Interested in upper bounding the probability of getting the wrong answer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Algorithm may always get the right answer, but have variable running time</a:t>
            </a:r>
          </a:p>
          <a:p>
            <a:pPr lvl="2"/>
            <a:r>
              <a:rPr lang="en-US" dirty="0"/>
              <a:t>Interested in understanding the </a:t>
            </a:r>
            <a:r>
              <a:rPr lang="en-US" i="1" dirty="0"/>
              <a:t>expected</a:t>
            </a:r>
            <a:r>
              <a:rPr lang="en-US" dirty="0"/>
              <a:t> running time</a:t>
            </a:r>
          </a:p>
          <a:p>
            <a:pPr lvl="2"/>
            <a:r>
              <a:rPr lang="en-US" dirty="0"/>
              <a:t>Interested in understanding the probability that the algorithm exceeds some running time</a:t>
            </a:r>
          </a:p>
        </p:txBody>
      </p:sp>
    </p:spTree>
    <p:extLst>
      <p:ext uri="{BB962C8B-B14F-4D97-AF65-F5344CB8AC3E}">
        <p14:creationId xmlns:p14="http://schemas.microsoft.com/office/powerpoint/2010/main" val="263390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FA729-5582-4732-B7DA-5CA01DD2B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F7246-CC5C-47E5-830B-C16FD185D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you be concerned about an algorithm with a small probability of error?</a:t>
            </a:r>
          </a:p>
          <a:p>
            <a:endParaRPr lang="en-US" dirty="0"/>
          </a:p>
          <a:p>
            <a:r>
              <a:rPr lang="en-US" dirty="0"/>
              <a:t>Randomized algorithms are now standard</a:t>
            </a:r>
          </a:p>
        </p:txBody>
      </p:sp>
    </p:spTree>
    <p:extLst>
      <p:ext uri="{BB962C8B-B14F-4D97-AF65-F5344CB8AC3E}">
        <p14:creationId xmlns:p14="http://schemas.microsoft.com/office/powerpoint/2010/main" val="63531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5B9B-B97A-4E4B-BCBE-05AEFA26A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Are randomized algorithms possible?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02B86-B316-4298-964D-E4F0E1191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Computers are inherently deterministic</a:t>
            </a:r>
          </a:p>
          <a:p>
            <a:r>
              <a:rPr lang="en-US" dirty="0"/>
              <a:t>Nevertheless, we can imagine algorithms that execute a fixed set of instructions while having the ability to “toss coins” (i.e., access a sequence of uniform bits)</a:t>
            </a:r>
          </a:p>
          <a:p>
            <a:pPr lvl="1"/>
            <a:r>
              <a:rPr lang="en-US" dirty="0"/>
              <a:t>Note: random </a:t>
            </a:r>
            <a:r>
              <a:rPr lang="en-US" dirty="0">
                <a:sym typeface="Symbol" panose="05050102010706020507" pitchFamily="18" charset="2"/>
              </a:rPr>
              <a:t> uniform, however very often these are used interchangeably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62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Random-number generation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steps: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Continually collect a “pool” of high-entropy (i.e., “unpredictable”) data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When random bits are requested, process the high-entropy data to generate a sequence of uniform, independent bits</a:t>
            </a:r>
          </a:p>
        </p:txBody>
      </p:sp>
    </p:spTree>
    <p:extLst>
      <p:ext uri="{BB962C8B-B14F-4D97-AF65-F5344CB8AC3E}">
        <p14:creationId xmlns:p14="http://schemas.microsoft.com/office/powerpoint/2010/main" val="2822939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Collect a “pool” of high-entropy data</a:t>
            </a:r>
          </a:p>
          <a:p>
            <a:r>
              <a:rPr lang="en-US" dirty="0"/>
              <a:t>Must ultimately come from some physical process (since computation is deterministic)</a:t>
            </a:r>
          </a:p>
          <a:p>
            <a:pPr lvl="1"/>
            <a:r>
              <a:rPr lang="en-US" dirty="0"/>
              <a:t>External inputs</a:t>
            </a:r>
          </a:p>
          <a:p>
            <a:pPr lvl="2"/>
            <a:r>
              <a:rPr lang="en-US" dirty="0"/>
              <a:t>Keystroke/mouse movements</a:t>
            </a:r>
          </a:p>
          <a:p>
            <a:pPr lvl="2"/>
            <a:r>
              <a:rPr lang="en-US" dirty="0"/>
              <a:t>Delays between network events</a:t>
            </a:r>
          </a:p>
          <a:p>
            <a:pPr lvl="2"/>
            <a:r>
              <a:rPr lang="en-US" dirty="0"/>
              <a:t>Hard-disk access times</a:t>
            </a:r>
          </a:p>
          <a:p>
            <a:pPr lvl="2"/>
            <a:r>
              <a:rPr lang="en-US" dirty="0"/>
              <a:t>Other external sources</a:t>
            </a:r>
          </a:p>
          <a:p>
            <a:pPr lvl="1"/>
            <a:r>
              <a:rPr lang="en-US" dirty="0"/>
              <a:t>Hardware random-number generation (e.g., Intel)</a:t>
            </a:r>
          </a:p>
          <a:p>
            <a:pPr lvl="1"/>
            <a:r>
              <a:rPr lang="en-US" dirty="0"/>
              <a:t>Quantum effects</a:t>
            </a:r>
          </a:p>
        </p:txBody>
      </p:sp>
    </p:spTree>
    <p:extLst>
      <p:ext uri="{BB962C8B-B14F-4D97-AF65-F5344CB8AC3E}">
        <p14:creationId xmlns:p14="http://schemas.microsoft.com/office/powerpoint/2010/main" val="917450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54415</TotalTime>
  <Words>1133</Words>
  <Application>Microsoft Office PowerPoint</Application>
  <PresentationFormat>On-screen Show (4:3)</PresentationFormat>
  <Paragraphs>108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Cambria Math</vt:lpstr>
      <vt:lpstr>Symbol</vt:lpstr>
      <vt:lpstr>Office Theme</vt:lpstr>
      <vt:lpstr>Algorithms</vt:lpstr>
      <vt:lpstr>Randomized algorithms</vt:lpstr>
      <vt:lpstr>Randomized algorithms</vt:lpstr>
      <vt:lpstr>Randomization</vt:lpstr>
      <vt:lpstr>Randomization</vt:lpstr>
      <vt:lpstr>Randomization</vt:lpstr>
      <vt:lpstr>Are randomized algorithms possible?</vt:lpstr>
      <vt:lpstr>Random-number generation</vt:lpstr>
      <vt:lpstr>Step 1</vt:lpstr>
      <vt:lpstr>Step 2: Smoothing</vt:lpstr>
      <vt:lpstr>Pseudorandomness</vt:lpstr>
      <vt:lpstr>Random-number generation</vt:lpstr>
      <vt:lpstr>Probabilistic analysis</vt:lpstr>
      <vt:lpstr>Basic probability facts</vt:lpstr>
      <vt:lpstr>Basic probability facts</vt:lpstr>
      <vt:lpstr>Contention resolution</vt:lpstr>
      <vt:lpstr>Contention resolution</vt:lpstr>
      <vt:lpstr>Contention resolution</vt:lpstr>
      <vt:lpstr>Contention resolution</vt:lpstr>
      <vt:lpstr>Contention resolution</vt:lpstr>
      <vt:lpstr>Contention resolution</vt:lpstr>
      <vt:lpstr>Contention resolution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2819</cp:revision>
  <dcterms:created xsi:type="dcterms:W3CDTF">2014-06-02T02:25:30Z</dcterms:created>
  <dcterms:modified xsi:type="dcterms:W3CDTF">2021-11-22T15:56:22Z</dcterms:modified>
</cp:coreProperties>
</file>