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71" r:id="rId2"/>
    <p:sldId id="735" r:id="rId3"/>
    <p:sldId id="755" r:id="rId4"/>
    <p:sldId id="754" r:id="rId5"/>
    <p:sldId id="730" r:id="rId6"/>
    <p:sldId id="771" r:id="rId7"/>
    <p:sldId id="732" r:id="rId8"/>
    <p:sldId id="734" r:id="rId9"/>
    <p:sldId id="770" r:id="rId10"/>
    <p:sldId id="733" r:id="rId11"/>
    <p:sldId id="738" r:id="rId12"/>
    <p:sldId id="739" r:id="rId13"/>
    <p:sldId id="740" r:id="rId14"/>
    <p:sldId id="752" r:id="rId15"/>
    <p:sldId id="772" r:id="rId16"/>
    <p:sldId id="759" r:id="rId17"/>
    <p:sldId id="773" r:id="rId18"/>
    <p:sldId id="769" r:id="rId19"/>
    <p:sldId id="774" r:id="rId20"/>
    <p:sldId id="760" r:id="rId21"/>
    <p:sldId id="761" r:id="rId22"/>
    <p:sldId id="762" r:id="rId23"/>
    <p:sldId id="763" r:id="rId24"/>
    <p:sldId id="764" r:id="rId25"/>
    <p:sldId id="765" r:id="rId26"/>
    <p:sldId id="766" r:id="rId27"/>
    <p:sldId id="767" r:id="rId28"/>
    <p:sldId id="76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36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What is the probability that </a:t>
            </a:r>
            <a:r>
              <a:rPr lang="en-US" i="1" dirty="0">
                <a:sym typeface="Symbol" panose="05050102010706020507" pitchFamily="18" charset="2"/>
              </a:rPr>
              <a:t>some</a:t>
            </a:r>
            <a:r>
              <a:rPr lang="en-US" dirty="0">
                <a:sym typeface="Symbol" panose="05050102010706020507" pitchFamily="18" charset="2"/>
              </a:rPr>
              <a:t> machine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[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Unique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= n  p  (1 – 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1/e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sz="2800" dirty="0">
                <a:sym typeface="Symbol" panose="05050102010706020507" pitchFamily="18" charset="2"/>
              </a:rPr>
              <a:t>{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}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sz="2800" baseline="-25000" dirty="0">
                <a:sym typeface="Symbol" panose="05050102010706020507" pitchFamily="18" charset="2"/>
              </a:rPr>
              <a:t>=1, …, n</a:t>
            </a:r>
            <a:r>
              <a:rPr lang="en-US" dirty="0">
                <a:sym typeface="Symbol" panose="05050102010706020507" pitchFamily="18" charset="2"/>
              </a:rPr>
              <a:t> are mutually exclusive, but not independent)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0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7A99-7222-4101-8AC7-E6D6B80D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709D4-7F9F-4025-9F42-E93021D84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by round T?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Succ</a:t>
            </a:r>
            <a:r>
              <a:rPr lang="en-US" sz="2800" baseline="-25000" dirty="0" err="1">
                <a:sym typeface="Symbol" panose="05050102010706020507" pitchFamily="18" charset="2"/>
              </a:rPr>
              <a:t>i,T</a:t>
            </a:r>
            <a:r>
              <a:rPr lang="en-US" sz="2800" dirty="0">
                <a:sym typeface="Symbol" panose="05050102010706020507" pitchFamily="18" charset="2"/>
              </a:rPr>
              <a:t>] =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[</a:t>
            </a:r>
            <a:r>
              <a:rPr lang="en-US" baseline="30000" dirty="0" err="1">
                <a:sym typeface="Symbol" panose="05050102010706020507" pitchFamily="18" charset="2"/>
              </a:rPr>
              <a:t>T</a:t>
            </a:r>
            <a:r>
              <a:rPr lang="en-US" sz="2800" baseline="-25000" dirty="0" err="1">
                <a:sym typeface="Symbol" panose="05050102010706020507" pitchFamily="18" charset="2"/>
              </a:rPr>
              <a:t>j</a:t>
            </a:r>
            <a:r>
              <a:rPr lang="en-US" sz="2800" baseline="-25000" dirty="0">
                <a:sym typeface="Symbol" panose="05050102010706020507" pitchFamily="18" charset="2"/>
              </a:rPr>
              <a:t>=1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                  = 1 – </a:t>
            </a:r>
            <a:r>
              <a:rPr lang="en-US" sz="2800" dirty="0" err="1"/>
              <a:t>Pr</a:t>
            </a:r>
            <a:r>
              <a:rPr lang="en-US" sz="2800" dirty="0"/>
              <a:t>[</a:t>
            </a:r>
            <a:r>
              <a:rPr lang="en-US" sz="2800" dirty="0">
                <a:sym typeface="Symbol" panose="05050102010706020507" pitchFamily="18" charset="2"/>
              </a:rPr>
              <a:t></a:t>
            </a:r>
            <a:r>
              <a:rPr lang="en-US" sz="2800" baseline="-25000" dirty="0">
                <a:sym typeface="Symbol" panose="05050102010706020507" pitchFamily="18" charset="2"/>
              </a:rPr>
              <a:t>j</a:t>
            </a:r>
            <a:r>
              <a:rPr lang="en-US" sz="2800" dirty="0">
                <a:sym typeface="Symbol" panose="05050102010706020507" pitchFamily="18" charset="2"/>
              </a:rPr>
              <a:t> 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</a:t>
            </a:r>
            <a:r>
              <a:rPr lang="en-US" sz="2800" baseline="-25000" dirty="0">
                <a:sym typeface="Symbol" panose="05050102010706020507" pitchFamily="18" charset="2"/>
              </a:rPr>
              <a:t>j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</a:t>
            </a:r>
            <a:r>
              <a:rPr lang="en-US" sz="2800" baseline="-25000" dirty="0">
                <a:sym typeface="Symbol" panose="05050102010706020507" pitchFamily="18" charset="2"/>
              </a:rPr>
              <a:t>j</a:t>
            </a:r>
            <a:r>
              <a:rPr lang="en-US" sz="2800" dirty="0">
                <a:sym typeface="Symbol" panose="05050102010706020507" pitchFamily="18" charset="2"/>
              </a:rPr>
              <a:t>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 = 1 –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r>
              <a:rPr lang="en-US" baseline="30000" dirty="0">
                <a:sym typeface="Symbol" panose="05050102010706020507" pitchFamily="18" charset="2"/>
              </a:rPr>
              <a:t>T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({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}</a:t>
            </a:r>
            <a:r>
              <a:rPr lang="en-US" sz="2800" baseline="-25000" dirty="0">
                <a:sym typeface="Symbol" panose="05050102010706020507" pitchFamily="18" charset="2"/>
              </a:rPr>
              <a:t>j=1, …</a:t>
            </a:r>
            <a:r>
              <a:rPr lang="en-US" sz="2800" dirty="0">
                <a:sym typeface="Symbol" panose="05050102010706020507" pitchFamily="18" charset="2"/>
              </a:rPr>
              <a:t> are independent, but not mutually exclusive)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18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870A-D152-446C-A519-B08C4466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F106E-9742-4722-A22C-27023923B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does </a:t>
            </a:r>
            <a:r>
              <a:rPr lang="en-US" i="1" dirty="0"/>
              <a:t>not</a:t>
            </a:r>
            <a:r>
              <a:rPr lang="en-US" dirty="0"/>
              <a:t> succeed by round T?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</a:t>
            </a:r>
            <a:r>
              <a:rPr lang="en-US" sz="2800" dirty="0" err="1">
                <a:sym typeface="Symbol" panose="05050102010706020507" pitchFamily="18" charset="2"/>
              </a:rPr>
              <a:t>Fail</a:t>
            </a:r>
            <a:r>
              <a:rPr lang="en-US" sz="2800" baseline="-25000" dirty="0" err="1">
                <a:sym typeface="Symbol" panose="05050102010706020507" pitchFamily="18" charset="2"/>
              </a:rPr>
              <a:t>i,T</a:t>
            </a:r>
            <a:r>
              <a:rPr lang="en-US" sz="2800" dirty="0">
                <a:sym typeface="Symbol" panose="05050102010706020507" pitchFamily="18" charset="2"/>
              </a:rPr>
              <a:t>] = </a:t>
            </a:r>
            <a:r>
              <a:rPr lang="en-US" sz="2800" baseline="-25000" dirty="0">
                <a:sym typeface="Symbol" panose="05050102010706020507" pitchFamily="18" charset="2"/>
              </a:rPr>
              <a:t>j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[</a:t>
            </a:r>
            <a:r>
              <a:rPr lang="en-US" sz="2800" dirty="0" err="1">
                <a:sym typeface="Symbol" panose="05050102010706020507" pitchFamily="18" charset="2"/>
              </a:rPr>
              <a:t>Unique</a:t>
            </a:r>
            <a:r>
              <a:rPr lang="en-US" sz="2800" baseline="-25000" dirty="0" err="1">
                <a:sym typeface="Symbol" panose="05050102010706020507" pitchFamily="18" charset="2"/>
              </a:rPr>
              <a:t>i,j</a:t>
            </a:r>
            <a:r>
              <a:rPr lang="en-US" sz="2800" dirty="0">
                <a:sym typeface="Symbol" panose="05050102010706020507" pitchFamily="18" charset="2"/>
              </a:rPr>
              <a:t>]</a:t>
            </a:r>
            <a:br>
              <a:rPr lang="en-US" sz="2800" dirty="0">
                <a:sym typeface="Symbol" panose="05050102010706020507" pitchFamily="18" charset="2"/>
              </a:rPr>
            </a:br>
            <a:r>
              <a:rPr lang="en-US" sz="2800" dirty="0">
                <a:sym typeface="Symbol" panose="05050102010706020507" pitchFamily="18" charset="2"/>
              </a:rPr>
              <a:t>                 = (1 – </a:t>
            </a:r>
            <a:r>
              <a:rPr lang="en-US" sz="2800" dirty="0" err="1">
                <a:sym typeface="Symbol" panose="05050102010706020507" pitchFamily="18" charset="2"/>
              </a:rPr>
              <a:t>Pr</a:t>
            </a:r>
            <a:r>
              <a:rPr lang="en-US" sz="2800" dirty="0">
                <a:sym typeface="Symbol" panose="05050102010706020507" pitchFamily="18" charset="2"/>
              </a:rPr>
              <a:t>[Unique</a:t>
            </a:r>
            <a:r>
              <a:rPr lang="en-US" sz="2800" baseline="-25000" dirty="0">
                <a:sym typeface="Symbol" panose="05050102010706020507" pitchFamily="18" charset="2"/>
              </a:rPr>
              <a:t>i,1</a:t>
            </a:r>
            <a:r>
              <a:rPr lang="en-US" sz="2800" dirty="0">
                <a:sym typeface="Symbol" panose="05050102010706020507" pitchFamily="18" charset="2"/>
              </a:rPr>
              <a:t>])</a:t>
            </a:r>
            <a:r>
              <a:rPr lang="en-US" sz="2800" baseline="30000" dirty="0">
                <a:sym typeface="Symbol" panose="05050102010706020507" pitchFamily="18" charset="2"/>
              </a:rPr>
              <a:t>T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≤</a:t>
            </a:r>
            <a:r>
              <a:rPr lang="en-US" sz="2800" dirty="0">
                <a:sym typeface="Symbol" panose="05050102010706020507" pitchFamily="18" charset="2"/>
              </a:rPr>
              <a:t> (1 – 1/</a:t>
            </a:r>
            <a:r>
              <a:rPr lang="en-US" sz="2800" dirty="0" err="1">
                <a:sym typeface="Symbol" panose="05050102010706020507" pitchFamily="18" charset="2"/>
              </a:rPr>
              <a:t>en</a:t>
            </a:r>
            <a:r>
              <a:rPr lang="en-US" sz="2800" dirty="0">
                <a:sym typeface="Symbol" panose="05050102010706020507" pitchFamily="18" charset="2"/>
              </a:rPr>
              <a:t>)</a:t>
            </a:r>
            <a:r>
              <a:rPr lang="en-US" sz="2800" baseline="30000" dirty="0">
                <a:sym typeface="Symbol" panose="05050102010706020507" pitchFamily="18" charset="2"/>
              </a:rPr>
              <a:t>T</a:t>
            </a:r>
            <a:endParaRPr lang="en-US" sz="2800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sym typeface="Symbol" panose="05050102010706020507" pitchFamily="18" charset="2"/>
              </a:rPr>
              <a:t>Taking T = </a:t>
            </a:r>
            <a:r>
              <a:rPr lang="en-US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, we get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sz="3200" dirty="0">
                <a:sym typeface="Symbol" panose="05050102010706020507" pitchFamily="18" charset="2"/>
              </a:rPr>
              <a:t>(1 – 1/</a:t>
            </a:r>
            <a:r>
              <a:rPr lang="en-US" sz="3200" dirty="0" err="1">
                <a:sym typeface="Symbol" panose="05050102010706020507" pitchFamily="18" charset="2"/>
              </a:rPr>
              <a:t>en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sz="3200" baseline="30000" dirty="0">
                <a:sym typeface="Symbol" panose="05050102010706020507" pitchFamily="18" charset="2"/>
              </a:rPr>
              <a:t>T</a:t>
            </a:r>
            <a:r>
              <a:rPr lang="en-US" sz="3200" dirty="0">
                <a:sym typeface="Symbol" panose="05050102010706020507" pitchFamily="18" charset="2"/>
              </a:rPr>
              <a:t> = ((1 – 1/</a:t>
            </a:r>
            <a:r>
              <a:rPr lang="en-US" sz="3200" dirty="0" err="1">
                <a:sym typeface="Symbol" panose="05050102010706020507" pitchFamily="18" charset="2"/>
              </a:rPr>
              <a:t>en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baseline="30000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r>
              <a:rPr lang="en-US" sz="32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≤ 1/e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endParaRPr lang="en-US" sz="3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299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349A3-C2EE-4339-A9F1-A75CCE0D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A556D-D49F-4FE1-B31A-4638CC11C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that there is </a:t>
            </a:r>
            <a:r>
              <a:rPr lang="en-US" i="1" dirty="0"/>
              <a:t>some</a:t>
            </a:r>
            <a:r>
              <a:rPr lang="en-US" dirty="0"/>
              <a:t> machine that does not succeed by round </a:t>
            </a:r>
            <a:br>
              <a:rPr lang="en-US" dirty="0"/>
            </a:br>
            <a:r>
              <a:rPr lang="en-US" dirty="0"/>
              <a:t>T</a:t>
            </a:r>
            <a:r>
              <a:rPr lang="en-US" dirty="0">
                <a:sym typeface="Symbol" panose="05050102010706020507" pitchFamily="18" charset="2"/>
              </a:rPr>
              <a:t> = </a:t>
            </a:r>
            <a:r>
              <a:rPr lang="en-US" dirty="0" err="1">
                <a:sym typeface="Symbol" panose="05050102010706020507" pitchFamily="18" charset="2"/>
              </a:rPr>
              <a:t>en</a:t>
            </a:r>
            <a:r>
              <a:rPr lang="en-US" dirty="0">
                <a:sym typeface="Symbol" panose="05050102010706020507" pitchFamily="18" charset="2"/>
              </a:rPr>
              <a:t></a:t>
            </a:r>
            <a:r>
              <a:rPr lang="en-US" dirty="0"/>
              <a:t>?</a:t>
            </a:r>
          </a:p>
          <a:p>
            <a:pPr marL="457200" lvl="1" indent="0">
              <a:buNone/>
            </a:pP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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Fail</a:t>
            </a:r>
            <a:r>
              <a:rPr lang="en-US" baseline="-25000" dirty="0" err="1">
                <a:sym typeface="Symbol" panose="05050102010706020507" pitchFamily="18" charset="2"/>
              </a:rPr>
              <a:t>i,T</a:t>
            </a:r>
            <a:r>
              <a:rPr lang="en-US" dirty="0">
                <a:sym typeface="Symbol" panose="05050102010706020507" pitchFamily="18" charset="2"/>
              </a:rPr>
              <a:t>] ≤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>
                <a:sym typeface="Symbol" panose="05050102010706020507" pitchFamily="18" charset="2"/>
              </a:rPr>
              <a:t>Fail</a:t>
            </a:r>
            <a:r>
              <a:rPr lang="en-US" baseline="-25000" dirty="0" err="1">
                <a:sym typeface="Symbol" panose="05050102010706020507" pitchFamily="18" charset="2"/>
              </a:rPr>
              <a:t>i,T</a:t>
            </a:r>
            <a:r>
              <a:rPr lang="en-US" dirty="0">
                <a:sym typeface="Symbol" panose="05050102010706020507" pitchFamily="18" charset="2"/>
              </a:rPr>
              <a:t>] = n 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>
                <a:sym typeface="Symbol" panose="05050102010706020507" pitchFamily="18" charset="2"/>
              </a:rPr>
              <a:t>Fail</a:t>
            </a:r>
            <a:r>
              <a:rPr lang="en-US" baseline="-25000" dirty="0" err="1">
                <a:sym typeface="Symbol" panose="05050102010706020507" pitchFamily="18" charset="2"/>
              </a:rPr>
              <a:t>i,T</a:t>
            </a:r>
            <a:r>
              <a:rPr lang="en-US" dirty="0">
                <a:sym typeface="Symbol" panose="05050102010706020507" pitchFamily="18" charset="2"/>
              </a:rPr>
              <a:t>] ≤ n/e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(union bound)</a:t>
            </a:r>
          </a:p>
          <a:p>
            <a:r>
              <a:rPr lang="en-US" dirty="0">
                <a:sym typeface="Symbol" panose="05050102010706020507" pitchFamily="18" charset="2"/>
              </a:rPr>
              <a:t>I.e., except with probability n/e</a:t>
            </a:r>
            <a:r>
              <a:rPr lang="en-US" baseline="30000" dirty="0">
                <a:sym typeface="Symbol" panose="05050102010706020507" pitchFamily="18" charset="2"/>
              </a:rPr>
              <a:t>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u="sng" dirty="0">
                <a:sym typeface="Symbol" panose="05050102010706020507" pitchFamily="18" charset="2"/>
              </a:rPr>
              <a:t>all</a:t>
            </a:r>
            <a:r>
              <a:rPr lang="en-US" dirty="0">
                <a:sym typeface="Symbol" panose="05050102010706020507" pitchFamily="18" charset="2"/>
              </a:rPr>
              <a:t> machines succeed by round 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C96C-9E31-4040-B8EA-44515BAA9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C345A-FE88-4430-96FC-EE317BF9D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expected number of rounds R until machine </a:t>
            </a:r>
            <a:r>
              <a:rPr lang="en-US" dirty="0" err="1"/>
              <a:t>i</a:t>
            </a:r>
            <a:r>
              <a:rPr lang="en-US" dirty="0"/>
              <a:t> succeeds?</a:t>
            </a:r>
          </a:p>
          <a:p>
            <a:r>
              <a:rPr lang="en-US" dirty="0"/>
              <a:t>Let q denote the probability that the machine succeeds in any particular round</a:t>
            </a:r>
          </a:p>
          <a:p>
            <a:r>
              <a:rPr lang="en-US" dirty="0"/>
              <a:t>Exp[R]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[R = r]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=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  (1 – 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 q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 Exp[R] = 1/q</a:t>
            </a:r>
          </a:p>
        </p:txBody>
      </p:sp>
    </p:spTree>
    <p:extLst>
      <p:ext uri="{BB962C8B-B14F-4D97-AF65-F5344CB8AC3E}">
        <p14:creationId xmlns:p14="http://schemas.microsoft.com/office/powerpoint/2010/main" val="45334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C1DDD-B99F-4284-957D-3F4BC9C7B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08451-BBD1-4A7E-B38B-6A31F2F4E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Exp[R] </a:t>
            </a:r>
            <a:r>
              <a:rPr lang="en-US" dirty="0">
                <a:sym typeface="Symbol" panose="05050102010706020507" pitchFamily="18" charset="2"/>
              </a:rPr>
              <a:t>=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  (1 – 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 q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dirty="0">
                <a:sym typeface="Symbol" panose="05050102010706020507" pitchFamily="18" charset="2"/>
              </a:rPr>
              <a:t>Exp[R] – (1 – q)  Exp[R]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=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  (1 – 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 q –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  (1 – q)</a:t>
            </a:r>
            <a:r>
              <a:rPr lang="en-US" baseline="30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  q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= q  (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r(1–q)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–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(r+1)(1–q)</a:t>
            </a:r>
            <a:r>
              <a:rPr lang="en-US" baseline="30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 +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(1–q)</a:t>
            </a:r>
            <a:r>
              <a:rPr lang="en-US" baseline="30000" dirty="0">
                <a:sym typeface="Symbol" panose="05050102010706020507" pitchFamily="18" charset="2"/>
              </a:rPr>
              <a:t>r</a:t>
            </a:r>
            <a:r>
              <a:rPr lang="en-US" dirty="0">
                <a:sym typeface="Symbol" panose="05050102010706020507" pitchFamily="18" charset="2"/>
              </a:rPr>
              <a:t>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= q  (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r(1–q)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– </a:t>
            </a:r>
            <a:r>
              <a:rPr lang="en-US" baseline="-25000" dirty="0">
                <a:sym typeface="Symbol" panose="05050102010706020507" pitchFamily="18" charset="2"/>
              </a:rPr>
              <a:t>r=2</a:t>
            </a:r>
            <a:r>
              <a:rPr lang="en-US" dirty="0">
                <a:sym typeface="Symbol" panose="05050102010706020507" pitchFamily="18" charset="2"/>
              </a:rPr>
              <a:t> r  (1–q)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+ </a:t>
            </a:r>
            <a:r>
              <a:rPr lang="en-US" baseline="-25000" dirty="0">
                <a:sym typeface="Symbol" panose="05050102010706020507" pitchFamily="18" charset="2"/>
              </a:rPr>
              <a:t>r=2</a:t>
            </a:r>
            <a:r>
              <a:rPr lang="en-US" dirty="0">
                <a:sym typeface="Symbol" panose="05050102010706020507" pitchFamily="18" charset="2"/>
              </a:rPr>
              <a:t> (1–q)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= q  </a:t>
            </a:r>
            <a:r>
              <a:rPr lang="en-US" baseline="-25000" dirty="0">
                <a:sym typeface="Symbol" panose="05050102010706020507" pitchFamily="18" charset="2"/>
              </a:rPr>
              <a:t>r=1</a:t>
            </a:r>
            <a:r>
              <a:rPr lang="en-US" dirty="0">
                <a:sym typeface="Symbol" panose="05050102010706020507" pitchFamily="18" charset="2"/>
              </a:rPr>
              <a:t> (1 – q)</a:t>
            </a:r>
            <a:r>
              <a:rPr lang="en-US" baseline="30000" dirty="0">
                <a:sym typeface="Symbol" panose="05050102010706020507" pitchFamily="18" charset="2"/>
              </a:rPr>
              <a:t>r-1</a:t>
            </a:r>
            <a:r>
              <a:rPr lang="en-US" dirty="0">
                <a:sym typeface="Symbol" panose="05050102010706020507" pitchFamily="18" charset="2"/>
              </a:rPr>
              <a:t> = 1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Exp[R] = 1/q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COVID vaccines/testing</a:t>
            </a:r>
          </a:p>
        </p:txBody>
      </p:sp>
    </p:spTree>
    <p:extLst>
      <p:ext uri="{BB962C8B-B14F-4D97-AF65-F5344CB8AC3E}">
        <p14:creationId xmlns:p14="http://schemas.microsoft.com/office/powerpoint/2010/main" val="1403694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64E7-C955-4BAB-9913-1DA27963E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Bayes’s</a:t>
            </a:r>
            <a:r>
              <a:rPr lang="en-US" dirty="0"/>
              <a:t>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982E4-5422-410A-9218-54001728D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</a:t>
            </a:r>
            <a:r>
              <a:rPr lang="en-US" dirty="0"/>
              <a:t>[A | B] = </a:t>
            </a:r>
            <a:r>
              <a:rPr lang="en-US" dirty="0" err="1"/>
              <a:t>Pr</a:t>
            </a:r>
            <a:r>
              <a:rPr lang="en-US" dirty="0"/>
              <a:t>[A </a:t>
            </a:r>
            <a:r>
              <a:rPr lang="en-US" sz="3200" dirty="0">
                <a:sym typeface="Symbol" panose="05050102010706020507" pitchFamily="18" charset="2"/>
              </a:rPr>
              <a:t></a:t>
            </a:r>
            <a:r>
              <a:rPr lang="en-US" dirty="0"/>
              <a:t> B]/</a:t>
            </a:r>
            <a:r>
              <a:rPr lang="en-US" dirty="0" err="1"/>
              <a:t>Pr</a:t>
            </a:r>
            <a:r>
              <a:rPr lang="en-US" dirty="0"/>
              <a:t>[B] </a:t>
            </a:r>
            <a:br>
              <a:rPr lang="en-US" dirty="0"/>
            </a:br>
            <a:r>
              <a:rPr lang="en-US" dirty="0"/>
              <a:t>                = </a:t>
            </a:r>
            <a:r>
              <a:rPr lang="en-US" dirty="0" err="1"/>
              <a:t>Pr</a:t>
            </a:r>
            <a:r>
              <a:rPr lang="en-US" dirty="0"/>
              <a:t>[B | A] </a:t>
            </a:r>
            <a:r>
              <a:rPr lang="en-US" dirty="0" err="1"/>
              <a:t>Pr</a:t>
            </a:r>
            <a:r>
              <a:rPr lang="en-US" dirty="0"/>
              <a:t>[A]/</a:t>
            </a:r>
            <a:r>
              <a:rPr lang="en-US" dirty="0" err="1"/>
              <a:t>Pr</a:t>
            </a:r>
            <a:r>
              <a:rPr lang="en-US" dirty="0"/>
              <a:t>[B]</a:t>
            </a:r>
          </a:p>
          <a:p>
            <a:r>
              <a:rPr lang="en-US" dirty="0" err="1"/>
              <a:t>Pr</a:t>
            </a:r>
            <a:r>
              <a:rPr lang="en-US" dirty="0"/>
              <a:t>[B] = </a:t>
            </a:r>
            <a:r>
              <a:rPr lang="en-US" dirty="0" err="1"/>
              <a:t>Pr</a:t>
            </a:r>
            <a:r>
              <a:rPr lang="en-US" dirty="0"/>
              <a:t>[B | A] </a:t>
            </a:r>
            <a:r>
              <a:rPr lang="en-US" dirty="0" err="1"/>
              <a:t>Pr</a:t>
            </a:r>
            <a:r>
              <a:rPr lang="en-US" dirty="0"/>
              <a:t>[A] + </a:t>
            </a:r>
            <a:r>
              <a:rPr lang="en-US" dirty="0" err="1"/>
              <a:t>Pr</a:t>
            </a:r>
            <a:r>
              <a:rPr lang="en-US" dirty="0"/>
              <a:t>[B | </a:t>
            </a:r>
            <a:r>
              <a:rPr lang="en-US" sz="3200" dirty="0">
                <a:sym typeface="Symbol" panose="05050102010706020507" pitchFamily="18" charset="2"/>
              </a:rPr>
              <a:t>A] </a:t>
            </a:r>
            <a:r>
              <a:rPr lang="en-US" sz="3200" dirty="0" err="1">
                <a:sym typeface="Symbol" panose="05050102010706020507" pitchFamily="18" charset="2"/>
              </a:rPr>
              <a:t>Pr</a:t>
            </a:r>
            <a:r>
              <a:rPr lang="en-US" sz="3200" dirty="0">
                <a:sym typeface="Symbol" panose="05050102010706020507" pitchFamily="18" charset="2"/>
              </a:rPr>
              <a:t>[A]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7173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A5EF-6F94-4717-A1D8-01DBE267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Bayes’s</a:t>
            </a:r>
            <a:r>
              <a:rPr lang="en-US" dirty="0"/>
              <a:t>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EAF9C-08C6-4DD6-8FB1-98239449D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Vaccine studies show that</a:t>
            </a:r>
            <a:br>
              <a:rPr lang="en-US" dirty="0"/>
            </a:br>
            <a:r>
              <a:rPr lang="en-US" dirty="0" err="1"/>
              <a:t>Pr</a:t>
            </a:r>
            <a:r>
              <a:rPr lang="en-US" dirty="0"/>
              <a:t>[no vaccine administered | sick] = 0.9</a:t>
            </a:r>
          </a:p>
          <a:p>
            <a:pPr lvl="1"/>
            <a:r>
              <a:rPr lang="en-US" dirty="0"/>
              <a:t>What we care about is </a:t>
            </a:r>
            <a:br>
              <a:rPr lang="en-US" dirty="0"/>
            </a:br>
            <a:r>
              <a:rPr lang="en-US" dirty="0" err="1"/>
              <a:t>Pr</a:t>
            </a:r>
            <a:r>
              <a:rPr lang="en-US" dirty="0"/>
              <a:t>[sick | vaccine administered]</a:t>
            </a:r>
          </a:p>
          <a:p>
            <a:r>
              <a:rPr lang="en-US" dirty="0"/>
              <a:t>We can use </a:t>
            </a:r>
            <a:r>
              <a:rPr lang="en-US" dirty="0" err="1"/>
              <a:t>Bayes’s</a:t>
            </a:r>
            <a:r>
              <a:rPr lang="en-US" dirty="0"/>
              <a:t> law to compute this!</a:t>
            </a:r>
          </a:p>
        </p:txBody>
      </p:sp>
    </p:spTree>
    <p:extLst>
      <p:ext uri="{BB962C8B-B14F-4D97-AF65-F5344CB8AC3E}">
        <p14:creationId xmlns:p14="http://schemas.microsoft.com/office/powerpoint/2010/main" val="370887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F271C-D3B1-487D-A527-5F90F89E9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Bayes’s</a:t>
            </a:r>
            <a:r>
              <a:rPr lang="en-US" dirty="0"/>
              <a:t>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00D0F-6EE6-44D0-836A-5DE5ACD4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</a:t>
            </a:r>
            <a:r>
              <a:rPr lang="en-US" dirty="0"/>
              <a:t>[sick | vaccine] </a:t>
            </a:r>
            <a:br>
              <a:rPr lang="en-US" dirty="0"/>
            </a:br>
            <a:r>
              <a:rPr lang="en-US" dirty="0"/>
              <a:t>= </a:t>
            </a:r>
            <a:r>
              <a:rPr lang="en-US" dirty="0" err="1"/>
              <a:t>Pr</a:t>
            </a:r>
            <a:r>
              <a:rPr lang="en-US" dirty="0"/>
              <a:t>[vaccine | sick] </a:t>
            </a:r>
            <a:r>
              <a:rPr lang="en-US" dirty="0" err="1"/>
              <a:t>Pr</a:t>
            </a:r>
            <a:r>
              <a:rPr lang="en-US" dirty="0"/>
              <a:t>[sick]/</a:t>
            </a:r>
            <a:r>
              <a:rPr lang="en-US" dirty="0" err="1"/>
              <a:t>Pr</a:t>
            </a:r>
            <a:r>
              <a:rPr lang="en-US" dirty="0"/>
              <a:t>[vaccine] </a:t>
            </a:r>
            <a:br>
              <a:rPr lang="en-US" dirty="0"/>
            </a:br>
            <a:r>
              <a:rPr lang="en-US" dirty="0"/>
              <a:t>= 0.1 </a:t>
            </a:r>
            <a:r>
              <a:rPr lang="en-US" dirty="0" err="1"/>
              <a:t>Pr</a:t>
            </a:r>
            <a:r>
              <a:rPr lang="en-US" dirty="0"/>
              <a:t>[sick] / 0.5 = 0.2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 err="1"/>
              <a:t>Pr</a:t>
            </a:r>
            <a:r>
              <a:rPr lang="en-US" dirty="0"/>
              <a:t>[sick]</a:t>
            </a:r>
          </a:p>
          <a:p>
            <a:r>
              <a:rPr lang="en-US" dirty="0" err="1"/>
              <a:t>Pr</a:t>
            </a:r>
            <a:r>
              <a:rPr lang="en-US" dirty="0"/>
              <a:t>[sick | no vaccine] </a:t>
            </a:r>
            <a:br>
              <a:rPr lang="en-US" dirty="0"/>
            </a:br>
            <a:r>
              <a:rPr lang="en-US" dirty="0"/>
              <a:t>= </a:t>
            </a:r>
            <a:r>
              <a:rPr lang="en-US" dirty="0" err="1"/>
              <a:t>Pr</a:t>
            </a:r>
            <a:r>
              <a:rPr lang="en-US" dirty="0"/>
              <a:t>[no vaccine | sick] </a:t>
            </a:r>
            <a:r>
              <a:rPr lang="en-US" dirty="0" err="1"/>
              <a:t>Pr</a:t>
            </a:r>
            <a:r>
              <a:rPr lang="en-US" dirty="0"/>
              <a:t>[sick]/</a:t>
            </a:r>
            <a:r>
              <a:rPr lang="en-US" dirty="0" err="1"/>
              <a:t>Pr</a:t>
            </a:r>
            <a:r>
              <a:rPr lang="en-US" dirty="0"/>
              <a:t>[no vaccine] </a:t>
            </a:r>
            <a:br>
              <a:rPr lang="en-US" dirty="0"/>
            </a:br>
            <a:r>
              <a:rPr lang="en-US" dirty="0"/>
              <a:t>= 0.9 </a:t>
            </a:r>
            <a:r>
              <a:rPr lang="en-US" dirty="0" err="1"/>
              <a:t>Pr</a:t>
            </a:r>
            <a:r>
              <a:rPr lang="en-US" dirty="0"/>
              <a:t>[sick] / 0.5 = 1.8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 err="1"/>
              <a:t>Pr</a:t>
            </a:r>
            <a:r>
              <a:rPr lang="en-US" dirty="0"/>
              <a:t>[sick]</a:t>
            </a:r>
          </a:p>
          <a:p>
            <a:r>
              <a:rPr lang="en-US" dirty="0" err="1"/>
              <a:t>Pr</a:t>
            </a:r>
            <a:r>
              <a:rPr lang="en-US" dirty="0"/>
              <a:t>[sick | vaccine] / </a:t>
            </a:r>
            <a:r>
              <a:rPr lang="en-US" dirty="0" err="1"/>
              <a:t>Pr</a:t>
            </a:r>
            <a:r>
              <a:rPr lang="en-US" dirty="0"/>
              <a:t>[sick | no vaccine] = 0.11</a:t>
            </a:r>
          </a:p>
          <a:p>
            <a:pPr lvl="1"/>
            <a:r>
              <a:rPr lang="en-US" dirty="0"/>
              <a:t>I.e., vaccine is 89% effective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3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16EE-63B5-4CAD-B724-6877DAA4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probability facts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1F323-A416-46C6-8225-4C03F8E784E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4876799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US" dirty="0"/>
                  <a:t>For event E, </a:t>
                </a:r>
                <a:r>
                  <a:rPr lang="en-US" dirty="0" err="1"/>
                  <a:t>Pr</a:t>
                </a:r>
                <a:r>
                  <a:rPr lang="en-US" dirty="0"/>
                  <a:t>[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= Pr[</a:t>
                </a:r>
                <a:r>
                  <a:rPr lang="en-US" dirty="0">
                    <a:sym typeface="Symbol" panose="05050102010706020507" pitchFamily="18" charset="2"/>
                  </a:rPr>
                  <a:t>E] = 1 – </a:t>
                </a:r>
                <a:r>
                  <a:rPr lang="en-US" dirty="0" err="1"/>
                  <a:t>Pr</a:t>
                </a:r>
                <a:r>
                  <a:rPr lang="en-US" dirty="0"/>
                  <a:t>[E]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 err="1"/>
                  <a:t>Pr</a:t>
                </a:r>
                <a:r>
                  <a:rPr lang="en-US" dirty="0"/>
                  <a:t>[E </a:t>
                </a:r>
                <a:r>
                  <a:rPr lang="en-US" dirty="0">
                    <a:sym typeface="Symbol" panose="05050102010706020507" pitchFamily="18" charset="2"/>
                  </a:rPr>
                  <a:t>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| E’]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dirty="0" err="1"/>
                  <a:t>Pr</a:t>
                </a:r>
                <a:r>
                  <a:rPr lang="en-US" dirty="0"/>
                  <a:t>[E </a:t>
                </a:r>
                <a:r>
                  <a:rPr lang="en-US" dirty="0">
                    <a:sym typeface="Symbol" panose="05050102010706020507" pitchFamily="18" charset="2"/>
                  </a:rPr>
                  <a:t>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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</a:t>
                </a:r>
                <a:r>
                  <a:rPr lang="en-US" dirty="0" err="1">
                    <a:sym typeface="Symbol" panose="05050102010706020507" pitchFamily="18" charset="2"/>
                  </a:rPr>
                  <a:t>i</a:t>
                </a:r>
                <a:r>
                  <a:rPr lang="en-US" dirty="0" err="1"/>
                  <a:t>ff</a:t>
                </a:r>
                <a:r>
                  <a:rPr lang="en-US" dirty="0"/>
                  <a:t> E, E’ are independent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 E’] ≤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+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(union bound) </a:t>
                </a:r>
              </a:p>
              <a:p>
                <a:pPr lvl="1">
                  <a:lnSpc>
                    <a:spcPct val="110000"/>
                  </a:lnSpc>
                </a:pP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  E’] =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[E] + </a:t>
                </a:r>
                <a:r>
                  <a:rPr lang="en-US" dirty="0" err="1">
                    <a:sym typeface="Symbol" panose="05050102010706020507" pitchFamily="18" charset="2"/>
                  </a:rPr>
                  <a:t>Pr</a:t>
                </a:r>
                <a:r>
                  <a:rPr lang="en-US" dirty="0">
                    <a:sym typeface="Symbol" panose="05050102010706020507" pitchFamily="18" charset="2"/>
                  </a:rPr>
                  <a:t>[E’] </a:t>
                </a:r>
                <a:r>
                  <a:rPr lang="en-US" dirty="0" err="1">
                    <a:sym typeface="Symbol" panose="05050102010706020507" pitchFamily="18" charset="2"/>
                  </a:rPr>
                  <a:t>iff</a:t>
                </a:r>
                <a:r>
                  <a:rPr lang="en-US" dirty="0">
                    <a:sym typeface="Symbol" panose="05050102010706020507" pitchFamily="18" charset="2"/>
                  </a:rPr>
                  <a:t> E, E’ are mutually exclusive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D1F323-A416-46C6-8225-4C03F8E784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4876799"/>
              </a:xfrm>
              <a:blipFill>
                <a:blip r:embed="rId2"/>
                <a:stretch>
                  <a:fillRect l="-1704" t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5040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DD41-EE73-4799-B99F-3C616B349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6D924-88DE-4370-A9F1-B078864F4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we have N students, each (independently) positive with probability p </a:t>
            </a:r>
          </a:p>
          <a:p>
            <a:r>
              <a:rPr lang="en-US" dirty="0"/>
              <a:t>Want to find all positive cases</a:t>
            </a:r>
          </a:p>
          <a:p>
            <a:r>
              <a:rPr lang="en-US" dirty="0"/>
              <a:t>Clearly, we can do it using N tests</a:t>
            </a:r>
          </a:p>
          <a:p>
            <a:pPr lvl="1"/>
            <a:r>
              <a:rPr lang="en-US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391029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B5AA3-6391-48A8-9A16-53FFA6F0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4F9F-8A09-4363-AB99-C8F943E53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well-studied problem, under the name “combinatorial group testing”</a:t>
            </a:r>
          </a:p>
          <a:p>
            <a:r>
              <a:rPr lang="en-US" dirty="0"/>
              <a:t>Real-life constraints sometimes mean that theoretical solutions don’t apply</a:t>
            </a:r>
          </a:p>
          <a:p>
            <a:r>
              <a:rPr lang="en-US" dirty="0"/>
              <a:t>A recent paper (April, 2020) gave a simple improvement to a widely used technique</a:t>
            </a:r>
          </a:p>
        </p:txBody>
      </p:sp>
    </p:spTree>
    <p:extLst>
      <p:ext uri="{BB962C8B-B14F-4D97-AF65-F5344CB8AC3E}">
        <p14:creationId xmlns:p14="http://schemas.microsoft.com/office/powerpoint/2010/main" val="50265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0CB0-8BDC-416C-A89D-24B870F0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AD921-C64A-4660-8317-8531D7B56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in 1943</a:t>
            </a:r>
          </a:p>
          <a:p>
            <a:r>
              <a:rPr lang="en-US" dirty="0"/>
              <a:t>Randomly assign students to groups of size s</a:t>
            </a:r>
          </a:p>
          <a:p>
            <a:pPr lvl="1"/>
            <a:r>
              <a:rPr lang="en-US" dirty="0"/>
              <a:t>Assume for simplicity that s divides N</a:t>
            </a:r>
          </a:p>
          <a:p>
            <a:r>
              <a:rPr lang="en-US" dirty="0"/>
              <a:t>[Round 1:] For each group, combine samples of all students and administer one test</a:t>
            </a:r>
          </a:p>
          <a:p>
            <a:pPr lvl="1"/>
            <a:r>
              <a:rPr lang="en-US" dirty="0"/>
              <a:t>If negative, everyone in the group is negative</a:t>
            </a:r>
          </a:p>
          <a:p>
            <a:pPr lvl="1"/>
            <a:r>
              <a:rPr lang="en-US" dirty="0"/>
              <a:t>[Round 2:] If positive, test everyone in the group individually</a:t>
            </a:r>
          </a:p>
        </p:txBody>
      </p:sp>
    </p:spTree>
    <p:extLst>
      <p:ext uri="{BB962C8B-B14F-4D97-AF65-F5344CB8AC3E}">
        <p14:creationId xmlns:p14="http://schemas.microsoft.com/office/powerpoint/2010/main" val="261505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0F11B-BC73-4FE0-9364-847E75A8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17D7-64C8-4A50-AD8A-2A2FDEB0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expected number of tests?</a:t>
            </a:r>
          </a:p>
          <a:p>
            <a:r>
              <a:rPr lang="en-US" dirty="0"/>
              <a:t>N/s tests administered in round 1</a:t>
            </a:r>
          </a:p>
          <a:p>
            <a:r>
              <a:rPr lang="en-US" dirty="0"/>
              <a:t>Let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be the indicator random variable that is 1 </a:t>
            </a:r>
            <a:r>
              <a:rPr lang="en-US" dirty="0" err="1"/>
              <a:t>iff</a:t>
            </a:r>
            <a:r>
              <a:rPr lang="en-US" dirty="0"/>
              <a:t> student </a:t>
            </a:r>
            <a:r>
              <a:rPr lang="en-US" dirty="0" err="1"/>
              <a:t>i</a:t>
            </a:r>
            <a:r>
              <a:rPr lang="en-US" dirty="0"/>
              <a:t> is tested in round 2</a:t>
            </a:r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positive, they are definitely tested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1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negative, they are tested </a:t>
            </a:r>
            <a:r>
              <a:rPr lang="en-US" dirty="0" err="1"/>
              <a:t>iff</a:t>
            </a:r>
            <a:r>
              <a:rPr lang="en-US" dirty="0"/>
              <a:t> they are put in a group with someone who is positive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1 – (1 – p)</a:t>
            </a:r>
            <a:r>
              <a:rPr lang="en-US" baseline="30000" dirty="0"/>
              <a:t>s-1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397C-97FD-4BA3-91F2-C0AEC5E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79309-6FF1-4D58-B29B-6BEFF92AC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p </a:t>
            </a:r>
            <a:r>
              <a:rPr lang="en-US" dirty="0">
                <a:sym typeface="Symbol" panose="05050102010706020507" pitchFamily="18" charset="2"/>
              </a:rPr>
              <a:t> 1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So the expected number of tests is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N/s + N  [p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)]</a:t>
            </a:r>
          </a:p>
          <a:p>
            <a:r>
              <a:rPr lang="en-US" dirty="0"/>
              <a:t>If we know p, we can use calculus to find s minimizing the expected number of 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91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FE87-291D-4A64-B023-16E62170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pooling (2020)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234D-F270-4C1F-942F-3553A9409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Randomly partition students into groups of size s, </a:t>
            </a:r>
            <a:r>
              <a:rPr lang="en-US" i="1" dirty="0"/>
              <a:t>twice</a:t>
            </a:r>
            <a:endParaRPr lang="en-US" dirty="0"/>
          </a:p>
          <a:p>
            <a:r>
              <a:rPr lang="en-US" dirty="0"/>
              <a:t>[Round 1:] For each group, combine samples of all students and administer one test</a:t>
            </a:r>
          </a:p>
          <a:p>
            <a:pPr lvl="1"/>
            <a:r>
              <a:rPr lang="en-US" dirty="0"/>
              <a:t>[Round 2:] Test any student only if </a:t>
            </a:r>
            <a:r>
              <a:rPr lang="en-US" i="1" dirty="0"/>
              <a:t>both</a:t>
            </a:r>
            <a:r>
              <a:rPr lang="en-US" dirty="0"/>
              <a:t> of the groups he/she were in tested positive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88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0F11B-BC73-4FE0-9364-847E75A87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B17D7-64C8-4A50-AD8A-2A2FDEB0C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the expected number of tests?</a:t>
            </a:r>
          </a:p>
          <a:p>
            <a:r>
              <a:rPr lang="en-US" dirty="0"/>
              <a:t>2N/s tests administered in round 1</a:t>
            </a:r>
          </a:p>
          <a:p>
            <a:r>
              <a:rPr lang="en-US" dirty="0"/>
              <a:t>Let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 be an indicator random variable that is 1 </a:t>
            </a:r>
            <a:r>
              <a:rPr lang="en-US" dirty="0" err="1"/>
              <a:t>iff</a:t>
            </a:r>
            <a:r>
              <a:rPr lang="en-US" dirty="0"/>
              <a:t> student </a:t>
            </a:r>
            <a:r>
              <a:rPr lang="en-US" dirty="0" err="1"/>
              <a:t>i</a:t>
            </a:r>
            <a:r>
              <a:rPr lang="en-US" dirty="0"/>
              <a:t> is tested in round 2</a:t>
            </a:r>
          </a:p>
          <a:p>
            <a:r>
              <a:rPr lang="en-US" dirty="0"/>
              <a:t>Two cases: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positive, they are definitely tested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1</a:t>
            </a:r>
          </a:p>
          <a:p>
            <a:pPr lvl="1"/>
            <a:r>
              <a:rPr lang="en-US" dirty="0"/>
              <a:t>If student </a:t>
            </a:r>
            <a:r>
              <a:rPr lang="en-US" dirty="0" err="1"/>
              <a:t>i</a:t>
            </a:r>
            <a:r>
              <a:rPr lang="en-US" dirty="0"/>
              <a:t> is negative, they are tested </a:t>
            </a:r>
            <a:r>
              <a:rPr lang="en-US" dirty="0" err="1"/>
              <a:t>iff</a:t>
            </a:r>
            <a:r>
              <a:rPr lang="en-US" dirty="0"/>
              <a:t> they are put </a:t>
            </a:r>
            <a:r>
              <a:rPr lang="en-US" i="1" dirty="0"/>
              <a:t>twice</a:t>
            </a:r>
            <a:r>
              <a:rPr lang="en-US" dirty="0"/>
              <a:t> in a group with someone who is positive</a:t>
            </a:r>
          </a:p>
          <a:p>
            <a:pPr lvl="2"/>
            <a:r>
              <a:rPr lang="en-US" dirty="0"/>
              <a:t>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(1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7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2397C-97FD-4BA3-91F2-C0AEC5E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pooling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79309-6FF1-4D58-B29B-6BEFF92AC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Exp[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] = p </a:t>
            </a:r>
            <a:r>
              <a:rPr lang="en-US" dirty="0">
                <a:sym typeface="Symbol" panose="05050102010706020507" pitchFamily="18" charset="2"/>
              </a:rPr>
              <a:t> 1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>
                <a:sym typeface="Symbol" panose="05050102010706020507" pitchFamily="18" charset="2"/>
              </a:rPr>
              <a:t>So the expected number of tests is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2N/s + N  [p + (1 – p)  (</a:t>
            </a:r>
            <a:r>
              <a:rPr lang="en-US" dirty="0"/>
              <a:t>1 – (1 – p)</a:t>
            </a:r>
            <a:r>
              <a:rPr lang="en-US" baseline="30000" dirty="0"/>
              <a:t>s-1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]</a:t>
            </a:r>
          </a:p>
          <a:p>
            <a:r>
              <a:rPr lang="en-US" dirty="0"/>
              <a:t>If we know p, we can use calculus to solve for the optimal 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912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B5098-9A0F-4E94-B664-D1C4A59CC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168" y="1094362"/>
            <a:ext cx="6096000" cy="47730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53FA2D-A137-4E5C-98D6-8155EFD2D9EE}"/>
              </a:ext>
            </a:extLst>
          </p:cNvPr>
          <p:cNvSpPr txBox="1"/>
          <p:nvPr/>
        </p:nvSpPr>
        <p:spPr>
          <a:xfrm>
            <a:off x="1752600" y="6248400"/>
            <a:ext cx="5697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Broder and Kumar, “A Note on Double Pooling Tests”</a:t>
            </a:r>
          </a:p>
        </p:txBody>
      </p:sp>
    </p:spTree>
    <p:extLst>
      <p:ext uri="{BB962C8B-B14F-4D97-AF65-F5344CB8AC3E}">
        <p14:creationId xmlns:p14="http://schemas.microsoft.com/office/powerpoint/2010/main" val="60065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E864-8794-49DE-A9A0-FBB2F167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probability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2B13A-B5DC-4283-9AB3-0B8DD42F1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 integer-valued random variable N, </a:t>
            </a:r>
            <a:r>
              <a:rPr lang="en-US" dirty="0">
                <a:sym typeface="Symbol" panose="05050102010706020507" pitchFamily="18" charset="2"/>
              </a:rPr>
              <a:t>Exp[N]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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[N=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(by definition)</a:t>
            </a:r>
          </a:p>
          <a:p>
            <a:pPr>
              <a:lnSpc>
                <a:spcPct val="110000"/>
              </a:lnSpc>
            </a:pPr>
            <a:r>
              <a:rPr lang="en-US" dirty="0">
                <a:sym typeface="Symbol" panose="05050102010706020507" pitchFamily="18" charset="2"/>
              </a:rPr>
              <a:t>For random variables N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N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: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Exp[N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] = Exp[N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] + Exp[N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(linearity of expectation)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Contention resolution</a:t>
            </a:r>
          </a:p>
        </p:txBody>
      </p:sp>
    </p:spTree>
    <p:extLst>
      <p:ext uri="{BB962C8B-B14F-4D97-AF65-F5344CB8AC3E}">
        <p14:creationId xmlns:p14="http://schemas.microsoft.com/office/powerpoint/2010/main" val="525509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91BB-2033-433D-9A72-6DCF60EF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04F51-A400-4EA5-8407-91A5AFE75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Suppose n identical machines are trying to access some resource</a:t>
            </a:r>
          </a:p>
          <a:p>
            <a:pPr lvl="1"/>
            <a:r>
              <a:rPr lang="en-US" dirty="0"/>
              <a:t>In each time step (round), each machine can attempt to access the resource or not</a:t>
            </a:r>
          </a:p>
          <a:p>
            <a:pPr lvl="1"/>
            <a:r>
              <a:rPr lang="en-US" dirty="0"/>
              <a:t>A machine succeeds in some round </a:t>
            </a:r>
            <a:r>
              <a:rPr lang="en-US" dirty="0" err="1"/>
              <a:t>iff</a:t>
            </a:r>
            <a:r>
              <a:rPr lang="en-US" dirty="0"/>
              <a:t> it is the </a:t>
            </a:r>
            <a:r>
              <a:rPr lang="en-US" i="1" dirty="0"/>
              <a:t>only one</a:t>
            </a:r>
            <a:r>
              <a:rPr lang="en-US" dirty="0"/>
              <a:t> to attempt access in that round</a:t>
            </a:r>
          </a:p>
          <a:p>
            <a:r>
              <a:rPr lang="en-US" dirty="0"/>
              <a:t>Goal is for all machines to eventually access the resource</a:t>
            </a:r>
          </a:p>
          <a:p>
            <a:r>
              <a:rPr lang="en-US" dirty="0"/>
              <a:t>No deterministic algorithm is possible here!</a:t>
            </a:r>
          </a:p>
        </p:txBody>
      </p:sp>
    </p:spTree>
    <p:extLst>
      <p:ext uri="{BB962C8B-B14F-4D97-AF65-F5344CB8AC3E}">
        <p14:creationId xmlns:p14="http://schemas.microsoft.com/office/powerpoint/2010/main" val="13931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C4ABA-70C8-45E9-90C0-B3039EEC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98D6-7EF5-4185-A0FF-99FBB566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that in each round, each machine tries to access the resource with probability p</a:t>
            </a:r>
          </a:p>
          <a:p>
            <a:r>
              <a:rPr lang="en-US" dirty="0"/>
              <a:t>Let 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be the event that machine </a:t>
            </a:r>
            <a:r>
              <a:rPr lang="en-US" dirty="0" err="1"/>
              <a:t>i</a:t>
            </a:r>
            <a:r>
              <a:rPr lang="en-US" dirty="0"/>
              <a:t> attempts to access the resource in round j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] = p for all </a:t>
            </a:r>
            <a:r>
              <a:rPr lang="en-US" dirty="0" err="1"/>
              <a:t>i</a:t>
            </a:r>
            <a:r>
              <a:rPr lang="en-US" dirty="0"/>
              <a:t>, j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>
                <a:sym typeface="Symbol" panose="05050102010706020507" pitchFamily="18" charset="2"/>
              </a:rPr>
              <a:t>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</a:t>
            </a:r>
            <a:r>
              <a:rPr lang="en-US" dirty="0"/>
              <a:t>= 1 – p </a:t>
            </a:r>
          </a:p>
          <a:p>
            <a:pPr lvl="1"/>
            <a:r>
              <a:rPr lang="en-US" dirty="0"/>
              <a:t>All {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}</a:t>
            </a:r>
            <a:r>
              <a:rPr lang="en-US" baseline="-25000" dirty="0" err="1"/>
              <a:t>i</a:t>
            </a:r>
            <a:r>
              <a:rPr lang="en-US" baseline="-25000" dirty="0"/>
              <a:t>, j</a:t>
            </a:r>
            <a:r>
              <a:rPr lang="en-US" dirty="0"/>
              <a:t> are independent</a:t>
            </a:r>
          </a:p>
        </p:txBody>
      </p:sp>
    </p:spTree>
    <p:extLst>
      <p:ext uri="{BB962C8B-B14F-4D97-AF65-F5344CB8AC3E}">
        <p14:creationId xmlns:p14="http://schemas.microsoft.com/office/powerpoint/2010/main" val="121331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40F06-3E86-4F08-86DC-277B224F8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82FD-7605-4126-81FE-911A8643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 be the event that </a:t>
            </a:r>
            <a:r>
              <a:rPr lang="en-US" i="1" dirty="0"/>
              <a:t>only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round j (so machine </a:t>
            </a:r>
            <a:r>
              <a:rPr lang="en-US" dirty="0" err="1"/>
              <a:t>i</a:t>
            </a:r>
            <a:r>
              <a:rPr lang="en-US" dirty="0"/>
              <a:t> succeeds)</a:t>
            </a:r>
          </a:p>
          <a:p>
            <a:r>
              <a:rPr lang="en-US" dirty="0"/>
              <a:t>What is the probability that machine </a:t>
            </a:r>
            <a:r>
              <a:rPr lang="en-US" dirty="0" err="1"/>
              <a:t>i</a:t>
            </a:r>
            <a:r>
              <a:rPr lang="en-US" dirty="0"/>
              <a:t> succeeds in round j?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           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A</a:t>
            </a:r>
            <a:r>
              <a:rPr lang="en-US" baseline="-25000" dirty="0" err="1"/>
              <a:t>i,j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(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)]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=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i,j</a:t>
            </a:r>
            <a:r>
              <a:rPr lang="en-US" dirty="0">
                <a:sym typeface="Symbol" panose="05050102010706020507" pitchFamily="18" charset="2"/>
              </a:rPr>
              <a:t>]  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’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Pr</a:t>
            </a:r>
            <a:r>
              <a:rPr lang="en-US" dirty="0">
                <a:sym typeface="Symbol" panose="05050102010706020507" pitchFamily="18" charset="2"/>
              </a:rPr>
              <a:t>[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i’,j</a:t>
            </a:r>
            <a:r>
              <a:rPr lang="en-US" dirty="0">
                <a:sym typeface="Symbol" panose="05050102010706020507" pitchFamily="18" charset="2"/>
              </a:rPr>
              <a:t>]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= p  (1 – p)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(using independence)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94AF-F8FE-4F16-9268-11E55C79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08E5-1C15-46FF-B8B9-4C4EF7C8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fixed n, we can take the derivative of this expression with respect to p to find the optimal value of p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>
                <a:sym typeface="Symbol" panose="05050102010706020507" pitchFamily="18" charset="2"/>
              </a:rPr>
              <a:t> p = 1/n</a:t>
            </a:r>
          </a:p>
          <a:p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Unique</a:t>
            </a:r>
            <a:r>
              <a:rPr lang="en-US" baseline="-25000" dirty="0" err="1"/>
              <a:t>i,j</a:t>
            </a:r>
            <a:r>
              <a:rPr lang="en-US" dirty="0"/>
              <a:t>] = </a:t>
            </a:r>
            <a:r>
              <a:rPr lang="en-US" dirty="0">
                <a:sym typeface="Symbol" panose="05050102010706020507" pitchFamily="18" charset="2"/>
              </a:rPr>
              <a:t>1/n  (1 – 1/n)</a:t>
            </a:r>
            <a:r>
              <a:rPr lang="en-US" baseline="30000" dirty="0">
                <a:sym typeface="Symbol" panose="05050102010706020507" pitchFamily="18" charset="2"/>
              </a:rPr>
              <a:t>n-1</a:t>
            </a:r>
            <a:r>
              <a:rPr lang="en-US" dirty="0">
                <a:sym typeface="Symbol" panose="05050102010706020507" pitchFamily="18" charset="2"/>
              </a:rPr>
              <a:t>  1/ne</a:t>
            </a:r>
          </a:p>
          <a:p>
            <a:r>
              <a:rPr lang="en-US" dirty="0">
                <a:sym typeface="Symbol" panose="05050102010706020507" pitchFamily="18" charset="2"/>
              </a:rPr>
              <a:t>Note: 1/2e ≤ (1 – 1/n)</a:t>
            </a:r>
            <a:r>
              <a:rPr lang="en-US" baseline="30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≤ 1/e for n ≥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7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593A-505F-4444-B54F-27B5448C8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50D9C-6E92-4EC8-B657-CC19B753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What is the expected number of machines N that attempt to access the resource in a given round?</a:t>
            </a:r>
          </a:p>
          <a:p>
            <a:r>
              <a:rPr lang="en-US" dirty="0"/>
              <a:t>Let N</a:t>
            </a:r>
            <a:r>
              <a:rPr lang="en-US" baseline="-25000" dirty="0"/>
              <a:t>i</a:t>
            </a:r>
            <a:r>
              <a:rPr lang="en-US" dirty="0"/>
              <a:t> be the </a:t>
            </a:r>
            <a:r>
              <a:rPr lang="en-US" i="1" dirty="0"/>
              <a:t>indicator random variable</a:t>
            </a:r>
            <a:r>
              <a:rPr lang="en-US" dirty="0"/>
              <a:t> that </a:t>
            </a:r>
            <a:br>
              <a:rPr lang="en-US" dirty="0"/>
            </a:br>
            <a:r>
              <a:rPr lang="en-US" dirty="0"/>
              <a:t>is 1 </a:t>
            </a:r>
            <a:r>
              <a:rPr lang="en-US" dirty="0" err="1"/>
              <a:t>iff</a:t>
            </a:r>
            <a:r>
              <a:rPr lang="en-US" dirty="0"/>
              <a:t> machine </a:t>
            </a:r>
            <a:r>
              <a:rPr lang="en-US" dirty="0" err="1"/>
              <a:t>i</a:t>
            </a:r>
            <a:r>
              <a:rPr lang="en-US" dirty="0"/>
              <a:t> attempts to access the resource in that round</a:t>
            </a:r>
          </a:p>
          <a:p>
            <a:pPr lvl="1"/>
            <a:r>
              <a:rPr lang="en-US" dirty="0"/>
              <a:t>Note N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and Exp[N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p</a:t>
            </a:r>
          </a:p>
          <a:p>
            <a:r>
              <a:rPr lang="en-US" dirty="0">
                <a:sym typeface="Symbol" panose="05050102010706020507" pitchFamily="18" charset="2"/>
              </a:rPr>
              <a:t>Exp[N] = Exp[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Exp[N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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p = np (linearity of expectation)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When p = 1/n, then Exp[N]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54453</TotalTime>
  <Words>1927</Words>
  <Application>Microsoft Office PowerPoint</Application>
  <PresentationFormat>On-screen Show (4:3)</PresentationFormat>
  <Paragraphs>122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Symbol</vt:lpstr>
      <vt:lpstr>Office Theme</vt:lpstr>
      <vt:lpstr>Algorithms</vt:lpstr>
      <vt:lpstr>Basic probability facts</vt:lpstr>
      <vt:lpstr>Basic probability facts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Contention resolution</vt:lpstr>
      <vt:lpstr>Derivation</vt:lpstr>
      <vt:lpstr>COVID vaccines/testing</vt:lpstr>
      <vt:lpstr>Bayes’s law</vt:lpstr>
      <vt:lpstr>Bayes’s law</vt:lpstr>
      <vt:lpstr>Bayes’s law</vt:lpstr>
      <vt:lpstr>COVID testing</vt:lpstr>
      <vt:lpstr>Remark</vt:lpstr>
      <vt:lpstr>Pooling</vt:lpstr>
      <vt:lpstr>Pooling</vt:lpstr>
      <vt:lpstr>Pooling</vt:lpstr>
      <vt:lpstr>Double pooling (2020)</vt:lpstr>
      <vt:lpstr>Double pooling</vt:lpstr>
      <vt:lpstr>Double pooling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2838</cp:revision>
  <dcterms:created xsi:type="dcterms:W3CDTF">2014-06-02T02:25:30Z</dcterms:created>
  <dcterms:modified xsi:type="dcterms:W3CDTF">2021-11-29T16:03:03Z</dcterms:modified>
</cp:coreProperties>
</file>