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471" r:id="rId2"/>
    <p:sldId id="753" r:id="rId3"/>
    <p:sldId id="741" r:id="rId4"/>
    <p:sldId id="745" r:id="rId5"/>
    <p:sldId id="750" r:id="rId6"/>
    <p:sldId id="751" r:id="rId7"/>
    <p:sldId id="755" r:id="rId8"/>
    <p:sldId id="776" r:id="rId9"/>
    <p:sldId id="756" r:id="rId10"/>
    <p:sldId id="757" r:id="rId11"/>
    <p:sldId id="777" r:id="rId12"/>
    <p:sldId id="758" r:id="rId13"/>
    <p:sldId id="771" r:id="rId14"/>
    <p:sldId id="770" r:id="rId15"/>
    <p:sldId id="772" r:id="rId16"/>
    <p:sldId id="7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9" autoAdjust="0"/>
    <p:restoredTop sz="94660"/>
  </p:normalViewPr>
  <p:slideViewPr>
    <p:cSldViewPr>
      <p:cViewPr varScale="1">
        <p:scale>
          <a:sx n="77" d="100"/>
          <a:sy n="77" d="100"/>
        </p:scale>
        <p:origin x="259"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BF7E19-5E58-4A0D-942E-F728F20487D2}" type="datetimeFigureOut">
              <a:rPr lang="en-US" smtClean="0"/>
              <a:t>12/3/2021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A42AE6-878C-46A5-A432-87C112332D23}" type="slidenum">
              <a:rPr lang="en-US" smtClean="0"/>
              <a:t>‹#›</a:t>
            </a:fld>
            <a:endParaRPr lang="en-US"/>
          </a:p>
        </p:txBody>
      </p:sp>
    </p:spTree>
    <p:extLst>
      <p:ext uri="{BB962C8B-B14F-4D97-AF65-F5344CB8AC3E}">
        <p14:creationId xmlns:p14="http://schemas.microsoft.com/office/powerpoint/2010/main" val="3618767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12898CC-5660-44C1-B068-F179A9DC2F99}"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3924018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2898CC-5660-44C1-B068-F179A9DC2F99}"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344038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2898CC-5660-44C1-B068-F179A9DC2F99}"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3867120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2898CC-5660-44C1-B068-F179A9DC2F99}"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3086126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2898CC-5660-44C1-B068-F179A9DC2F99}"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964711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2898CC-5660-44C1-B068-F179A9DC2F99}"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3682466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2898CC-5660-44C1-B068-F179A9DC2F99}"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1877155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2898CC-5660-44C1-B068-F179A9DC2F99}"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3246576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2898CC-5660-44C1-B068-F179A9DC2F99}"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1947207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2898CC-5660-44C1-B068-F179A9DC2F99}"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903582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2898CC-5660-44C1-B068-F179A9DC2F99}"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98404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2898CC-5660-44C1-B068-F179A9DC2F99}" type="datetimeFigureOut">
              <a:rPr lang="en-US" smtClean="0"/>
              <a:t>12/3/2021</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BEBD89-05F3-4F96-A315-DC3652376F05}" type="slidenum">
              <a:rPr lang="en-US" smtClean="0"/>
              <a:t>‹#›</a:t>
            </a:fld>
            <a:endParaRPr lang="en-US"/>
          </a:p>
        </p:txBody>
      </p:sp>
    </p:spTree>
    <p:extLst>
      <p:ext uri="{BB962C8B-B14F-4D97-AF65-F5344CB8AC3E}">
        <p14:creationId xmlns:p14="http://schemas.microsoft.com/office/powerpoint/2010/main" val="2365517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a:t>Algorithms</a:t>
            </a:r>
          </a:p>
        </p:txBody>
      </p:sp>
      <p:sp>
        <p:nvSpPr>
          <p:cNvPr id="3" name="Subtitle 2"/>
          <p:cNvSpPr>
            <a:spLocks noGrp="1"/>
          </p:cNvSpPr>
          <p:nvPr>
            <p:ph type="subTitle" idx="1"/>
          </p:nvPr>
        </p:nvSpPr>
        <p:spPr/>
        <p:txBody>
          <a:bodyPr>
            <a:normAutofit/>
          </a:bodyPr>
          <a:lstStyle/>
          <a:p>
            <a:r>
              <a:rPr lang="en-US" sz="4000" i="1" dirty="0">
                <a:solidFill>
                  <a:schemeClr val="tx1"/>
                </a:solidFill>
              </a:rPr>
              <a:t>Lecture 38</a:t>
            </a:r>
          </a:p>
        </p:txBody>
      </p:sp>
    </p:spTree>
    <p:extLst>
      <p:ext uri="{BB962C8B-B14F-4D97-AF65-F5344CB8AC3E}">
        <p14:creationId xmlns:p14="http://schemas.microsoft.com/office/powerpoint/2010/main" val="1071136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17768-C698-4C81-BE7D-72661208F137}"/>
              </a:ext>
            </a:extLst>
          </p:cNvPr>
          <p:cNvSpPr>
            <a:spLocks noGrp="1"/>
          </p:cNvSpPr>
          <p:nvPr>
            <p:ph type="title"/>
          </p:nvPr>
        </p:nvSpPr>
        <p:spPr/>
        <p:txBody>
          <a:bodyPr/>
          <a:lstStyle/>
          <a:p>
            <a:r>
              <a:rPr lang="en-US" dirty="0"/>
              <a:t>Max-3SAT</a:t>
            </a:r>
          </a:p>
        </p:txBody>
      </p:sp>
      <p:sp>
        <p:nvSpPr>
          <p:cNvPr id="3" name="Content Placeholder 2">
            <a:extLst>
              <a:ext uri="{FF2B5EF4-FFF2-40B4-BE49-F238E27FC236}">
                <a16:creationId xmlns:a16="http://schemas.microsoft.com/office/drawing/2014/main" id="{B7AC539B-5648-4123-ACB9-0CF0E6191715}"/>
              </a:ext>
            </a:extLst>
          </p:cNvPr>
          <p:cNvSpPr>
            <a:spLocks noGrp="1"/>
          </p:cNvSpPr>
          <p:nvPr>
            <p:ph idx="1"/>
          </p:nvPr>
        </p:nvSpPr>
        <p:spPr>
          <a:xfrm>
            <a:off x="457200" y="1600201"/>
            <a:ext cx="8229600" cy="5105399"/>
          </a:xfrm>
        </p:spPr>
        <p:txBody>
          <a:bodyPr>
            <a:normAutofit/>
          </a:bodyPr>
          <a:lstStyle/>
          <a:p>
            <a:r>
              <a:rPr lang="en-US" dirty="0"/>
              <a:t>Setting variables at random satisfies 7/8 of the clauses </a:t>
            </a:r>
            <a:r>
              <a:rPr lang="en-US" i="1" dirty="0"/>
              <a:t>in expectation</a:t>
            </a:r>
            <a:endParaRPr lang="en-US" dirty="0"/>
          </a:p>
          <a:p>
            <a:r>
              <a:rPr lang="en-US" dirty="0"/>
              <a:t>What if we want to satisfy at least 7/8 of the clauses </a:t>
            </a:r>
            <a:r>
              <a:rPr lang="en-US" i="1" dirty="0"/>
              <a:t>with high probability</a:t>
            </a:r>
            <a:r>
              <a:rPr lang="en-US" dirty="0"/>
              <a:t>?</a:t>
            </a:r>
          </a:p>
          <a:p>
            <a:pPr lvl="1"/>
            <a:r>
              <a:rPr lang="en-US" dirty="0"/>
              <a:t>(Note: our analysis is different from the book)</a:t>
            </a:r>
          </a:p>
        </p:txBody>
      </p:sp>
    </p:spTree>
    <p:extLst>
      <p:ext uri="{BB962C8B-B14F-4D97-AF65-F5344CB8AC3E}">
        <p14:creationId xmlns:p14="http://schemas.microsoft.com/office/powerpoint/2010/main" val="4098435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3C217-1213-45FC-9795-4E03C4CE2A0A}"/>
              </a:ext>
            </a:extLst>
          </p:cNvPr>
          <p:cNvSpPr>
            <a:spLocks noGrp="1"/>
          </p:cNvSpPr>
          <p:nvPr>
            <p:ph type="title"/>
          </p:nvPr>
        </p:nvSpPr>
        <p:spPr/>
        <p:txBody>
          <a:bodyPr/>
          <a:lstStyle/>
          <a:p>
            <a:r>
              <a:rPr lang="en-US" dirty="0"/>
              <a:t>Markov’s inequality</a:t>
            </a:r>
          </a:p>
        </p:txBody>
      </p:sp>
      <p:sp>
        <p:nvSpPr>
          <p:cNvPr id="3" name="Content Placeholder 2">
            <a:extLst>
              <a:ext uri="{FF2B5EF4-FFF2-40B4-BE49-F238E27FC236}">
                <a16:creationId xmlns:a16="http://schemas.microsoft.com/office/drawing/2014/main" id="{E2C9A05A-CF15-470C-BCE0-177AC2D84CF9}"/>
              </a:ext>
            </a:extLst>
          </p:cNvPr>
          <p:cNvSpPr>
            <a:spLocks noGrp="1"/>
          </p:cNvSpPr>
          <p:nvPr>
            <p:ph idx="1"/>
          </p:nvPr>
        </p:nvSpPr>
        <p:spPr/>
        <p:txBody>
          <a:bodyPr/>
          <a:lstStyle/>
          <a:p>
            <a:r>
              <a:rPr lang="en-US" u="sng" dirty="0"/>
              <a:t>Markov’s inequality</a:t>
            </a:r>
            <a:r>
              <a:rPr lang="en-US" dirty="0"/>
              <a:t>: If X is a nonnegative, integer </a:t>
            </a:r>
            <a:r>
              <a:rPr lang="en-US" dirty="0" err="1"/>
              <a:t>r.v.</a:t>
            </a:r>
            <a:r>
              <a:rPr lang="en-US" dirty="0"/>
              <a:t> and t &gt; 0, then </a:t>
            </a:r>
            <a:r>
              <a:rPr lang="en-US" dirty="0" err="1"/>
              <a:t>Pr</a:t>
            </a:r>
            <a:r>
              <a:rPr lang="en-US" dirty="0"/>
              <a:t>[X ≥ t] ≤ Exp[X]/t</a:t>
            </a:r>
          </a:p>
          <a:p>
            <a:r>
              <a:rPr lang="en-US" dirty="0"/>
              <a:t>Proof: </a:t>
            </a:r>
            <a:br>
              <a:rPr lang="en-US" dirty="0"/>
            </a:br>
            <a:r>
              <a:rPr lang="en-US" dirty="0"/>
              <a:t>Exp[X] = </a:t>
            </a:r>
            <a:r>
              <a:rPr lang="en-US" dirty="0">
                <a:sym typeface="Symbol" panose="05050102010706020507" pitchFamily="18" charset="2"/>
              </a:rPr>
              <a:t></a:t>
            </a:r>
            <a:r>
              <a:rPr lang="en-US" baseline="-25000" dirty="0" err="1">
                <a:sym typeface="Symbol" panose="05050102010706020507" pitchFamily="18" charset="2"/>
              </a:rPr>
              <a:t>i</a:t>
            </a:r>
            <a:r>
              <a:rPr lang="en-US" baseline="-25000" dirty="0">
                <a:sym typeface="Symbol" panose="05050102010706020507" pitchFamily="18" charset="2"/>
              </a:rPr>
              <a:t>&lt;t</a:t>
            </a:r>
            <a:r>
              <a:rPr lang="en-US" dirty="0">
                <a:sym typeface="Symbol" panose="05050102010706020507" pitchFamily="18" charset="2"/>
              </a:rPr>
              <a:t> </a:t>
            </a:r>
            <a:r>
              <a:rPr lang="en-US" dirty="0" err="1">
                <a:sym typeface="Symbol" panose="05050102010706020507" pitchFamily="18" charset="2"/>
              </a:rPr>
              <a:t>i</a:t>
            </a:r>
            <a:r>
              <a:rPr lang="en-US" dirty="0">
                <a:sym typeface="Symbol" panose="05050102010706020507" pitchFamily="18" charset="2"/>
              </a:rPr>
              <a:t>  </a:t>
            </a:r>
            <a:r>
              <a:rPr lang="en-US" dirty="0" err="1">
                <a:sym typeface="Symbol" panose="05050102010706020507" pitchFamily="18" charset="2"/>
              </a:rPr>
              <a:t>Pr</a:t>
            </a:r>
            <a:r>
              <a:rPr lang="en-US" dirty="0">
                <a:sym typeface="Symbol" panose="05050102010706020507" pitchFamily="18" charset="2"/>
              </a:rPr>
              <a:t>[X = </a:t>
            </a:r>
            <a:r>
              <a:rPr lang="en-US" dirty="0" err="1">
                <a:sym typeface="Symbol" panose="05050102010706020507" pitchFamily="18" charset="2"/>
              </a:rPr>
              <a:t>i</a:t>
            </a:r>
            <a:r>
              <a:rPr lang="en-US" dirty="0">
                <a:sym typeface="Symbol" panose="05050102010706020507" pitchFamily="18" charset="2"/>
              </a:rPr>
              <a:t>] + </a:t>
            </a:r>
            <a:r>
              <a:rPr lang="en-US" baseline="-25000" dirty="0" err="1">
                <a:sym typeface="Symbol" panose="05050102010706020507" pitchFamily="18" charset="2"/>
              </a:rPr>
              <a:t>i</a:t>
            </a:r>
            <a:r>
              <a:rPr lang="en-US" baseline="-25000" dirty="0" err="1"/>
              <a:t>≥t</a:t>
            </a:r>
            <a:r>
              <a:rPr lang="en-US" dirty="0"/>
              <a:t> </a:t>
            </a:r>
            <a:r>
              <a:rPr lang="en-US" dirty="0" err="1">
                <a:sym typeface="Symbol" panose="05050102010706020507" pitchFamily="18" charset="2"/>
              </a:rPr>
              <a:t>i</a:t>
            </a:r>
            <a:r>
              <a:rPr lang="en-US" dirty="0">
                <a:sym typeface="Symbol" panose="05050102010706020507" pitchFamily="18" charset="2"/>
              </a:rPr>
              <a:t>  </a:t>
            </a:r>
            <a:r>
              <a:rPr lang="en-US" dirty="0" err="1">
                <a:sym typeface="Symbol" panose="05050102010706020507" pitchFamily="18" charset="2"/>
              </a:rPr>
              <a:t>Pr</a:t>
            </a:r>
            <a:r>
              <a:rPr lang="en-US" dirty="0">
                <a:sym typeface="Symbol" panose="05050102010706020507" pitchFamily="18" charset="2"/>
              </a:rPr>
              <a:t>[X = </a:t>
            </a:r>
            <a:r>
              <a:rPr lang="en-US" dirty="0" err="1">
                <a:sym typeface="Symbol" panose="05050102010706020507" pitchFamily="18" charset="2"/>
              </a:rPr>
              <a:t>i</a:t>
            </a:r>
            <a:r>
              <a:rPr lang="en-US" dirty="0">
                <a:sym typeface="Symbol" panose="05050102010706020507" pitchFamily="18" charset="2"/>
              </a:rPr>
              <a:t>] </a:t>
            </a:r>
            <a:br>
              <a:rPr lang="en-US" dirty="0">
                <a:sym typeface="Symbol" panose="05050102010706020507" pitchFamily="18" charset="2"/>
              </a:rPr>
            </a:br>
            <a:r>
              <a:rPr lang="en-US" dirty="0">
                <a:sym typeface="Symbol" panose="05050102010706020507" pitchFamily="18" charset="2"/>
              </a:rPr>
              <a:t>             </a:t>
            </a:r>
            <a:r>
              <a:rPr lang="en-US" dirty="0"/>
              <a:t>≥ t </a:t>
            </a:r>
            <a:r>
              <a:rPr lang="en-US" dirty="0">
                <a:sym typeface="Symbol" panose="05050102010706020507" pitchFamily="18" charset="2"/>
              </a:rPr>
              <a:t> </a:t>
            </a:r>
            <a:r>
              <a:rPr lang="en-US" baseline="-25000" dirty="0" err="1">
                <a:sym typeface="Symbol" panose="05050102010706020507" pitchFamily="18" charset="2"/>
              </a:rPr>
              <a:t>i</a:t>
            </a:r>
            <a:r>
              <a:rPr lang="en-US" baseline="-25000" dirty="0" err="1"/>
              <a:t>≥t</a:t>
            </a:r>
            <a:r>
              <a:rPr lang="en-US" dirty="0"/>
              <a:t> </a:t>
            </a:r>
            <a:r>
              <a:rPr lang="en-US" dirty="0" err="1">
                <a:sym typeface="Symbol" panose="05050102010706020507" pitchFamily="18" charset="2"/>
              </a:rPr>
              <a:t>Pr</a:t>
            </a:r>
            <a:r>
              <a:rPr lang="en-US" dirty="0">
                <a:sym typeface="Symbol" panose="05050102010706020507" pitchFamily="18" charset="2"/>
              </a:rPr>
              <a:t>[X = </a:t>
            </a:r>
            <a:r>
              <a:rPr lang="en-US" dirty="0" err="1">
                <a:sym typeface="Symbol" panose="05050102010706020507" pitchFamily="18" charset="2"/>
              </a:rPr>
              <a:t>i</a:t>
            </a:r>
            <a:r>
              <a:rPr lang="en-US" dirty="0">
                <a:sym typeface="Symbol" panose="05050102010706020507" pitchFamily="18" charset="2"/>
              </a:rPr>
              <a:t>] </a:t>
            </a:r>
            <a:br>
              <a:rPr lang="en-US" dirty="0">
                <a:sym typeface="Symbol" panose="05050102010706020507" pitchFamily="18" charset="2"/>
              </a:rPr>
            </a:br>
            <a:r>
              <a:rPr lang="en-US" dirty="0">
                <a:sym typeface="Symbol" panose="05050102010706020507" pitchFamily="18" charset="2"/>
              </a:rPr>
              <a:t>             = t  </a:t>
            </a:r>
            <a:r>
              <a:rPr lang="en-US" dirty="0" err="1">
                <a:sym typeface="Symbol" panose="05050102010706020507" pitchFamily="18" charset="2"/>
              </a:rPr>
              <a:t>Pr</a:t>
            </a:r>
            <a:r>
              <a:rPr lang="en-US" dirty="0">
                <a:sym typeface="Symbol" panose="05050102010706020507" pitchFamily="18" charset="2"/>
              </a:rPr>
              <a:t>[X</a:t>
            </a:r>
            <a:r>
              <a:rPr lang="en-US" dirty="0"/>
              <a:t> ≥ t]</a:t>
            </a:r>
          </a:p>
        </p:txBody>
      </p:sp>
    </p:spTree>
    <p:extLst>
      <p:ext uri="{BB962C8B-B14F-4D97-AF65-F5344CB8AC3E}">
        <p14:creationId xmlns:p14="http://schemas.microsoft.com/office/powerpoint/2010/main" val="2103075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7ECDD-3FE3-4A84-9770-CB7448923E5F}"/>
              </a:ext>
            </a:extLst>
          </p:cNvPr>
          <p:cNvSpPr>
            <a:spLocks noGrp="1"/>
          </p:cNvSpPr>
          <p:nvPr>
            <p:ph type="title"/>
          </p:nvPr>
        </p:nvSpPr>
        <p:spPr/>
        <p:txBody>
          <a:bodyPr/>
          <a:lstStyle/>
          <a:p>
            <a:r>
              <a:rPr lang="en-US" dirty="0"/>
              <a:t>Max-3SAT</a:t>
            </a:r>
          </a:p>
        </p:txBody>
      </p:sp>
      <p:sp>
        <p:nvSpPr>
          <p:cNvPr id="3" name="Content Placeholder 2">
            <a:extLst>
              <a:ext uri="{FF2B5EF4-FFF2-40B4-BE49-F238E27FC236}">
                <a16:creationId xmlns:a16="http://schemas.microsoft.com/office/drawing/2014/main" id="{C300B8CB-E0C8-4DAF-8F4B-F0D5B4329BEB}"/>
              </a:ext>
            </a:extLst>
          </p:cNvPr>
          <p:cNvSpPr>
            <a:spLocks noGrp="1"/>
          </p:cNvSpPr>
          <p:nvPr>
            <p:ph idx="1"/>
          </p:nvPr>
        </p:nvSpPr>
        <p:spPr>
          <a:xfrm>
            <a:off x="457200" y="1600201"/>
            <a:ext cx="8229600" cy="4983160"/>
          </a:xfrm>
        </p:spPr>
        <p:txBody>
          <a:bodyPr>
            <a:normAutofit fontScale="92500" lnSpcReduction="10000"/>
          </a:bodyPr>
          <a:lstStyle/>
          <a:p>
            <a:r>
              <a:rPr lang="en-US" dirty="0"/>
              <a:t>Apply Markov’s inequality to the number N’ of clauses that are </a:t>
            </a:r>
            <a:r>
              <a:rPr lang="en-US" i="1" dirty="0"/>
              <a:t>not</a:t>
            </a:r>
            <a:r>
              <a:rPr lang="en-US" dirty="0"/>
              <a:t> satisfied </a:t>
            </a:r>
          </a:p>
          <a:p>
            <a:r>
              <a:rPr lang="en-US" dirty="0"/>
              <a:t>Exp[N’ + N] = Exp[k] = k</a:t>
            </a:r>
          </a:p>
          <a:p>
            <a:pPr lvl="1"/>
            <a:r>
              <a:rPr lang="en-US" dirty="0"/>
              <a:t>Exp[N’] = k/8</a:t>
            </a:r>
          </a:p>
          <a:p>
            <a:r>
              <a:rPr lang="en-US" dirty="0" err="1"/>
              <a:t>Pr</a:t>
            </a:r>
            <a:r>
              <a:rPr lang="en-US" dirty="0"/>
              <a:t>[N’ &gt; k/8] = </a:t>
            </a:r>
            <a:r>
              <a:rPr lang="en-US" dirty="0" err="1"/>
              <a:t>Pr</a:t>
            </a:r>
            <a:r>
              <a:rPr lang="en-US" dirty="0"/>
              <a:t>[N’ ≥ (k+1)/8] ≤ k/(k+1)</a:t>
            </a:r>
          </a:p>
          <a:p>
            <a:r>
              <a:rPr lang="en-US" dirty="0" err="1"/>
              <a:t>Pr</a:t>
            </a:r>
            <a:r>
              <a:rPr lang="en-US" dirty="0"/>
              <a:t>[N ≥ 7k/8] = 1 – </a:t>
            </a:r>
            <a:r>
              <a:rPr lang="en-US" dirty="0" err="1"/>
              <a:t>Pr</a:t>
            </a:r>
            <a:r>
              <a:rPr lang="en-US" dirty="0"/>
              <a:t>[N’ &gt; k/8] ≥ 1/(k+1)</a:t>
            </a:r>
          </a:p>
          <a:p>
            <a:r>
              <a:rPr lang="en-US" dirty="0"/>
              <a:t>Can now compute the expected number of iterations of the algorithm needed, or how many times it is necessary to run the algorithm so it succeeds except with arbitrarily small probability</a:t>
            </a:r>
          </a:p>
        </p:txBody>
      </p:sp>
    </p:spTree>
    <p:extLst>
      <p:ext uri="{BB962C8B-B14F-4D97-AF65-F5344CB8AC3E}">
        <p14:creationId xmlns:p14="http://schemas.microsoft.com/office/powerpoint/2010/main" val="938967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a:t>Coupon-collector problem</a:t>
            </a:r>
          </a:p>
        </p:txBody>
      </p:sp>
    </p:spTree>
    <p:extLst>
      <p:ext uri="{BB962C8B-B14F-4D97-AF65-F5344CB8AC3E}">
        <p14:creationId xmlns:p14="http://schemas.microsoft.com/office/powerpoint/2010/main" val="3207122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3CD4F-F6D9-4D1C-A6D5-29E70ADF89E3}"/>
              </a:ext>
            </a:extLst>
          </p:cNvPr>
          <p:cNvSpPr>
            <a:spLocks noGrp="1"/>
          </p:cNvSpPr>
          <p:nvPr>
            <p:ph type="title"/>
          </p:nvPr>
        </p:nvSpPr>
        <p:spPr/>
        <p:txBody>
          <a:bodyPr/>
          <a:lstStyle/>
          <a:p>
            <a:r>
              <a:rPr lang="en-US" dirty="0"/>
              <a:t>Problem setup</a:t>
            </a:r>
          </a:p>
        </p:txBody>
      </p:sp>
      <p:sp>
        <p:nvSpPr>
          <p:cNvPr id="3" name="Content Placeholder 2">
            <a:extLst>
              <a:ext uri="{FF2B5EF4-FFF2-40B4-BE49-F238E27FC236}">
                <a16:creationId xmlns:a16="http://schemas.microsoft.com/office/drawing/2014/main" id="{A39359F2-DA19-4BD6-ADEC-2CDEA449C9C9}"/>
              </a:ext>
            </a:extLst>
          </p:cNvPr>
          <p:cNvSpPr>
            <a:spLocks noGrp="1"/>
          </p:cNvSpPr>
          <p:nvPr>
            <p:ph idx="1"/>
          </p:nvPr>
        </p:nvSpPr>
        <p:spPr/>
        <p:txBody>
          <a:bodyPr/>
          <a:lstStyle/>
          <a:p>
            <a:r>
              <a:rPr lang="en-US" dirty="0"/>
              <a:t>There are n types of items</a:t>
            </a:r>
          </a:p>
          <a:p>
            <a:r>
              <a:rPr lang="en-US" dirty="0"/>
              <a:t>Items arrive one-by-one; the items’ types are uniformly distributed and independent</a:t>
            </a:r>
          </a:p>
          <a:p>
            <a:r>
              <a:rPr lang="en-US" dirty="0"/>
              <a:t>How many items N do you expect to need to see before getting one of each type of item?</a:t>
            </a:r>
          </a:p>
        </p:txBody>
      </p:sp>
    </p:spTree>
    <p:extLst>
      <p:ext uri="{BB962C8B-B14F-4D97-AF65-F5344CB8AC3E}">
        <p14:creationId xmlns:p14="http://schemas.microsoft.com/office/powerpoint/2010/main" val="3574335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8822B-FC1F-413E-A691-99BEC7D5C670}"/>
              </a:ext>
            </a:extLst>
          </p:cNvPr>
          <p:cNvSpPr>
            <a:spLocks noGrp="1"/>
          </p:cNvSpPr>
          <p:nvPr>
            <p:ph type="title"/>
          </p:nvPr>
        </p:nvSpPr>
        <p:spPr/>
        <p:txBody>
          <a:bodyPr/>
          <a:lstStyle/>
          <a:p>
            <a:r>
              <a:rPr lang="en-US" dirty="0"/>
              <a:t>Analysis</a:t>
            </a:r>
          </a:p>
        </p:txBody>
      </p:sp>
      <p:sp>
        <p:nvSpPr>
          <p:cNvPr id="3" name="Content Placeholder 2">
            <a:extLst>
              <a:ext uri="{FF2B5EF4-FFF2-40B4-BE49-F238E27FC236}">
                <a16:creationId xmlns:a16="http://schemas.microsoft.com/office/drawing/2014/main" id="{1746944D-4FBE-4816-A5AB-1AB323059B52}"/>
              </a:ext>
            </a:extLst>
          </p:cNvPr>
          <p:cNvSpPr>
            <a:spLocks noGrp="1"/>
          </p:cNvSpPr>
          <p:nvPr>
            <p:ph idx="1"/>
          </p:nvPr>
        </p:nvSpPr>
        <p:spPr/>
        <p:txBody>
          <a:bodyPr>
            <a:normAutofit fontScale="92500" lnSpcReduction="10000"/>
          </a:bodyPr>
          <a:lstStyle/>
          <a:p>
            <a:r>
              <a:rPr lang="en-US" dirty="0"/>
              <a:t>Let N</a:t>
            </a:r>
            <a:r>
              <a:rPr lang="en-US" baseline="-25000" dirty="0"/>
              <a:t>i</a:t>
            </a:r>
            <a:r>
              <a:rPr lang="en-US" dirty="0"/>
              <a:t> be the number of items you need to see after collecting i-1 types, until you get an item of the </a:t>
            </a:r>
            <a:r>
              <a:rPr lang="en-US" dirty="0" err="1"/>
              <a:t>ith</a:t>
            </a:r>
            <a:r>
              <a:rPr lang="en-US" dirty="0"/>
              <a:t> type</a:t>
            </a:r>
          </a:p>
          <a:p>
            <a:r>
              <a:rPr lang="en-US" dirty="0"/>
              <a:t>Exp[N</a:t>
            </a:r>
            <a:r>
              <a:rPr lang="en-US" baseline="-25000" dirty="0"/>
              <a:t>i</a:t>
            </a:r>
            <a:r>
              <a:rPr lang="en-US" dirty="0"/>
              <a:t>] = ?</a:t>
            </a:r>
          </a:p>
          <a:p>
            <a:pPr lvl="1"/>
            <a:r>
              <a:rPr lang="en-US" dirty="0"/>
              <a:t>The probability that the next item will be a </a:t>
            </a:r>
            <a:r>
              <a:rPr lang="en-US" i="1" dirty="0"/>
              <a:t>new</a:t>
            </a:r>
            <a:r>
              <a:rPr lang="en-US" dirty="0"/>
              <a:t> type is (n-i+1)/n</a:t>
            </a:r>
          </a:p>
          <a:p>
            <a:pPr lvl="1"/>
            <a:r>
              <a:rPr lang="en-US" dirty="0"/>
              <a:t>So the expected number of items needed until getting a new type is n/(n-i+1)</a:t>
            </a:r>
          </a:p>
          <a:p>
            <a:r>
              <a:rPr lang="en-US" dirty="0"/>
              <a:t>Exp[N] = Exp[</a:t>
            </a:r>
            <a:r>
              <a:rPr lang="en-US" dirty="0">
                <a:sym typeface="Symbol" panose="05050102010706020507" pitchFamily="18" charset="2"/>
              </a:rPr>
              <a:t></a:t>
            </a:r>
            <a:r>
              <a:rPr lang="en-US" baseline="-25000" dirty="0" err="1">
                <a:sym typeface="Symbol" panose="05050102010706020507" pitchFamily="18" charset="2"/>
              </a:rPr>
              <a:t>i</a:t>
            </a:r>
            <a:r>
              <a:rPr lang="en-US" dirty="0">
                <a:sym typeface="Symbol" panose="05050102010706020507" pitchFamily="18" charset="2"/>
              </a:rPr>
              <a:t> N</a:t>
            </a:r>
            <a:r>
              <a:rPr lang="en-US" baseline="-25000" dirty="0">
                <a:sym typeface="Symbol" panose="05050102010706020507" pitchFamily="18" charset="2"/>
              </a:rPr>
              <a:t>i</a:t>
            </a:r>
            <a:r>
              <a:rPr lang="en-US" dirty="0">
                <a:sym typeface="Symbol" panose="05050102010706020507" pitchFamily="18" charset="2"/>
              </a:rPr>
              <a:t>] = </a:t>
            </a:r>
            <a:r>
              <a:rPr lang="en-US" baseline="-25000" dirty="0" err="1">
                <a:sym typeface="Symbol" panose="05050102010706020507" pitchFamily="18" charset="2"/>
              </a:rPr>
              <a:t>i</a:t>
            </a:r>
            <a:r>
              <a:rPr lang="en-US" dirty="0">
                <a:sym typeface="Symbol" panose="05050102010706020507" pitchFamily="18" charset="2"/>
              </a:rPr>
              <a:t> Exp[N</a:t>
            </a:r>
            <a:r>
              <a:rPr lang="en-US" baseline="-25000" dirty="0">
                <a:sym typeface="Symbol" panose="05050102010706020507" pitchFamily="18" charset="2"/>
              </a:rPr>
              <a:t>i</a:t>
            </a:r>
            <a:r>
              <a:rPr lang="en-US" dirty="0">
                <a:sym typeface="Symbol" panose="05050102010706020507" pitchFamily="18" charset="2"/>
              </a:rPr>
              <a:t>] = n  </a:t>
            </a:r>
            <a:r>
              <a:rPr lang="en-US" baseline="-25000" dirty="0" err="1">
                <a:sym typeface="Symbol" panose="05050102010706020507" pitchFamily="18" charset="2"/>
              </a:rPr>
              <a:t>i</a:t>
            </a:r>
            <a:r>
              <a:rPr lang="en-US" dirty="0">
                <a:sym typeface="Symbol" panose="05050102010706020507" pitchFamily="18" charset="2"/>
              </a:rPr>
              <a:t> 1/(n-i+1)</a:t>
            </a:r>
            <a:br>
              <a:rPr lang="en-US" dirty="0">
                <a:sym typeface="Symbol" panose="05050102010706020507" pitchFamily="18" charset="2"/>
              </a:rPr>
            </a:br>
            <a:r>
              <a:rPr lang="en-US" dirty="0">
                <a:sym typeface="Symbol" panose="05050102010706020507" pitchFamily="18" charset="2"/>
              </a:rPr>
              <a:t> ≈ n log n</a:t>
            </a:r>
            <a:endParaRPr lang="en-US" dirty="0"/>
          </a:p>
        </p:txBody>
      </p:sp>
    </p:spTree>
    <p:extLst>
      <p:ext uri="{BB962C8B-B14F-4D97-AF65-F5344CB8AC3E}">
        <p14:creationId xmlns:p14="http://schemas.microsoft.com/office/powerpoint/2010/main" val="4244137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F2E2C-8324-4E3B-9105-44822101B1C6}"/>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C9DB69E2-677E-4F4A-B5CE-A46EA1CBB688}"/>
              </a:ext>
            </a:extLst>
          </p:cNvPr>
          <p:cNvSpPr>
            <a:spLocks noGrp="1"/>
          </p:cNvSpPr>
          <p:nvPr>
            <p:ph idx="1"/>
          </p:nvPr>
        </p:nvSpPr>
        <p:spPr/>
        <p:txBody>
          <a:bodyPr>
            <a:normAutofit fontScale="92500" lnSpcReduction="10000"/>
          </a:bodyPr>
          <a:lstStyle/>
          <a:p>
            <a:r>
              <a:rPr lang="en-US" dirty="0"/>
              <a:t>Recall the contention-resolution problem…</a:t>
            </a:r>
          </a:p>
          <a:p>
            <a:r>
              <a:rPr lang="en-US" dirty="0"/>
              <a:t>In any round, the probability that some machine succeeds is </a:t>
            </a:r>
            <a:r>
              <a:rPr lang="en-US" dirty="0">
                <a:sym typeface="Symbol" panose="05050102010706020507" pitchFamily="18" charset="2"/>
              </a:rPr>
              <a:t> 1/e</a:t>
            </a:r>
          </a:p>
          <a:p>
            <a:pPr lvl="1"/>
            <a:r>
              <a:rPr lang="en-US" dirty="0">
                <a:sym typeface="Symbol" panose="05050102010706020507" pitchFamily="18" charset="2"/>
              </a:rPr>
              <a:t>By symmetry, if some machine succeeds it is equally likely to be any one of the machines</a:t>
            </a:r>
          </a:p>
          <a:p>
            <a:r>
              <a:rPr lang="en-US" dirty="0">
                <a:sym typeface="Symbol" panose="05050102010706020507" pitchFamily="18" charset="2"/>
              </a:rPr>
              <a:t>How many successes do we need in expectation before </a:t>
            </a:r>
            <a:r>
              <a:rPr lang="en-US" i="1" dirty="0">
                <a:sym typeface="Symbol" panose="05050102010706020507" pitchFamily="18" charset="2"/>
              </a:rPr>
              <a:t>every</a:t>
            </a:r>
            <a:r>
              <a:rPr lang="en-US" dirty="0">
                <a:sym typeface="Symbol" panose="05050102010706020507" pitchFamily="18" charset="2"/>
              </a:rPr>
              <a:t> machine succeeds?</a:t>
            </a:r>
          </a:p>
          <a:p>
            <a:pPr lvl="1"/>
            <a:r>
              <a:rPr lang="en-US" dirty="0">
                <a:sym typeface="Symbol" panose="05050102010706020507" pitchFamily="18" charset="2"/>
              </a:rPr>
              <a:t>This is just the coupon-collector problem!</a:t>
            </a:r>
          </a:p>
          <a:p>
            <a:r>
              <a:rPr lang="en-US" dirty="0">
                <a:sym typeface="Symbol" panose="05050102010706020507" pitchFamily="18" charset="2"/>
              </a:rPr>
              <a:t>How many rounds do we need in expectation before every machine succeeds?</a:t>
            </a:r>
            <a:endParaRPr lang="en-US" dirty="0"/>
          </a:p>
        </p:txBody>
      </p:sp>
    </p:spTree>
    <p:extLst>
      <p:ext uri="{BB962C8B-B14F-4D97-AF65-F5344CB8AC3E}">
        <p14:creationId xmlns:p14="http://schemas.microsoft.com/office/powerpoint/2010/main" val="2668159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a:t>Minimum cut</a:t>
            </a:r>
          </a:p>
        </p:txBody>
      </p:sp>
    </p:spTree>
    <p:extLst>
      <p:ext uri="{BB962C8B-B14F-4D97-AF65-F5344CB8AC3E}">
        <p14:creationId xmlns:p14="http://schemas.microsoft.com/office/powerpoint/2010/main" val="2690191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58FA7-1F58-4267-9457-7F0926C77DA0}"/>
              </a:ext>
            </a:extLst>
          </p:cNvPr>
          <p:cNvSpPr>
            <a:spLocks noGrp="1"/>
          </p:cNvSpPr>
          <p:nvPr>
            <p:ph type="title"/>
          </p:nvPr>
        </p:nvSpPr>
        <p:spPr/>
        <p:txBody>
          <a:bodyPr/>
          <a:lstStyle/>
          <a:p>
            <a:r>
              <a:rPr lang="en-US" dirty="0"/>
              <a:t>Minimum cut</a:t>
            </a:r>
          </a:p>
        </p:txBody>
      </p:sp>
      <p:sp>
        <p:nvSpPr>
          <p:cNvPr id="3" name="Content Placeholder 2">
            <a:extLst>
              <a:ext uri="{FF2B5EF4-FFF2-40B4-BE49-F238E27FC236}">
                <a16:creationId xmlns:a16="http://schemas.microsoft.com/office/drawing/2014/main" id="{B578603F-FCDB-4A10-8784-C9D4927B0045}"/>
              </a:ext>
            </a:extLst>
          </p:cNvPr>
          <p:cNvSpPr>
            <a:spLocks noGrp="1"/>
          </p:cNvSpPr>
          <p:nvPr>
            <p:ph idx="1"/>
          </p:nvPr>
        </p:nvSpPr>
        <p:spPr/>
        <p:txBody>
          <a:bodyPr>
            <a:normAutofit/>
          </a:bodyPr>
          <a:lstStyle/>
          <a:p>
            <a:r>
              <a:rPr lang="en-US" dirty="0"/>
              <a:t>Recall that a </a:t>
            </a:r>
            <a:r>
              <a:rPr lang="en-US" i="1" dirty="0"/>
              <a:t>cut</a:t>
            </a:r>
            <a:r>
              <a:rPr lang="en-US" dirty="0"/>
              <a:t> in a graph is a partition of its vertices into two non-empty subsets A, B</a:t>
            </a:r>
          </a:p>
          <a:p>
            <a:r>
              <a:rPr lang="en-US" dirty="0"/>
              <a:t>The </a:t>
            </a:r>
            <a:r>
              <a:rPr lang="en-US" i="1" dirty="0"/>
              <a:t>size</a:t>
            </a:r>
            <a:r>
              <a:rPr lang="en-US" dirty="0"/>
              <a:t> of a cut is the number of edges from vertices in A to vertices in B</a:t>
            </a:r>
          </a:p>
          <a:p>
            <a:pPr lvl="1"/>
            <a:r>
              <a:rPr lang="en-US" dirty="0"/>
              <a:t>I.e., the number of edges </a:t>
            </a:r>
            <a:r>
              <a:rPr lang="en-US" i="1" dirty="0"/>
              <a:t>crossing</a:t>
            </a:r>
            <a:r>
              <a:rPr lang="en-US" dirty="0"/>
              <a:t> the cut</a:t>
            </a:r>
          </a:p>
          <a:p>
            <a:r>
              <a:rPr lang="en-US" dirty="0"/>
              <a:t>Min-cut problem: Given a graph G, find a minimum cut</a:t>
            </a:r>
          </a:p>
        </p:txBody>
      </p:sp>
    </p:spTree>
    <p:extLst>
      <p:ext uri="{BB962C8B-B14F-4D97-AF65-F5344CB8AC3E}">
        <p14:creationId xmlns:p14="http://schemas.microsoft.com/office/powerpoint/2010/main" val="1445434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7BB7A-EE57-4D55-9334-3855BA49FFC8}"/>
              </a:ext>
            </a:extLst>
          </p:cNvPr>
          <p:cNvSpPr>
            <a:spLocks noGrp="1"/>
          </p:cNvSpPr>
          <p:nvPr>
            <p:ph type="title"/>
          </p:nvPr>
        </p:nvSpPr>
        <p:spPr/>
        <p:txBody>
          <a:bodyPr/>
          <a:lstStyle/>
          <a:p>
            <a:r>
              <a:rPr lang="en-US" dirty="0"/>
              <a:t>Finding a min-cut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5C75EA9-64C3-4639-A757-C4F15E6B4A6E}"/>
                  </a:ext>
                </a:extLst>
              </p:cNvPr>
              <p:cNvSpPr>
                <a:spLocks noGrp="1"/>
              </p:cNvSpPr>
              <p:nvPr>
                <p:ph idx="1"/>
              </p:nvPr>
            </p:nvSpPr>
            <p:spPr/>
            <p:txBody>
              <a:bodyPr/>
              <a:lstStyle/>
              <a:p>
                <a:r>
                  <a:rPr lang="en-US" dirty="0"/>
                  <a:t>Continually pick a uniform edge in the (multi)graph and contract it, until there are two vertices left; return the resulting edges in the original graph as the cut</a:t>
                </a:r>
              </a:p>
              <a:p>
                <a:r>
                  <a:rPr lang="en-US" dirty="0"/>
                  <a:t>Theorem: this returns a min-cut with probability at least 1/</a:t>
                </a:r>
                <a14:m>
                  <m:oMath xmlns:m="http://schemas.openxmlformats.org/officeDocument/2006/math">
                    <m:d>
                      <m:dPr>
                        <m:ctrlPr>
                          <a:rPr lang="en-US" i="1" smtClean="0">
                            <a:latin typeface="Cambria Math" panose="02040503050406030204" pitchFamily="18" charset="0"/>
                          </a:rPr>
                        </m:ctrlPr>
                      </m:dPr>
                      <m:e>
                        <m:f>
                          <m:fPr>
                            <m:type m:val="noBar"/>
                            <m:ctrlPr>
                              <a:rPr lang="en-US" i="1" smtClean="0">
                                <a:latin typeface="Cambria Math" panose="02040503050406030204" pitchFamily="18" charset="0"/>
                              </a:rPr>
                            </m:ctrlPr>
                          </m:fPr>
                          <m:num>
                            <m:r>
                              <a:rPr lang="en-US" b="0" i="1" smtClean="0">
                                <a:latin typeface="Cambria Math" panose="02040503050406030204" pitchFamily="18" charset="0"/>
                              </a:rPr>
                              <m:t>𝑛</m:t>
                            </m:r>
                          </m:num>
                          <m:den>
                            <m:r>
                              <a:rPr lang="en-US" b="0" i="1" smtClean="0">
                                <a:latin typeface="Cambria Math" panose="02040503050406030204" pitchFamily="18" charset="0"/>
                              </a:rPr>
                              <m:t>2</m:t>
                            </m:r>
                          </m:den>
                        </m:f>
                      </m:e>
                    </m:d>
                  </m:oMath>
                </a14:m>
                <a:r>
                  <a:rPr lang="en-US" dirty="0"/>
                  <a:t>, where n is the number of vertices</a:t>
                </a:r>
              </a:p>
            </p:txBody>
          </p:sp>
        </mc:Choice>
        <mc:Fallback xmlns="">
          <p:sp>
            <p:nvSpPr>
              <p:cNvPr id="3" name="Content Placeholder 2">
                <a:extLst>
                  <a:ext uri="{FF2B5EF4-FFF2-40B4-BE49-F238E27FC236}">
                    <a16:creationId xmlns:a16="http://schemas.microsoft.com/office/drawing/2014/main" id="{15C75EA9-64C3-4639-A757-C4F15E6B4A6E}"/>
                  </a:ext>
                </a:extLst>
              </p:cNvPr>
              <p:cNvSpPr>
                <a:spLocks noGrp="1" noRot="1" noChangeAspect="1" noMove="1" noResize="1" noEditPoints="1" noAdjustHandles="1" noChangeArrowheads="1" noChangeShapeType="1" noTextEdit="1"/>
              </p:cNvSpPr>
              <p:nvPr>
                <p:ph idx="1"/>
              </p:nvPr>
            </p:nvSpPr>
            <p:spPr>
              <a:blipFill>
                <a:blip r:embed="rId2"/>
                <a:stretch>
                  <a:fillRect l="-1704" t="-1752" r="-889"/>
                </a:stretch>
              </a:blipFill>
            </p:spPr>
            <p:txBody>
              <a:bodyPr/>
              <a:lstStyle/>
              <a:p>
                <a:r>
                  <a:rPr lang="en-US">
                    <a:noFill/>
                  </a:rPr>
                  <a:t> </a:t>
                </a:r>
              </a:p>
            </p:txBody>
          </p:sp>
        </mc:Fallback>
      </mc:AlternateContent>
    </p:spTree>
    <p:extLst>
      <p:ext uri="{BB962C8B-B14F-4D97-AF65-F5344CB8AC3E}">
        <p14:creationId xmlns:p14="http://schemas.microsoft.com/office/powerpoint/2010/main" val="1448676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B3968-E790-4962-9701-60334C24A00C}"/>
              </a:ext>
            </a:extLst>
          </p:cNvPr>
          <p:cNvSpPr>
            <a:spLocks noGrp="1"/>
          </p:cNvSpPr>
          <p:nvPr>
            <p:ph type="title"/>
          </p:nvPr>
        </p:nvSpPr>
        <p:spPr/>
        <p:txBody>
          <a:bodyPr/>
          <a:lstStyle/>
          <a:p>
            <a:r>
              <a:rPr lang="en-US" dirty="0"/>
              <a:t>Finding a min-cut</a:t>
            </a:r>
          </a:p>
        </p:txBody>
      </p:sp>
      <p:sp>
        <p:nvSpPr>
          <p:cNvPr id="3" name="Content Placeholder 2">
            <a:extLst>
              <a:ext uri="{FF2B5EF4-FFF2-40B4-BE49-F238E27FC236}">
                <a16:creationId xmlns:a16="http://schemas.microsoft.com/office/drawing/2014/main" id="{DB9C50B5-6B81-491C-954A-575A1BE7EE59}"/>
              </a:ext>
            </a:extLst>
          </p:cNvPr>
          <p:cNvSpPr>
            <a:spLocks noGrp="1"/>
          </p:cNvSpPr>
          <p:nvPr>
            <p:ph idx="1"/>
          </p:nvPr>
        </p:nvSpPr>
        <p:spPr/>
        <p:txBody>
          <a:bodyPr/>
          <a:lstStyle/>
          <a:p>
            <a:r>
              <a:rPr lang="en-US" dirty="0"/>
              <a:t>The probability that the algorithm finds a min-cut is inverse polynomial, but not very large</a:t>
            </a:r>
          </a:p>
          <a:p>
            <a:r>
              <a:rPr lang="en-US" dirty="0"/>
              <a:t>Run the algorithm T times, and take the smallest cut returned!</a:t>
            </a:r>
          </a:p>
          <a:p>
            <a:r>
              <a:rPr lang="en-US" dirty="0"/>
              <a:t>If </a:t>
            </a:r>
            <a:r>
              <a:rPr lang="en-US" i="1" dirty="0"/>
              <a:t>any</a:t>
            </a:r>
            <a:r>
              <a:rPr lang="en-US" dirty="0"/>
              <a:t> of the executions finds a min-cut, then this algorithm finds a min-cut</a:t>
            </a:r>
          </a:p>
          <a:p>
            <a:pPr lvl="1"/>
            <a:r>
              <a:rPr lang="en-US" dirty="0"/>
              <a:t>What is the overall probability that the algorithm finds a min-cut?</a:t>
            </a:r>
          </a:p>
        </p:txBody>
      </p:sp>
    </p:spTree>
    <p:extLst>
      <p:ext uri="{BB962C8B-B14F-4D97-AF65-F5344CB8AC3E}">
        <p14:creationId xmlns:p14="http://schemas.microsoft.com/office/powerpoint/2010/main" val="1753295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17AEF-6D07-4C7D-B771-E548BB391E42}"/>
              </a:ext>
            </a:extLst>
          </p:cNvPr>
          <p:cNvSpPr>
            <a:spLocks noGrp="1"/>
          </p:cNvSpPr>
          <p:nvPr>
            <p:ph type="title"/>
          </p:nvPr>
        </p:nvSpPr>
        <p:spPr/>
        <p:txBody>
          <a:bodyPr/>
          <a:lstStyle/>
          <a:p>
            <a:r>
              <a:rPr lang="en-US" dirty="0"/>
              <a:t>Finding a min-cut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325E2C6-7498-4936-9CAD-F2A99356FA97}"/>
                  </a:ext>
                </a:extLst>
              </p:cNvPr>
              <p:cNvSpPr>
                <a:spLocks noGrp="1"/>
              </p:cNvSpPr>
              <p:nvPr>
                <p:ph idx="1"/>
              </p:nvPr>
            </p:nvSpPr>
            <p:spPr/>
            <p:txBody>
              <a:bodyPr/>
              <a:lstStyle/>
              <a:p>
                <a:r>
                  <a:rPr lang="en-US" dirty="0"/>
                  <a:t>Pr[all executions fail to find a min-cut] </a:t>
                </a:r>
                <a:br>
                  <a:rPr lang="en-US" dirty="0"/>
                </a:br>
                <a:r>
                  <a:rPr lang="en-US" dirty="0"/>
                  <a:t>  = </a:t>
                </a:r>
                <a:r>
                  <a:rPr lang="en-US" dirty="0">
                    <a:sym typeface="Symbol" panose="05050102010706020507" pitchFamily="18" charset="2"/>
                  </a:rPr>
                  <a:t></a:t>
                </a:r>
                <a:r>
                  <a:rPr lang="en-US" baseline="-25000" dirty="0" err="1">
                    <a:sym typeface="Symbol" panose="05050102010706020507" pitchFamily="18" charset="2"/>
                  </a:rPr>
                  <a:t>i</a:t>
                </a:r>
                <a:r>
                  <a:rPr lang="en-US" dirty="0">
                    <a:sym typeface="Symbol" panose="05050102010706020507" pitchFamily="18" charset="2"/>
                  </a:rPr>
                  <a:t> </a:t>
                </a:r>
                <a:r>
                  <a:rPr lang="en-US" dirty="0" err="1">
                    <a:sym typeface="Symbol" panose="05050102010706020507" pitchFamily="18" charset="2"/>
                  </a:rPr>
                  <a:t>Pr</a:t>
                </a:r>
                <a:r>
                  <a:rPr lang="en-US" dirty="0">
                    <a:sym typeface="Symbol" panose="05050102010706020507" pitchFamily="18" charset="2"/>
                  </a:rPr>
                  <a:t>[execution </a:t>
                </a:r>
                <a:r>
                  <a:rPr lang="en-US" dirty="0" err="1">
                    <a:sym typeface="Symbol" panose="05050102010706020507" pitchFamily="18" charset="2"/>
                  </a:rPr>
                  <a:t>i</a:t>
                </a:r>
                <a:r>
                  <a:rPr lang="en-US" dirty="0">
                    <a:sym typeface="Symbol" panose="05050102010706020507" pitchFamily="18" charset="2"/>
                  </a:rPr>
                  <a:t> fails to find a min-cut]</a:t>
                </a:r>
                <a:br>
                  <a:rPr lang="en-US" dirty="0">
                    <a:sym typeface="Symbol" panose="05050102010706020507" pitchFamily="18" charset="2"/>
                  </a:rPr>
                </a:br>
                <a:r>
                  <a:rPr lang="en-US" dirty="0">
                    <a:sym typeface="Symbol" panose="05050102010706020507" pitchFamily="18" charset="2"/>
                  </a:rPr>
                  <a:t>  ≤ (1 – 1/</a:t>
                </a:r>
                <a14:m>
                  <m:oMath xmlns:m="http://schemas.openxmlformats.org/officeDocument/2006/math">
                    <m:d>
                      <m:dPr>
                        <m:ctrlPr>
                          <a:rPr lang="en-US" i="1" smtClean="0">
                            <a:latin typeface="Cambria Math" panose="02040503050406030204" pitchFamily="18" charset="0"/>
                            <a:sym typeface="Symbol" panose="05050102010706020507" pitchFamily="18" charset="2"/>
                          </a:rPr>
                        </m:ctrlPr>
                      </m:dPr>
                      <m:e>
                        <m:f>
                          <m:fPr>
                            <m:type m:val="noBar"/>
                            <m:ctrlPr>
                              <a:rPr lang="en-US" i="1" smtClean="0">
                                <a:latin typeface="Cambria Math" panose="02040503050406030204" pitchFamily="18" charset="0"/>
                                <a:sym typeface="Symbol" panose="05050102010706020507" pitchFamily="18" charset="2"/>
                              </a:rPr>
                            </m:ctrlPr>
                          </m:fPr>
                          <m:num>
                            <m:r>
                              <a:rPr lang="en-US" b="0" i="1" smtClean="0">
                                <a:latin typeface="Cambria Math" panose="02040503050406030204" pitchFamily="18" charset="0"/>
                                <a:sym typeface="Symbol" panose="05050102010706020507" pitchFamily="18" charset="2"/>
                              </a:rPr>
                              <m:t>𝑛</m:t>
                            </m:r>
                          </m:num>
                          <m:den>
                            <m:r>
                              <a:rPr lang="en-US" b="0" i="1" smtClean="0">
                                <a:latin typeface="Cambria Math" panose="02040503050406030204" pitchFamily="18" charset="0"/>
                                <a:sym typeface="Symbol" panose="05050102010706020507" pitchFamily="18" charset="2"/>
                              </a:rPr>
                              <m:t>2</m:t>
                            </m:r>
                          </m:den>
                        </m:f>
                      </m:e>
                    </m:d>
                  </m:oMath>
                </a14:m>
                <a:r>
                  <a:rPr lang="en-US" dirty="0"/>
                  <a:t>)</a:t>
                </a:r>
                <a:r>
                  <a:rPr lang="en-US" baseline="30000" dirty="0"/>
                  <a:t>T</a:t>
                </a:r>
                <a:endParaRPr lang="en-US" dirty="0"/>
              </a:p>
              <a:p>
                <a:r>
                  <a:rPr lang="en-US" dirty="0"/>
                  <a:t>Setting T = </a:t>
                </a:r>
                <a14:m>
                  <m:oMath xmlns:m="http://schemas.openxmlformats.org/officeDocument/2006/math">
                    <m:d>
                      <m:dPr>
                        <m:ctrlPr>
                          <a:rPr lang="en-US" i="1" smtClean="0">
                            <a:latin typeface="Cambria Math" panose="02040503050406030204" pitchFamily="18" charset="0"/>
                            <a:sym typeface="Symbol" panose="05050102010706020507" pitchFamily="18" charset="2"/>
                          </a:rPr>
                        </m:ctrlPr>
                      </m:dPr>
                      <m:e>
                        <m:f>
                          <m:fPr>
                            <m:type m:val="noBar"/>
                            <m:ctrlPr>
                              <a:rPr lang="en-US" i="1" smtClean="0">
                                <a:latin typeface="Cambria Math" panose="02040503050406030204" pitchFamily="18" charset="0"/>
                                <a:sym typeface="Symbol" panose="05050102010706020507" pitchFamily="18" charset="2"/>
                              </a:rPr>
                            </m:ctrlPr>
                          </m:fPr>
                          <m:num>
                            <m:r>
                              <a:rPr lang="en-US" b="0" i="1" smtClean="0">
                                <a:latin typeface="Cambria Math" panose="02040503050406030204" pitchFamily="18" charset="0"/>
                                <a:sym typeface="Symbol" panose="05050102010706020507" pitchFamily="18" charset="2"/>
                              </a:rPr>
                              <m:t>𝑛</m:t>
                            </m:r>
                          </m:num>
                          <m:den>
                            <m:r>
                              <a:rPr lang="en-US" b="0" i="1" smtClean="0">
                                <a:latin typeface="Cambria Math" panose="02040503050406030204" pitchFamily="18" charset="0"/>
                                <a:sym typeface="Symbol" panose="05050102010706020507" pitchFamily="18" charset="2"/>
                              </a:rPr>
                              <m:t>2</m:t>
                            </m:r>
                          </m:den>
                        </m:f>
                      </m:e>
                    </m:d>
                  </m:oMath>
                </a14:m>
                <a:r>
                  <a:rPr lang="en-US" dirty="0"/>
                  <a:t> </a:t>
                </a:r>
                <a:r>
                  <a:rPr lang="en-US" dirty="0">
                    <a:sym typeface="Symbol" panose="05050102010706020507" pitchFamily="18" charset="2"/>
                  </a:rPr>
                  <a:t> n, we get (1 – 1/</a:t>
                </a:r>
                <a14:m>
                  <m:oMath xmlns:m="http://schemas.openxmlformats.org/officeDocument/2006/math">
                    <m:d>
                      <m:dPr>
                        <m:ctrlPr>
                          <a:rPr lang="en-US" i="1">
                            <a:latin typeface="Cambria Math" panose="02040503050406030204" pitchFamily="18" charset="0"/>
                            <a:sym typeface="Symbol" panose="05050102010706020507" pitchFamily="18" charset="2"/>
                          </a:rPr>
                        </m:ctrlPr>
                      </m:dPr>
                      <m:e>
                        <m:f>
                          <m:fPr>
                            <m:type m:val="noBar"/>
                            <m:ctrlPr>
                              <a:rPr lang="en-US" i="1">
                                <a:latin typeface="Cambria Math" panose="02040503050406030204" pitchFamily="18" charset="0"/>
                                <a:sym typeface="Symbol" panose="05050102010706020507" pitchFamily="18" charset="2"/>
                              </a:rPr>
                            </m:ctrlPr>
                          </m:fPr>
                          <m:num>
                            <m:r>
                              <a:rPr lang="en-US" i="1">
                                <a:latin typeface="Cambria Math" panose="02040503050406030204" pitchFamily="18" charset="0"/>
                                <a:sym typeface="Symbol" panose="05050102010706020507" pitchFamily="18" charset="2"/>
                              </a:rPr>
                              <m:t>𝑛</m:t>
                            </m:r>
                          </m:num>
                          <m:den>
                            <m:r>
                              <a:rPr lang="en-US" i="1">
                                <a:latin typeface="Cambria Math" panose="02040503050406030204" pitchFamily="18" charset="0"/>
                                <a:sym typeface="Symbol" panose="05050102010706020507" pitchFamily="18" charset="2"/>
                              </a:rPr>
                              <m:t>2</m:t>
                            </m:r>
                          </m:den>
                        </m:f>
                      </m:e>
                    </m:d>
                  </m:oMath>
                </a14:m>
                <a:r>
                  <a:rPr lang="en-US" dirty="0"/>
                  <a:t>)</a:t>
                </a:r>
                <a:r>
                  <a:rPr lang="en-US" baseline="30000" dirty="0"/>
                  <a:t>T</a:t>
                </a:r>
                <a:r>
                  <a:rPr lang="en-US" dirty="0"/>
                  <a:t> </a:t>
                </a:r>
                <a:r>
                  <a:rPr lang="en-US" dirty="0">
                    <a:sym typeface="Symbol" panose="05050102010706020507" pitchFamily="18" charset="2"/>
                  </a:rPr>
                  <a:t>≤ e</a:t>
                </a:r>
                <a:r>
                  <a:rPr lang="en-US" baseline="30000" dirty="0">
                    <a:sym typeface="Symbol" panose="05050102010706020507" pitchFamily="18" charset="2"/>
                  </a:rPr>
                  <a:t>-n</a:t>
                </a:r>
                <a:endParaRPr lang="en-US" dirty="0">
                  <a:sym typeface="Symbol" panose="05050102010706020507" pitchFamily="18" charset="2"/>
                </a:endParaRPr>
              </a:p>
              <a:p>
                <a:r>
                  <a:rPr lang="en-US" dirty="0">
                    <a:sym typeface="Symbol" panose="05050102010706020507" pitchFamily="18" charset="2"/>
                  </a:rPr>
                  <a:t>The algorithm finds a min-cut in poly-time except with exponentially small probability!</a:t>
                </a:r>
                <a:endParaRPr lang="en-US" dirty="0"/>
              </a:p>
            </p:txBody>
          </p:sp>
        </mc:Choice>
        <mc:Fallback xmlns="">
          <p:sp>
            <p:nvSpPr>
              <p:cNvPr id="3" name="Content Placeholder 2">
                <a:extLst>
                  <a:ext uri="{FF2B5EF4-FFF2-40B4-BE49-F238E27FC236}">
                    <a16:creationId xmlns:a16="http://schemas.microsoft.com/office/drawing/2014/main" id="{B325E2C6-7498-4936-9CAD-F2A99356FA97}"/>
                  </a:ext>
                </a:extLst>
              </p:cNvPr>
              <p:cNvSpPr>
                <a:spLocks noGrp="1" noRot="1" noChangeAspect="1" noMove="1" noResize="1" noEditPoints="1" noAdjustHandles="1" noChangeArrowheads="1" noChangeShapeType="1" noTextEdit="1"/>
              </p:cNvSpPr>
              <p:nvPr>
                <p:ph idx="1"/>
              </p:nvPr>
            </p:nvSpPr>
            <p:spPr>
              <a:blipFill>
                <a:blip r:embed="rId2"/>
                <a:stretch>
                  <a:fillRect l="-1704" t="-1752"/>
                </a:stretch>
              </a:blipFill>
            </p:spPr>
            <p:txBody>
              <a:bodyPr/>
              <a:lstStyle/>
              <a:p>
                <a:r>
                  <a:rPr lang="en-US">
                    <a:noFill/>
                  </a:rPr>
                  <a:t> </a:t>
                </a:r>
              </a:p>
            </p:txBody>
          </p:sp>
        </mc:Fallback>
      </mc:AlternateContent>
    </p:spTree>
    <p:extLst>
      <p:ext uri="{BB962C8B-B14F-4D97-AF65-F5344CB8AC3E}">
        <p14:creationId xmlns:p14="http://schemas.microsoft.com/office/powerpoint/2010/main" val="993035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a:t>Max-3SAT</a:t>
            </a:r>
          </a:p>
        </p:txBody>
      </p:sp>
    </p:spTree>
    <p:extLst>
      <p:ext uri="{BB962C8B-B14F-4D97-AF65-F5344CB8AC3E}">
        <p14:creationId xmlns:p14="http://schemas.microsoft.com/office/powerpoint/2010/main" val="3968688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33789-EFBC-4FF9-BA99-5998593C99B0}"/>
              </a:ext>
            </a:extLst>
          </p:cNvPr>
          <p:cNvSpPr>
            <a:spLocks noGrp="1"/>
          </p:cNvSpPr>
          <p:nvPr>
            <p:ph type="title"/>
          </p:nvPr>
        </p:nvSpPr>
        <p:spPr/>
        <p:txBody>
          <a:bodyPr/>
          <a:lstStyle/>
          <a:p>
            <a:r>
              <a:rPr lang="en-US" dirty="0"/>
              <a:t>Max-3SAT</a:t>
            </a:r>
          </a:p>
        </p:txBody>
      </p:sp>
      <p:sp>
        <p:nvSpPr>
          <p:cNvPr id="3" name="Content Placeholder 2">
            <a:extLst>
              <a:ext uri="{FF2B5EF4-FFF2-40B4-BE49-F238E27FC236}">
                <a16:creationId xmlns:a16="http://schemas.microsoft.com/office/drawing/2014/main" id="{588F2C89-15E9-4B89-B664-53A112784817}"/>
              </a:ext>
            </a:extLst>
          </p:cNvPr>
          <p:cNvSpPr>
            <a:spLocks noGrp="1"/>
          </p:cNvSpPr>
          <p:nvPr>
            <p:ph idx="1"/>
          </p:nvPr>
        </p:nvSpPr>
        <p:spPr/>
        <p:txBody>
          <a:bodyPr/>
          <a:lstStyle/>
          <a:p>
            <a:r>
              <a:rPr lang="en-US" dirty="0"/>
              <a:t>Given a 3-SAT formula </a:t>
            </a:r>
            <a:r>
              <a:rPr lang="en-US" dirty="0">
                <a:sym typeface="Symbol" panose="05050102010706020507" pitchFamily="18" charset="2"/>
              </a:rPr>
              <a:t></a:t>
            </a:r>
            <a:r>
              <a:rPr lang="en-US" dirty="0"/>
              <a:t> with k clauses, want to satisfy as many clauses as possible</a:t>
            </a:r>
          </a:p>
          <a:p>
            <a:pPr lvl="1"/>
            <a:r>
              <a:rPr lang="en-US" dirty="0"/>
              <a:t>This makes sense whether </a:t>
            </a:r>
            <a:r>
              <a:rPr lang="en-US" dirty="0">
                <a:sym typeface="Symbol" panose="05050102010706020507" pitchFamily="18" charset="2"/>
              </a:rPr>
              <a:t> is satisfiable or not</a:t>
            </a:r>
            <a:endParaRPr lang="en-US" dirty="0"/>
          </a:p>
          <a:p>
            <a:r>
              <a:rPr lang="en-US" dirty="0"/>
              <a:t>For an </a:t>
            </a:r>
            <a:r>
              <a:rPr lang="en-US" i="1" dirty="0"/>
              <a:t>arbitrary</a:t>
            </a:r>
            <a:r>
              <a:rPr lang="en-US" dirty="0"/>
              <a:t> formula </a:t>
            </a:r>
            <a:r>
              <a:rPr lang="en-US" dirty="0">
                <a:sym typeface="Symbol" panose="05050102010706020507" pitchFamily="18" charset="2"/>
              </a:rPr>
              <a:t>, can we bound how many clauses can potentially be satisfied?</a:t>
            </a:r>
          </a:p>
          <a:p>
            <a:r>
              <a:rPr lang="en-US" dirty="0">
                <a:sym typeface="Symbol" panose="05050102010706020507" pitchFamily="18" charset="2"/>
              </a:rPr>
              <a:t>Use the probabilistic method!</a:t>
            </a:r>
            <a:endParaRPr lang="en-US" dirty="0"/>
          </a:p>
        </p:txBody>
      </p:sp>
    </p:spTree>
    <p:extLst>
      <p:ext uri="{BB962C8B-B14F-4D97-AF65-F5344CB8AC3E}">
        <p14:creationId xmlns:p14="http://schemas.microsoft.com/office/powerpoint/2010/main" val="2287686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8D9BE-E2BD-4074-9B7A-D355C375D3FC}"/>
              </a:ext>
            </a:extLst>
          </p:cNvPr>
          <p:cNvSpPr>
            <a:spLocks noGrp="1"/>
          </p:cNvSpPr>
          <p:nvPr>
            <p:ph type="title"/>
          </p:nvPr>
        </p:nvSpPr>
        <p:spPr/>
        <p:txBody>
          <a:bodyPr/>
          <a:lstStyle/>
          <a:p>
            <a:r>
              <a:rPr lang="en-US" dirty="0"/>
              <a:t>Max-3SAT</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9153A9BF-E486-4764-A538-A1B2C5D723C0}"/>
                  </a:ext>
                </a:extLst>
              </p:cNvPr>
              <p:cNvSpPr>
                <a:spLocks noGrp="1"/>
              </p:cNvSpPr>
              <p:nvPr>
                <p:ph idx="1"/>
              </p:nvPr>
            </p:nvSpPr>
            <p:spPr/>
            <p:txBody>
              <a:bodyPr>
                <a:normAutofit lnSpcReduction="10000"/>
              </a:bodyPr>
              <a:lstStyle/>
              <a:p>
                <a:r>
                  <a:rPr lang="en-US" dirty="0"/>
                  <a:t>Set each variable uniformly/independently</a:t>
                </a:r>
              </a:p>
              <a:p>
                <a:r>
                  <a:rPr lang="en-US" dirty="0"/>
                  <a:t>Let N be the number of clauses satisfied</a:t>
                </a:r>
              </a:p>
              <a:p>
                <a:r>
                  <a:rPr lang="en-US" dirty="0"/>
                  <a:t>Let </a:t>
                </a:r>
                <a:r>
                  <a:rPr lang="en-US" dirty="0" err="1"/>
                  <a:t>I</a:t>
                </a:r>
                <a:r>
                  <a:rPr lang="en-US" baseline="-25000" dirty="0" err="1"/>
                  <a:t>c</a:t>
                </a:r>
                <a:r>
                  <a:rPr lang="en-US" dirty="0"/>
                  <a:t> be 1 </a:t>
                </a:r>
                <a:r>
                  <a:rPr lang="en-US" dirty="0" err="1"/>
                  <a:t>iff</a:t>
                </a:r>
                <a:r>
                  <a:rPr lang="en-US" dirty="0"/>
                  <a:t> clause c is satisfied</a:t>
                </a:r>
              </a:p>
              <a:p>
                <a:r>
                  <a:rPr lang="en-US" dirty="0"/>
                  <a:t>Exp[N] = Exp[</a:t>
                </a:r>
                <a:r>
                  <a:rPr lang="en-US" dirty="0">
                    <a:sym typeface="Symbol" panose="05050102010706020507" pitchFamily="18" charset="2"/>
                  </a:rPr>
                  <a:t></a:t>
                </a:r>
                <a:r>
                  <a:rPr lang="en-US" baseline="-25000" dirty="0">
                    <a:sym typeface="Symbol" panose="05050102010706020507" pitchFamily="18" charset="2"/>
                  </a:rPr>
                  <a:t>c</a:t>
                </a:r>
                <a:r>
                  <a:rPr lang="en-US" dirty="0">
                    <a:sym typeface="Symbol" panose="05050102010706020507" pitchFamily="18" charset="2"/>
                  </a:rPr>
                  <a:t> </a:t>
                </a:r>
                <a:r>
                  <a:rPr lang="en-US" dirty="0" err="1">
                    <a:sym typeface="Symbol" panose="05050102010706020507" pitchFamily="18" charset="2"/>
                  </a:rPr>
                  <a:t>I</a:t>
                </a:r>
                <a:r>
                  <a:rPr lang="en-US" baseline="-25000" dirty="0" err="1">
                    <a:sym typeface="Symbol" panose="05050102010706020507" pitchFamily="18" charset="2"/>
                  </a:rPr>
                  <a:t>c</a:t>
                </a:r>
                <a:r>
                  <a:rPr lang="en-US" dirty="0">
                    <a:sym typeface="Symbol" panose="05050102010706020507" pitchFamily="18" charset="2"/>
                  </a:rPr>
                  <a:t>] = </a:t>
                </a:r>
                <a:r>
                  <a:rPr lang="en-US" baseline="-25000" dirty="0">
                    <a:sym typeface="Symbol" panose="05050102010706020507" pitchFamily="18" charset="2"/>
                  </a:rPr>
                  <a:t>c</a:t>
                </a:r>
                <a:r>
                  <a:rPr lang="en-US" dirty="0">
                    <a:sym typeface="Symbol" panose="05050102010706020507" pitchFamily="18" charset="2"/>
                  </a:rPr>
                  <a:t> </a:t>
                </a:r>
                <a:r>
                  <a:rPr lang="en-US" dirty="0"/>
                  <a:t>Exp[</a:t>
                </a:r>
                <a:r>
                  <a:rPr lang="en-US" dirty="0" err="1">
                    <a:sym typeface="Symbol" panose="05050102010706020507" pitchFamily="18" charset="2"/>
                  </a:rPr>
                  <a:t>I</a:t>
                </a:r>
                <a:r>
                  <a:rPr lang="en-US" baseline="-25000" dirty="0" err="1">
                    <a:sym typeface="Symbol" panose="05050102010706020507" pitchFamily="18" charset="2"/>
                  </a:rPr>
                  <a:t>c</a:t>
                </a:r>
                <a:r>
                  <a:rPr lang="en-US" dirty="0">
                    <a:sym typeface="Symbol" panose="05050102010706020507" pitchFamily="18" charset="2"/>
                  </a:rPr>
                  <a:t>] = </a:t>
                </a:r>
                <a:r>
                  <a:rPr lang="en-US" baseline="-25000" dirty="0">
                    <a:sym typeface="Symbol" panose="05050102010706020507" pitchFamily="18" charset="2"/>
                  </a:rPr>
                  <a:t>c</a:t>
                </a:r>
                <a:r>
                  <a:rPr lang="en-US" dirty="0">
                    <a:sym typeface="Symbol" panose="05050102010706020507" pitchFamily="18" charset="2"/>
                  </a:rPr>
                  <a:t> </a:t>
                </a:r>
                <a14:m>
                  <m:oMath xmlns:m="http://schemas.openxmlformats.org/officeDocument/2006/math">
                    <m:f>
                      <m:fPr>
                        <m:ctrlPr>
                          <a:rPr lang="en-US" i="1" smtClean="0">
                            <a:latin typeface="Cambria Math" panose="02040503050406030204" pitchFamily="18" charset="0"/>
                            <a:sym typeface="Symbol" panose="05050102010706020507" pitchFamily="18" charset="2"/>
                          </a:rPr>
                        </m:ctrlPr>
                      </m:fPr>
                      <m:num>
                        <m:r>
                          <a:rPr lang="en-US" b="0" i="1" smtClean="0">
                            <a:latin typeface="Cambria Math" panose="02040503050406030204" pitchFamily="18" charset="0"/>
                            <a:sym typeface="Symbol" panose="05050102010706020507" pitchFamily="18" charset="2"/>
                          </a:rPr>
                          <m:t>7</m:t>
                        </m:r>
                      </m:num>
                      <m:den>
                        <m:r>
                          <a:rPr lang="en-US" b="0" i="1" smtClean="0">
                            <a:latin typeface="Cambria Math" panose="02040503050406030204" pitchFamily="18" charset="0"/>
                            <a:sym typeface="Symbol" panose="05050102010706020507" pitchFamily="18" charset="2"/>
                          </a:rPr>
                          <m:t>8</m:t>
                        </m:r>
                      </m:den>
                    </m:f>
                  </m:oMath>
                </a14:m>
                <a:r>
                  <a:rPr lang="en-US" dirty="0">
                    <a:sym typeface="Symbol" panose="05050102010706020507" pitchFamily="18" charset="2"/>
                  </a:rPr>
                  <a:t> = 7k/8</a:t>
                </a:r>
              </a:p>
              <a:p>
                <a:pPr marL="457200" lvl="1" indent="0">
                  <a:buNone/>
                </a:pPr>
                <a:r>
                  <a:rPr lang="en-US" dirty="0">
                    <a:sym typeface="Symbol" panose="05050102010706020507" pitchFamily="18" charset="2"/>
                  </a:rPr>
                  <a:t> There is always an assignment that satisfies 7/8 of the clauses!</a:t>
                </a:r>
              </a:p>
              <a:p>
                <a:r>
                  <a:rPr lang="en-US" dirty="0">
                    <a:sym typeface="Symbol" panose="05050102010706020507" pitchFamily="18" charset="2"/>
                  </a:rPr>
                  <a:t>Can we find an assignment that satisfies 7/8 of the clauses?</a:t>
                </a:r>
                <a:endParaRPr lang="en-US" dirty="0"/>
              </a:p>
            </p:txBody>
          </p:sp>
        </mc:Choice>
        <mc:Fallback>
          <p:sp>
            <p:nvSpPr>
              <p:cNvPr id="3" name="Content Placeholder 2">
                <a:extLst>
                  <a:ext uri="{FF2B5EF4-FFF2-40B4-BE49-F238E27FC236}">
                    <a16:creationId xmlns:a16="http://schemas.microsoft.com/office/drawing/2014/main" id="{9153A9BF-E486-4764-A538-A1B2C5D723C0}"/>
                  </a:ext>
                </a:extLst>
              </p:cNvPr>
              <p:cNvSpPr>
                <a:spLocks noGrp="1" noRot="1" noChangeAspect="1" noMove="1" noResize="1" noEditPoints="1" noAdjustHandles="1" noChangeArrowheads="1" noChangeShapeType="1" noTextEdit="1"/>
              </p:cNvSpPr>
              <p:nvPr>
                <p:ph idx="1"/>
              </p:nvPr>
            </p:nvSpPr>
            <p:spPr>
              <a:blipFill>
                <a:blip r:embed="rId2"/>
                <a:stretch>
                  <a:fillRect l="-1704" t="-2830" r="-2815"/>
                </a:stretch>
              </a:blipFill>
            </p:spPr>
            <p:txBody>
              <a:bodyPr/>
              <a:lstStyle/>
              <a:p>
                <a:r>
                  <a:rPr lang="en-US">
                    <a:noFill/>
                  </a:rPr>
                  <a:t> </a:t>
                </a:r>
              </a:p>
            </p:txBody>
          </p:sp>
        </mc:Fallback>
      </mc:AlternateContent>
    </p:spTree>
    <p:extLst>
      <p:ext uri="{BB962C8B-B14F-4D97-AF65-F5344CB8AC3E}">
        <p14:creationId xmlns:p14="http://schemas.microsoft.com/office/powerpoint/2010/main" val="2875845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8575">
          <a:tailEnd type="none" w="lg" len="med"/>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54507</TotalTime>
  <Words>856</Words>
  <Application>Microsoft Office PowerPoint</Application>
  <PresentationFormat>On-screen Show (4:3)</PresentationFormat>
  <Paragraphs>65</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Cambria Math</vt:lpstr>
      <vt:lpstr>Office Theme</vt:lpstr>
      <vt:lpstr>Algorithms</vt:lpstr>
      <vt:lpstr>Minimum cut</vt:lpstr>
      <vt:lpstr>Minimum cut</vt:lpstr>
      <vt:lpstr>Finding a min-cut</vt:lpstr>
      <vt:lpstr>Finding a min-cut</vt:lpstr>
      <vt:lpstr>Finding a min-cut</vt:lpstr>
      <vt:lpstr>Max-3SAT</vt:lpstr>
      <vt:lpstr>Max-3SAT</vt:lpstr>
      <vt:lpstr>Max-3SAT</vt:lpstr>
      <vt:lpstr>Max-3SAT</vt:lpstr>
      <vt:lpstr>Markov’s inequality</vt:lpstr>
      <vt:lpstr>Max-3SAT</vt:lpstr>
      <vt:lpstr>Coupon-collector problem</vt:lpstr>
      <vt:lpstr>Problem setup</vt:lpstr>
      <vt:lpstr>Analysis</vt:lpstr>
      <vt:lpstr>Application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Cryptography</dc:title>
  <dc:creator>katz</dc:creator>
  <cp:lastModifiedBy>jkatz</cp:lastModifiedBy>
  <cp:revision>2888</cp:revision>
  <dcterms:created xsi:type="dcterms:W3CDTF">2014-06-02T02:25:30Z</dcterms:created>
  <dcterms:modified xsi:type="dcterms:W3CDTF">2021-12-03T16:43:00Z</dcterms:modified>
</cp:coreProperties>
</file>