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71" r:id="rId2"/>
    <p:sldId id="785" r:id="rId3"/>
    <p:sldId id="784" r:id="rId4"/>
    <p:sldId id="786" r:id="rId5"/>
    <p:sldId id="788" r:id="rId6"/>
    <p:sldId id="787" r:id="rId7"/>
    <p:sldId id="789" r:id="rId8"/>
    <p:sldId id="790" r:id="rId9"/>
    <p:sldId id="791" r:id="rId10"/>
    <p:sldId id="845" r:id="rId11"/>
    <p:sldId id="838" r:id="rId12"/>
    <p:sldId id="846" r:id="rId13"/>
    <p:sldId id="842" r:id="rId14"/>
    <p:sldId id="839" r:id="rId15"/>
    <p:sldId id="840" r:id="rId16"/>
    <p:sldId id="84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77" d="100"/>
          <a:sy n="77" d="100"/>
        </p:scale>
        <p:origin x="25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39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98E9D-ABD3-469C-9ABA-E02370D1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“Random” hash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554A0-673C-4488-8706-37AB81D70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fixed hash function is not random</a:t>
            </a:r>
          </a:p>
          <a:p>
            <a:r>
              <a:rPr lang="en-US" dirty="0"/>
              <a:t>Can try to randomized a hash function in some heuristic way</a:t>
            </a:r>
          </a:p>
          <a:p>
            <a:r>
              <a:rPr lang="en-US" dirty="0"/>
              <a:t>Better: define </a:t>
            </a:r>
            <a:r>
              <a:rPr lang="en-US" i="1" dirty="0"/>
              <a:t>keyed</a:t>
            </a:r>
            <a:r>
              <a:rPr lang="en-US" dirty="0"/>
              <a:t> hash functions, and define weaker properties that suffice for certain applications</a:t>
            </a:r>
          </a:p>
        </p:txBody>
      </p:sp>
    </p:spTree>
    <p:extLst>
      <p:ext uri="{BB962C8B-B14F-4D97-AF65-F5344CB8AC3E}">
        <p14:creationId xmlns:p14="http://schemas.microsoft.com/office/powerpoint/2010/main" val="2641332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8D9F5-00AD-4275-BC64-00F02E189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Keyed hash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FA641-C593-471E-8C75-701D3A116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>
                <a:latin typeface="Lucida Calligraphy" panose="03010101010101010101" pitchFamily="66" charset="0"/>
              </a:rPr>
              <a:t>H</a:t>
            </a:r>
            <a:r>
              <a:rPr lang="en-US" dirty="0"/>
              <a:t>  be a family of functions from X to Y indexed by set of keys K, i.e., </a:t>
            </a:r>
            <a:br>
              <a:rPr lang="en-US" dirty="0"/>
            </a:br>
            <a:r>
              <a:rPr lang="en-US" dirty="0"/>
              <a:t>                      </a:t>
            </a:r>
            <a:r>
              <a:rPr lang="en-US" dirty="0">
                <a:latin typeface="Lucida Calligraphy" panose="03010101010101010101" pitchFamily="66" charset="0"/>
              </a:rPr>
              <a:t>H </a:t>
            </a:r>
            <a:r>
              <a:rPr lang="en-US" dirty="0"/>
              <a:t>= {</a:t>
            </a:r>
            <a:r>
              <a:rPr lang="en-US" dirty="0" err="1"/>
              <a:t>h</a:t>
            </a:r>
            <a:r>
              <a:rPr lang="en-US" baseline="-25000" dirty="0" err="1"/>
              <a:t>k</a:t>
            </a:r>
            <a:r>
              <a:rPr lang="en-US" dirty="0"/>
              <a:t> : X </a:t>
            </a:r>
            <a:r>
              <a:rPr lang="en-US" dirty="0">
                <a:sym typeface="Symbol" panose="05050102010706020507" pitchFamily="18" charset="2"/>
              </a:rPr>
              <a:t> Y}</a:t>
            </a:r>
            <a:r>
              <a:rPr lang="en-US" baseline="-25000" dirty="0" err="1">
                <a:sym typeface="Symbol" panose="05050102010706020507" pitchFamily="18" charset="2"/>
              </a:rPr>
              <a:t>kK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/>
              <a:t>Example:</a:t>
            </a:r>
            <a:br>
              <a:rPr lang="en-US" dirty="0"/>
            </a:br>
            <a:r>
              <a:rPr lang="en-US" dirty="0">
                <a:latin typeface="Lucida Calligraphy" panose="03010101010101010101" pitchFamily="66" charset="0"/>
              </a:rPr>
              <a:t>            H </a:t>
            </a:r>
            <a:r>
              <a:rPr lang="en-US" dirty="0"/>
              <a:t>=</a:t>
            </a:r>
            <a:r>
              <a:rPr lang="en-US" dirty="0">
                <a:latin typeface="Lucida Calligraphy" panose="03010101010101010101" pitchFamily="66" charset="0"/>
              </a:rPr>
              <a:t> </a:t>
            </a:r>
            <a:r>
              <a:rPr lang="en-US" dirty="0"/>
              <a:t>{</a:t>
            </a:r>
            <a:r>
              <a:rPr lang="en-US" dirty="0" err="1"/>
              <a:t>h</a:t>
            </a:r>
            <a:r>
              <a:rPr lang="en-US" baseline="-25000" dirty="0" err="1"/>
              <a:t>A,b</a:t>
            </a:r>
            <a:r>
              <a:rPr lang="en-US" dirty="0"/>
              <a:t>(x) = Ax + b}</a:t>
            </a:r>
            <a:r>
              <a:rPr lang="en-US" baseline="-25000" dirty="0"/>
              <a:t>A,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4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A3A10-5548-4C41-BADB-020F662BC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Pairwise-independent hashing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1F8AF-4C3D-452E-A45C-62E7A3845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Lucida Calligraphy" panose="03010101010101010101" pitchFamily="66" charset="0"/>
              </a:rPr>
              <a:t>H</a:t>
            </a:r>
            <a:r>
              <a:rPr lang="en-US" dirty="0"/>
              <a:t> is </a:t>
            </a:r>
            <a:r>
              <a:rPr lang="en-US" i="1" dirty="0"/>
              <a:t>pairwise-independent </a:t>
            </a:r>
            <a:r>
              <a:rPr lang="en-US" dirty="0"/>
              <a:t>(aka 2-universal) if for all distinct x, x’ </a:t>
            </a:r>
            <a:r>
              <a:rPr lang="en-US" dirty="0">
                <a:sym typeface="Symbol" panose="05050102010706020507" pitchFamily="18" charset="2"/>
              </a:rPr>
              <a:t> X </a:t>
            </a:r>
            <a:r>
              <a:rPr lang="en-US" dirty="0"/>
              <a:t>and all y, y’ </a:t>
            </a:r>
            <a:r>
              <a:rPr lang="en-US" dirty="0">
                <a:sym typeface="Symbol" panose="05050102010706020507" pitchFamily="18" charset="2"/>
              </a:rPr>
              <a:t> Y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(x) = y and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(x’) = y’] = 1/|Y|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58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00D8C-7216-4FDF-BB31-2CCB2418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hashing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7D0D7-827B-4CCD-BE88-8610C1156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Lucida Calligraphy" panose="03010101010101010101" pitchFamily="66" charset="0"/>
              </a:rPr>
              <a:t>H</a:t>
            </a:r>
            <a:r>
              <a:rPr lang="en-US" dirty="0"/>
              <a:t> is </a:t>
            </a:r>
            <a:r>
              <a:rPr lang="en-US" i="1" dirty="0"/>
              <a:t>universal</a:t>
            </a:r>
            <a:r>
              <a:rPr lang="en-US" dirty="0"/>
              <a:t> if for all distinct x, x’ </a:t>
            </a:r>
            <a:r>
              <a:rPr lang="en-US" dirty="0">
                <a:sym typeface="Symbol" panose="05050102010706020507" pitchFamily="18" charset="2"/>
              </a:rPr>
              <a:t> X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(x) =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(x’)] = 1/|Y|</a:t>
            </a:r>
          </a:p>
          <a:p>
            <a:r>
              <a:rPr lang="en-US" dirty="0">
                <a:sym typeface="Symbol" panose="05050102010706020507" pitchFamily="18" charset="2"/>
              </a:rPr>
              <a:t>Note that 2-universal implies universal</a:t>
            </a:r>
          </a:p>
          <a:p>
            <a:r>
              <a:rPr lang="en-US" dirty="0">
                <a:latin typeface="Lucida Calligraphy" panose="03010101010101010101" pitchFamily="66" charset="0"/>
              </a:rPr>
              <a:t>H</a:t>
            </a:r>
            <a:r>
              <a:rPr lang="en-US" dirty="0"/>
              <a:t> is </a:t>
            </a:r>
            <a:r>
              <a:rPr lang="en-US" dirty="0">
                <a:sym typeface="Symbol" panose="05050102010706020507" pitchFamily="18" charset="2"/>
              </a:rPr>
              <a:t>-</a:t>
            </a:r>
            <a:r>
              <a:rPr lang="en-US" i="1" dirty="0"/>
              <a:t>universal</a:t>
            </a:r>
            <a:r>
              <a:rPr lang="en-US" dirty="0"/>
              <a:t> if for all distinct x, x’ </a:t>
            </a:r>
            <a:r>
              <a:rPr lang="en-US" dirty="0">
                <a:sym typeface="Symbol" panose="05050102010706020507" pitchFamily="18" charset="2"/>
              </a:rPr>
              <a:t> X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(x) =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(x’)] ≤ 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( = 1/|Y| is optimal)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05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C2EEF-AE34-4BB1-9E73-CA9991B97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Application: Equality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B5A55-824F-41D1-858D-BC3E5282C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P</a:t>
            </a:r>
            <a:r>
              <a:rPr lang="en-US" baseline="-25000" dirty="0"/>
              <a:t>1</a:t>
            </a:r>
            <a:r>
              <a:rPr lang="en-US" dirty="0"/>
              <a:t> holds x</a:t>
            </a:r>
            <a:r>
              <a:rPr lang="en-US" baseline="-25000" dirty="0"/>
              <a:t>1</a:t>
            </a:r>
            <a:r>
              <a:rPr lang="en-US" dirty="0"/>
              <a:t> and P</a:t>
            </a:r>
            <a:r>
              <a:rPr lang="en-US" baseline="-25000" dirty="0"/>
              <a:t>2</a:t>
            </a:r>
            <a:r>
              <a:rPr lang="en-US" dirty="0"/>
              <a:t> holds x</a:t>
            </a:r>
            <a:r>
              <a:rPr lang="en-US" baseline="-25000" dirty="0"/>
              <a:t>2</a:t>
            </a:r>
            <a:r>
              <a:rPr lang="en-US" dirty="0"/>
              <a:t>; P</a:t>
            </a:r>
            <a:r>
              <a:rPr lang="en-US" baseline="-25000" dirty="0"/>
              <a:t>2</a:t>
            </a:r>
            <a:r>
              <a:rPr lang="en-US" dirty="0"/>
              <a:t> wants to know if x</a:t>
            </a:r>
            <a:r>
              <a:rPr lang="en-US" baseline="-25000" dirty="0"/>
              <a:t>1</a:t>
            </a:r>
            <a:r>
              <a:rPr lang="en-US" dirty="0"/>
              <a:t> = x</a:t>
            </a:r>
            <a:r>
              <a:rPr lang="en-US" baseline="-25000" dirty="0"/>
              <a:t>2</a:t>
            </a:r>
            <a:r>
              <a:rPr lang="en-US" dirty="0"/>
              <a:t> or not</a:t>
            </a:r>
          </a:p>
          <a:p>
            <a:pPr lvl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X</a:t>
            </a:r>
            <a:endParaRPr lang="en-US" dirty="0"/>
          </a:p>
          <a:p>
            <a:r>
              <a:rPr lang="en-US" dirty="0"/>
              <a:t>How many bits do they need to communicate?</a:t>
            </a:r>
          </a:p>
          <a:p>
            <a:r>
              <a:rPr lang="en-US" dirty="0"/>
              <a:t>Can certainly do it using log |X| bits</a:t>
            </a:r>
          </a:p>
          <a:p>
            <a:pPr lvl="1"/>
            <a:r>
              <a:rPr lang="en-US" dirty="0"/>
              <a:t>What if log |X| is huge?</a:t>
            </a:r>
          </a:p>
          <a:p>
            <a:pPr lvl="1"/>
            <a:r>
              <a:rPr lang="en-US" dirty="0"/>
              <a:t>Is it possible to do better?</a:t>
            </a:r>
          </a:p>
        </p:txBody>
      </p:sp>
    </p:spTree>
    <p:extLst>
      <p:ext uri="{BB962C8B-B14F-4D97-AF65-F5344CB8AC3E}">
        <p14:creationId xmlns:p14="http://schemas.microsoft.com/office/powerpoint/2010/main" val="205427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EB24B-F312-479A-AE9F-BA191786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Application: Equality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D8381-B741-409F-A4FC-CE224CDD3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>
                <a:latin typeface="Lucida Calligraphy" panose="03010101010101010101" pitchFamily="66" charset="0"/>
              </a:rPr>
              <a:t>H </a:t>
            </a:r>
            <a:r>
              <a:rPr lang="en-US" dirty="0"/>
              <a:t>= {</a:t>
            </a:r>
            <a:r>
              <a:rPr lang="en-US" dirty="0" err="1"/>
              <a:t>h</a:t>
            </a:r>
            <a:r>
              <a:rPr lang="en-US" baseline="-25000" dirty="0" err="1"/>
              <a:t>k</a:t>
            </a:r>
            <a:r>
              <a:rPr lang="en-US" dirty="0"/>
              <a:t> : X </a:t>
            </a:r>
            <a:r>
              <a:rPr lang="en-US" dirty="0">
                <a:sym typeface="Symbol" panose="05050102010706020507" pitchFamily="18" charset="2"/>
              </a:rPr>
              <a:t> Y}</a:t>
            </a:r>
            <a:r>
              <a:rPr lang="en-US" baseline="-25000" dirty="0" err="1">
                <a:sym typeface="Symbol" panose="05050102010706020507" pitchFamily="18" charset="2"/>
              </a:rPr>
              <a:t>kK</a:t>
            </a:r>
            <a:r>
              <a:rPr lang="en-US" dirty="0">
                <a:sym typeface="Symbol" panose="05050102010706020507" pitchFamily="18" charset="2"/>
              </a:rPr>
              <a:t> be an -universal family with log |K| + log |Y| &lt; log |X|</a:t>
            </a:r>
          </a:p>
          <a:p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chooses uniform k  K and sends k,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outputs “equal” </a:t>
            </a:r>
            <a:r>
              <a:rPr lang="en-US" dirty="0" err="1">
                <a:sym typeface="Symbol" panose="05050102010706020507" pitchFamily="18" charset="2"/>
              </a:rPr>
              <a:t>iff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=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r>
              <a:rPr lang="en-US" dirty="0">
                <a:sym typeface="Symbol" panose="05050102010706020507" pitchFamily="18" charset="2"/>
              </a:rPr>
              <a:t>Communication log |K| + log |Y|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61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C16B3-88C6-4BE9-B6FF-09FAE5E2E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EDD55-BB55-488F-BEF6-FC5A3430C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x</a:t>
            </a:r>
            <a:r>
              <a:rPr lang="en-US" baseline="-25000" dirty="0"/>
              <a:t>1</a:t>
            </a:r>
            <a:r>
              <a:rPr lang="en-US" dirty="0"/>
              <a:t> = x</a:t>
            </a:r>
            <a:r>
              <a:rPr lang="en-US" baseline="-25000" dirty="0"/>
              <a:t>2</a:t>
            </a:r>
            <a:r>
              <a:rPr lang="en-US" dirty="0"/>
              <a:t> then P</a:t>
            </a:r>
            <a:r>
              <a:rPr lang="en-US" baseline="-25000" dirty="0"/>
              <a:t>2</a:t>
            </a:r>
            <a:r>
              <a:rPr lang="en-US" dirty="0"/>
              <a:t> always outputs equal</a:t>
            </a:r>
          </a:p>
          <a:p>
            <a:r>
              <a:rPr lang="en-US" dirty="0"/>
              <a:t>If x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then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outputs equal]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=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 = </a:t>
            </a:r>
            <a:r>
              <a:rPr lang="en-US" dirty="0" err="1">
                <a:sym typeface="Symbol" panose="05050102010706020507" pitchFamily="18" charset="2"/>
              </a:rPr>
              <a:t>h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)] 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≤  </a:t>
            </a:r>
          </a:p>
        </p:txBody>
      </p:sp>
    </p:spTree>
    <p:extLst>
      <p:ext uri="{BB962C8B-B14F-4D97-AF65-F5344CB8AC3E}">
        <p14:creationId xmlns:p14="http://schemas.microsoft.com/office/powerpoint/2010/main" val="234378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Hash tables/</a:t>
            </a:r>
            <a:br>
              <a:rPr lang="en-US" sz="5400" dirty="0"/>
            </a:br>
            <a:r>
              <a:rPr lang="en-US" sz="5400" dirty="0"/>
              <a:t>load balancing</a:t>
            </a:r>
          </a:p>
        </p:txBody>
      </p:sp>
    </p:spTree>
    <p:extLst>
      <p:ext uri="{BB962C8B-B14F-4D97-AF65-F5344CB8AC3E}">
        <p14:creationId xmlns:p14="http://schemas.microsoft.com/office/powerpoint/2010/main" val="3025766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9E9CD-1AB1-4BAF-9867-FD836343C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5D5D-07C0-4B93-8189-080FFB2DF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Want to maintain a set S = {x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} </a:t>
            </a:r>
            <a:r>
              <a:rPr lang="en-US" dirty="0">
                <a:sym typeface="Symbol" panose="05050102010706020507" pitchFamily="18" charset="2"/>
              </a:rPr>
              <a:t> U of size m = |S| using space &lt;&lt; |U|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Want fast lookup; fast time to set up data structure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Optimal: O(m) space; O(1) lookup, O(m) setup time</a:t>
            </a:r>
          </a:p>
          <a:p>
            <a:r>
              <a:rPr lang="en-US" dirty="0">
                <a:sym typeface="Symbol" panose="05050102010706020507" pitchFamily="18" charset="2"/>
              </a:rPr>
              <a:t>Idea: use an array of n linked lists, where an item x  S is stored at position H(x) for some </a:t>
            </a:r>
            <a:r>
              <a:rPr lang="en-US" i="1" dirty="0">
                <a:sym typeface="Symbol" panose="05050102010706020507" pitchFamily="18" charset="2"/>
              </a:rPr>
              <a:t>hash function </a:t>
            </a:r>
            <a:r>
              <a:rPr lang="en-US" dirty="0">
                <a:sym typeface="Symbol" panose="05050102010706020507" pitchFamily="18" charset="2"/>
              </a:rPr>
              <a:t>H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Lookup computes H and traverses a linked list</a:t>
            </a:r>
          </a:p>
          <a:p>
            <a:r>
              <a:rPr lang="en-US" dirty="0">
                <a:sym typeface="Symbol" panose="05050102010706020507" pitchFamily="18" charset="2"/>
              </a:rPr>
              <a:t>Bound lookup time by bounding the maximum length of any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53D7B-757D-453D-AB2C-751E777C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A143A-234F-4907-A496-374698306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9831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 by modeling H as a random function</a:t>
            </a:r>
          </a:p>
          <a:p>
            <a:pPr lvl="1"/>
            <a:r>
              <a:rPr lang="en-US" dirty="0"/>
              <a:t>Note: this is </a:t>
            </a:r>
            <a:r>
              <a:rPr lang="en-US" i="1" dirty="0"/>
              <a:t>not</a:t>
            </a:r>
            <a:r>
              <a:rPr lang="en-US" dirty="0"/>
              <a:t> correct; it is just a (heuristic) approximation</a:t>
            </a:r>
          </a:p>
          <a:p>
            <a:r>
              <a:rPr lang="en-US" dirty="0"/>
              <a:t>A </a:t>
            </a:r>
            <a:r>
              <a:rPr lang="en-US" i="1" dirty="0"/>
              <a:t>collision</a:t>
            </a:r>
            <a:r>
              <a:rPr lang="en-US" dirty="0"/>
              <a:t> is a pair x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/>
              <a:t> x’ with H(x) = H(x’)</a:t>
            </a:r>
          </a:p>
          <a:p>
            <a:r>
              <a:rPr lang="en-US" dirty="0"/>
              <a:t>Typical questions</a:t>
            </a:r>
          </a:p>
          <a:p>
            <a:pPr lvl="1"/>
            <a:r>
              <a:rPr lang="en-US" dirty="0"/>
              <a:t>What is the probability that x and x’ collide?</a:t>
            </a:r>
          </a:p>
          <a:p>
            <a:pPr lvl="1"/>
            <a:r>
              <a:rPr lang="en-US" dirty="0"/>
              <a:t>What is the expected number of elements that get mapped to position </a:t>
            </a:r>
            <a:r>
              <a:rPr lang="en-US" dirty="0" err="1"/>
              <a:t>i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What is the expected number of collisions?</a:t>
            </a:r>
          </a:p>
          <a:p>
            <a:pPr lvl="2"/>
            <a:r>
              <a:rPr lang="en-US" dirty="0"/>
              <a:t>Note: length of maximum-length list can be bounded as a function of the number of collisions</a:t>
            </a:r>
          </a:p>
        </p:txBody>
      </p:sp>
    </p:spTree>
    <p:extLst>
      <p:ext uri="{BB962C8B-B14F-4D97-AF65-F5344CB8AC3E}">
        <p14:creationId xmlns:p14="http://schemas.microsoft.com/office/powerpoint/2010/main" val="405622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A8F1D-62FC-46B2-9EB9-7C12E0038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CC441-294D-45DF-B39E-C342FB992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Related problem: map m jobs to n processors by assigning each job to a uniform processor</a:t>
            </a:r>
          </a:p>
          <a:p>
            <a:pPr lvl="1"/>
            <a:r>
              <a:rPr lang="en-US" dirty="0"/>
              <a:t>Note: here the assignments </a:t>
            </a:r>
            <a:r>
              <a:rPr lang="en-US" u="sng" dirty="0"/>
              <a:t>can</a:t>
            </a:r>
            <a:r>
              <a:rPr lang="en-US" dirty="0"/>
              <a:t> be truly uniform</a:t>
            </a:r>
          </a:p>
          <a:p>
            <a:r>
              <a:rPr lang="en-US" dirty="0"/>
              <a:t>Interested in the maximum </a:t>
            </a:r>
            <a:r>
              <a:rPr lang="en-US" i="1" dirty="0"/>
              <a:t>load</a:t>
            </a:r>
            <a:r>
              <a:rPr lang="en-US" dirty="0"/>
              <a:t> on any processor</a:t>
            </a:r>
          </a:p>
        </p:txBody>
      </p:sp>
    </p:spTree>
    <p:extLst>
      <p:ext uri="{BB962C8B-B14F-4D97-AF65-F5344CB8AC3E}">
        <p14:creationId xmlns:p14="http://schemas.microsoft.com/office/powerpoint/2010/main" val="412364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36F3C-1873-4C57-AF0C-337CF4490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96D34-D0E0-4F14-A479-B47DF6032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Y</a:t>
            </a:r>
            <a:r>
              <a:rPr lang="en-US" baseline="-25000" dirty="0"/>
              <a:t>i</a:t>
            </a:r>
            <a:r>
              <a:rPr lang="en-US" dirty="0"/>
              <a:t> be the number of elements mapped to position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r>
              <a:rPr lang="en-US" dirty="0"/>
              <a:t>Exp[Y</a:t>
            </a:r>
            <a:r>
              <a:rPr lang="en-US" baseline="-25000" dirty="0"/>
              <a:t>i</a:t>
            </a:r>
            <a:r>
              <a:rPr lang="en-US" dirty="0"/>
              <a:t>] = m/n</a:t>
            </a:r>
          </a:p>
          <a:p>
            <a:r>
              <a:rPr lang="en-US" dirty="0"/>
              <a:t>What is </a:t>
            </a:r>
            <a:r>
              <a:rPr lang="en-US" dirty="0" err="1"/>
              <a:t>Pr</a:t>
            </a:r>
            <a:r>
              <a:rPr lang="en-US" dirty="0"/>
              <a:t>[Y</a:t>
            </a:r>
            <a:r>
              <a:rPr lang="en-US" baseline="-25000" dirty="0"/>
              <a:t>i</a:t>
            </a:r>
            <a:r>
              <a:rPr lang="en-US" dirty="0"/>
              <a:t> ≥ c]?</a:t>
            </a:r>
          </a:p>
          <a:p>
            <a:r>
              <a:rPr lang="en-US" dirty="0"/>
              <a:t>Recall Markov’s inequality: </a:t>
            </a:r>
            <a:r>
              <a:rPr lang="en-US" dirty="0" err="1"/>
              <a:t>Pr</a:t>
            </a:r>
            <a:r>
              <a:rPr lang="en-US" dirty="0"/>
              <a:t>[X ≥ t] ≤ Exp[X]/t</a:t>
            </a:r>
          </a:p>
          <a:p>
            <a:r>
              <a:rPr lang="en-US" dirty="0"/>
              <a:t>So </a:t>
            </a:r>
            <a:r>
              <a:rPr lang="en-US" dirty="0" err="1"/>
              <a:t>Pr</a:t>
            </a:r>
            <a:r>
              <a:rPr lang="en-US" dirty="0"/>
              <a:t>[Y</a:t>
            </a:r>
            <a:r>
              <a:rPr lang="en-US" baseline="-25000" dirty="0"/>
              <a:t>i</a:t>
            </a:r>
            <a:r>
              <a:rPr lang="en-US" dirty="0"/>
              <a:t> ≥ c] ≤ m/</a:t>
            </a:r>
            <a:r>
              <a:rPr lang="en-US" dirty="0" err="1"/>
              <a:t>cn</a:t>
            </a:r>
            <a:endParaRPr lang="en-US" dirty="0"/>
          </a:p>
          <a:p>
            <a:pPr lvl="1"/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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: Y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≥ c] ≤ m/c</a:t>
            </a:r>
          </a:p>
          <a:p>
            <a:r>
              <a:rPr lang="en-US" dirty="0"/>
              <a:t>This bound is not very useful!</a:t>
            </a:r>
          </a:p>
        </p:txBody>
      </p:sp>
    </p:spTree>
    <p:extLst>
      <p:ext uri="{BB962C8B-B14F-4D97-AF65-F5344CB8AC3E}">
        <p14:creationId xmlns:p14="http://schemas.microsoft.com/office/powerpoint/2010/main" val="152913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7A20-C453-4791-9757-39086A78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Chernoff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2266-A926-49D1-BC9D-6547E503E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 be independent, 0/1 random variables</a:t>
            </a:r>
          </a:p>
          <a:p>
            <a:pPr lvl="1"/>
            <a:r>
              <a:rPr lang="en-US" dirty="0"/>
              <a:t>Assume for simplicity that </a:t>
            </a:r>
            <a:r>
              <a:rPr lang="en-US" dirty="0" err="1"/>
              <a:t>Pr</a:t>
            </a:r>
            <a:r>
              <a:rPr lang="en-US" dirty="0"/>
              <a:t>[X</a:t>
            </a:r>
            <a:r>
              <a:rPr lang="en-US" baseline="-25000" dirty="0"/>
              <a:t>i</a:t>
            </a:r>
            <a:r>
              <a:rPr lang="en-US" dirty="0"/>
              <a:t> = 1] = p for all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Let X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So  = Exp[X] = p  m</a:t>
            </a:r>
          </a:p>
          <a:p>
            <a:pPr>
              <a:lnSpc>
                <a:spcPct val="120000"/>
              </a:lnSpc>
            </a:pPr>
            <a:r>
              <a:rPr lang="en-US" dirty="0">
                <a:sym typeface="Symbol" panose="05050102010706020507" pitchFamily="18" charset="2"/>
              </a:rPr>
              <a:t>Chernoff bounds: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[X &gt; (1+)] &lt; [e</a:t>
            </a:r>
            <a:r>
              <a:rPr lang="en-US" baseline="30000" dirty="0">
                <a:sym typeface="Symbol" panose="05050102010706020507" pitchFamily="18" charset="2"/>
              </a:rPr>
              <a:t></a:t>
            </a:r>
            <a:r>
              <a:rPr lang="en-US" dirty="0">
                <a:sym typeface="Symbol" panose="05050102010706020507" pitchFamily="18" charset="2"/>
              </a:rPr>
              <a:t>/(1+)</a:t>
            </a:r>
            <a:r>
              <a:rPr lang="en-US" baseline="30000" dirty="0">
                <a:sym typeface="Symbol" panose="05050102010706020507" pitchFamily="18" charset="2"/>
              </a:rPr>
              <a:t>(1+)</a:t>
            </a:r>
            <a:r>
              <a:rPr lang="en-US" dirty="0">
                <a:sym typeface="Symbol" panose="05050102010706020507" pitchFamily="18" charset="2"/>
              </a:rPr>
              <a:t>]</a:t>
            </a:r>
            <a:r>
              <a:rPr lang="en-US" baseline="30000" dirty="0">
                <a:sym typeface="Symbol" panose="05050102010706020507" pitchFamily="18" charset="2"/>
              </a:rPr>
              <a:t>pm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[X &lt; (1 – )] &lt; e</a:t>
            </a:r>
            <a:r>
              <a:rPr lang="en-US" baseline="30000" dirty="0">
                <a:sym typeface="Symbol" panose="05050102010706020507" pitchFamily="18" charset="2"/>
              </a:rPr>
              <a:t>-pm</a:t>
            </a:r>
            <a:r>
              <a:rPr lang="en-US" sz="2400" baseline="60000" dirty="0">
                <a:sym typeface="Symbol" panose="05050102010706020507" pitchFamily="18" charset="2"/>
              </a:rPr>
              <a:t>2</a:t>
            </a:r>
            <a:r>
              <a:rPr lang="en-US" baseline="30000" dirty="0">
                <a:sym typeface="Symbol" panose="05050102010706020507" pitchFamily="18" charset="2"/>
              </a:rPr>
              <a:t>/2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I.e., with high probability, X is close to its mean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Probability of deviating decays exponentially in m</a:t>
            </a:r>
          </a:p>
        </p:txBody>
      </p:sp>
    </p:spTree>
    <p:extLst>
      <p:ext uri="{BB962C8B-B14F-4D97-AF65-F5344CB8AC3E}">
        <p14:creationId xmlns:p14="http://schemas.microsoft.com/office/powerpoint/2010/main" val="33133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EAAF8-BA87-4F89-93A9-668A6EEDC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7DE51-BABB-48ED-8DEB-F2317A82B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Y</a:t>
            </a:r>
            <a:r>
              <a:rPr lang="en-US" baseline="-25000" dirty="0"/>
              <a:t>i</a:t>
            </a:r>
            <a:r>
              <a:rPr lang="en-US" dirty="0"/>
              <a:t> be the number of elements mapped to position/processor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r>
              <a:rPr lang="en-US" dirty="0"/>
              <a:t>Let </a:t>
            </a:r>
            <a:r>
              <a:rPr lang="en-US" dirty="0" err="1"/>
              <a:t>Y</a:t>
            </a:r>
            <a:r>
              <a:rPr lang="en-US" baseline="-25000" dirty="0" err="1"/>
              <a:t>i,j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baseline="-25000" dirty="0" err="1"/>
              <a:t>j</a:t>
            </a:r>
            <a:r>
              <a:rPr lang="en-US" dirty="0"/>
              <a:t> is mapped to position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So Y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Y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Exp[</a:t>
            </a:r>
            <a:r>
              <a:rPr lang="en-US" dirty="0" err="1">
                <a:sym typeface="Symbol" panose="05050102010706020507" pitchFamily="18" charset="2"/>
              </a:rPr>
              <a:t>Y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=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Y</a:t>
            </a:r>
            <a:r>
              <a:rPr lang="en-US" sz="2400" baseline="-25000" dirty="0" err="1">
                <a:sym typeface="Symbol" panose="05050102010706020507" pitchFamily="18" charset="2"/>
              </a:rPr>
              <a:t>i,j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= 1] = 1/n</a:t>
            </a:r>
          </a:p>
          <a:p>
            <a:r>
              <a:rPr lang="en-US" dirty="0">
                <a:sym typeface="Symbol" panose="05050102010706020507" pitchFamily="18" charset="2"/>
              </a:rPr>
              <a:t>If m=n, Chernoff bound gives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[Y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&gt; c] &lt; (e/c)</a:t>
            </a:r>
            <a:r>
              <a:rPr lang="en-US" baseline="30000" dirty="0">
                <a:sym typeface="Symbol" panose="05050102010706020507" pitchFamily="18" charset="2"/>
              </a:rPr>
              <a:t>c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Setting c = (log n/log </a:t>
            </a:r>
            <a:r>
              <a:rPr lang="en-US" dirty="0" err="1">
                <a:sym typeface="Symbol" panose="05050102010706020507" pitchFamily="18" charset="2"/>
              </a:rPr>
              <a:t>log</a:t>
            </a:r>
            <a:r>
              <a:rPr lang="en-US" dirty="0">
                <a:sym typeface="Symbol" panose="05050102010706020507" pitchFamily="18" charset="2"/>
              </a:rPr>
              <a:t> n) gives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[Y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&gt; c] &lt; 1/n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, and so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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: Y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&gt;</a:t>
            </a:r>
            <a:r>
              <a:rPr lang="en-US" dirty="0"/>
              <a:t> c] &lt; 1/n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0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7D08B-18D0-4E91-9CD4-C44F51B7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6CFD8-9647-4D23-A888-553081A46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n=m, lookups take </a:t>
            </a:r>
            <a:r>
              <a:rPr lang="en-US" dirty="0">
                <a:sym typeface="Symbol" panose="05050102010706020507" pitchFamily="18" charset="2"/>
              </a:rPr>
              <a:t>O(log n/log </a:t>
            </a:r>
            <a:r>
              <a:rPr lang="en-US" dirty="0" err="1">
                <a:sym typeface="Symbol" panose="05050102010706020507" pitchFamily="18" charset="2"/>
              </a:rPr>
              <a:t>log</a:t>
            </a:r>
            <a:r>
              <a:rPr lang="en-US" dirty="0">
                <a:sym typeface="Symbol" panose="05050102010706020507" pitchFamily="18" charset="2"/>
              </a:rPr>
              <a:t> n) time except with probability 1/n (over randomness of the hash function)</a:t>
            </a:r>
          </a:p>
          <a:p>
            <a:r>
              <a:rPr lang="en-US" dirty="0">
                <a:sym typeface="Symbol" panose="05050102010706020507" pitchFamily="18" charset="2"/>
              </a:rPr>
              <a:t>During setup, if we see a list that is too long, we can pick a “fresh” random hash function and try again</a:t>
            </a:r>
          </a:p>
          <a:p>
            <a:pPr lvl="1"/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[success] = (n-1)/n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Expected number of tries = n/(n-1) &lt;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0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54541</TotalTime>
  <Words>1040</Words>
  <Application>Microsoft Office PowerPoint</Application>
  <PresentationFormat>On-screen Show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Lucida Calligraphy</vt:lpstr>
      <vt:lpstr>Office Theme</vt:lpstr>
      <vt:lpstr>Algorithms</vt:lpstr>
      <vt:lpstr>Hash tables/ load balancing</vt:lpstr>
      <vt:lpstr>Hash tables</vt:lpstr>
      <vt:lpstr>Hash tables</vt:lpstr>
      <vt:lpstr>Load balancing</vt:lpstr>
      <vt:lpstr>Analysis</vt:lpstr>
      <vt:lpstr>Chernoff bound</vt:lpstr>
      <vt:lpstr>Analysis</vt:lpstr>
      <vt:lpstr>Analysis</vt:lpstr>
      <vt:lpstr>“Random” hash functions</vt:lpstr>
      <vt:lpstr>Keyed hash functions</vt:lpstr>
      <vt:lpstr>Pairwise-independent hashing</vt:lpstr>
      <vt:lpstr>Universal hashing</vt:lpstr>
      <vt:lpstr>Application: Equality testing</vt:lpstr>
      <vt:lpstr>Application: Equality testing</vt:lpstr>
      <vt:lpstr>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2932</cp:revision>
  <dcterms:created xsi:type="dcterms:W3CDTF">2014-06-02T02:25:30Z</dcterms:created>
  <dcterms:modified xsi:type="dcterms:W3CDTF">2021-12-06T16:26:58Z</dcterms:modified>
</cp:coreProperties>
</file>