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417" r:id="rId3"/>
    <p:sldId id="418" r:id="rId4"/>
    <p:sldId id="420" r:id="rId5"/>
    <p:sldId id="421" r:id="rId6"/>
    <p:sldId id="422" r:id="rId7"/>
    <p:sldId id="423" r:id="rId8"/>
    <p:sldId id="424" r:id="rId9"/>
    <p:sldId id="425" r:id="rId10"/>
    <p:sldId id="481" r:id="rId11"/>
    <p:sldId id="426" r:id="rId12"/>
    <p:sldId id="427" r:id="rId13"/>
    <p:sldId id="428" r:id="rId14"/>
    <p:sldId id="430" r:id="rId15"/>
    <p:sldId id="431" r:id="rId16"/>
    <p:sldId id="432" r:id="rId17"/>
    <p:sldId id="483" r:id="rId18"/>
    <p:sldId id="433" r:id="rId19"/>
    <p:sldId id="435" r:id="rId20"/>
    <p:sldId id="436" r:id="rId21"/>
    <p:sldId id="437" r:id="rId22"/>
    <p:sldId id="439" r:id="rId23"/>
    <p:sldId id="440" r:id="rId24"/>
    <p:sldId id="441" r:id="rId25"/>
    <p:sldId id="458" r:id="rId26"/>
    <p:sldId id="434" r:id="rId27"/>
    <p:sldId id="445" r:id="rId28"/>
    <p:sldId id="438" r:id="rId29"/>
    <p:sldId id="482" r:id="rId30"/>
    <p:sldId id="44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5" autoAdjust="0"/>
    <p:restoredTop sz="94660"/>
  </p:normalViewPr>
  <p:slideViewPr>
    <p:cSldViewPr>
      <p:cViewPr varScale="1">
        <p:scale>
          <a:sx n="73" d="100"/>
          <a:sy n="7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4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F092-5344-4435-9FFB-F6456943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The GS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C7B4-7BD8-4D61-9C33-EF63F60D9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some employer is free:</a:t>
            </a:r>
          </a:p>
          <a:p>
            <a:pPr lvl="1"/>
            <a:r>
              <a:rPr lang="en-US" dirty="0"/>
              <a:t>Some free employer e makes an offer to their highest-ranked candidate c to whom they have not yet made an offer</a:t>
            </a:r>
          </a:p>
          <a:p>
            <a:pPr lvl="1"/>
            <a:r>
              <a:rPr lang="en-US" dirty="0"/>
              <a:t>If c is free, c becomes (tentatively) bound to e</a:t>
            </a:r>
          </a:p>
          <a:p>
            <a:pPr lvl="1"/>
            <a:r>
              <a:rPr lang="en-US" dirty="0"/>
              <a:t>If c is bound to e’ and prefers e’, do nothing</a:t>
            </a:r>
          </a:p>
          <a:p>
            <a:pPr lvl="1"/>
            <a:r>
              <a:rPr lang="en-US" dirty="0"/>
              <a:t>If c is bound to e’ but prefers e, switch (so e’ becomes free)</a:t>
            </a:r>
          </a:p>
        </p:txBody>
      </p:sp>
    </p:spTree>
    <p:extLst>
      <p:ext uri="{BB962C8B-B14F-4D97-AF65-F5344CB8AC3E}">
        <p14:creationId xmlns:p14="http://schemas.microsoft.com/office/powerpoint/2010/main" val="1319364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91F39-56E3-4204-9A64-CF526CA34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for 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08F21-F593-4146-B71C-B711252E2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59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Number employers/candidates from 1, …, n</a:t>
            </a:r>
          </a:p>
          <a:p>
            <a:r>
              <a:rPr lang="en-US" dirty="0"/>
              <a:t>Store employer preferences in a 2-D array </a:t>
            </a:r>
            <a:r>
              <a:rPr lang="en-US" dirty="0" err="1"/>
              <a:t>EPref</a:t>
            </a:r>
            <a:endParaRPr lang="en-US" dirty="0"/>
          </a:p>
          <a:p>
            <a:pPr lvl="1"/>
            <a:r>
              <a:rPr lang="en-US" dirty="0" err="1"/>
              <a:t>EPref</a:t>
            </a:r>
            <a:r>
              <a:rPr lang="en-US" dirty="0"/>
              <a:t>[e, </a:t>
            </a:r>
            <a:r>
              <a:rPr lang="en-US" dirty="0" err="1"/>
              <a:t>i</a:t>
            </a:r>
            <a:r>
              <a:rPr lang="en-US" dirty="0"/>
              <a:t>] is the </a:t>
            </a:r>
            <a:r>
              <a:rPr lang="en-US" dirty="0" err="1"/>
              <a:t>ith</a:t>
            </a:r>
            <a:r>
              <a:rPr lang="en-US" dirty="0"/>
              <a:t> candidate on e’s list</a:t>
            </a:r>
          </a:p>
          <a:p>
            <a:r>
              <a:rPr lang="en-US" dirty="0"/>
              <a:t>Maintain array Next such that Next[e] is the position of the next candidate to whom e should made an offer (initialized to 1)</a:t>
            </a:r>
          </a:p>
          <a:p>
            <a:r>
              <a:rPr lang="en-US" dirty="0"/>
              <a:t>Maintain array Bound </a:t>
            </a:r>
            <a:r>
              <a:rPr lang="en-US" dirty="0" err="1"/>
              <a:t>s.t.</a:t>
            </a:r>
            <a:r>
              <a:rPr lang="en-US" dirty="0"/>
              <a:t> Bound[c] is the employer to whom c is currently bound (initialized to NULL)</a:t>
            </a:r>
          </a:p>
          <a:p>
            <a:r>
              <a:rPr lang="en-US" dirty="0"/>
              <a:t>Store free employers as a stack (using a linked list)</a:t>
            </a:r>
          </a:p>
          <a:p>
            <a:r>
              <a:rPr lang="en-US" dirty="0"/>
              <a:t>Use 2-D array Rank </a:t>
            </a:r>
            <a:r>
              <a:rPr lang="en-US" dirty="0" err="1"/>
              <a:t>s.t.</a:t>
            </a:r>
            <a:r>
              <a:rPr lang="en-US" dirty="0"/>
              <a:t> Rank[c, e] indicates the rank of employer e in c’s preference list</a:t>
            </a:r>
          </a:p>
          <a:p>
            <a:pPr lvl="1"/>
            <a:r>
              <a:rPr lang="en-US" dirty="0"/>
              <a:t>Initialize at the outset of the algorithm in O(n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</p:txBody>
      </p:sp>
    </p:spTree>
    <p:extLst>
      <p:ext uri="{BB962C8B-B14F-4D97-AF65-F5344CB8AC3E}">
        <p14:creationId xmlns:p14="http://schemas.microsoft.com/office/powerpoint/2010/main" val="197402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F092-5344-4435-9FFB-F6456943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for 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C7B4-7BD8-4D61-9C33-EF63F60D9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some employer is free:</a:t>
            </a:r>
          </a:p>
          <a:p>
            <a:pPr lvl="1"/>
            <a:r>
              <a:rPr lang="en-US" dirty="0"/>
              <a:t>First free employer e makes an offer to their highest-ranked candidate c to whom they have not yet made an offer</a:t>
            </a:r>
          </a:p>
          <a:p>
            <a:pPr lvl="1"/>
            <a:r>
              <a:rPr lang="en-US" dirty="0"/>
              <a:t>If c is free, c becomes (tentatively) bound to e</a:t>
            </a:r>
          </a:p>
          <a:p>
            <a:pPr lvl="1"/>
            <a:r>
              <a:rPr lang="en-US" dirty="0"/>
              <a:t>If c is bound to e’ and prefers e’, do nothing</a:t>
            </a:r>
          </a:p>
          <a:p>
            <a:pPr lvl="1"/>
            <a:r>
              <a:rPr lang="en-US" dirty="0"/>
              <a:t>If c is bound to e’ but prefers e, switch (so e’ becomes free)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98ADE6A-B351-4BA5-BD38-361A8E236CC2}"/>
              </a:ext>
            </a:extLst>
          </p:cNvPr>
          <p:cNvCxnSpPr/>
          <p:nvPr/>
        </p:nvCxnSpPr>
        <p:spPr>
          <a:xfrm flipV="1">
            <a:off x="4300821" y="1447800"/>
            <a:ext cx="2209800" cy="914400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F1CB7BB-3C8E-4DB1-8142-A701D975F641}"/>
              </a:ext>
            </a:extLst>
          </p:cNvPr>
          <p:cNvSpPr txBox="1"/>
          <p:nvPr/>
        </p:nvSpPr>
        <p:spPr>
          <a:xfrm>
            <a:off x="5706042" y="1171853"/>
            <a:ext cx="1599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stack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310F52B-7F19-4F22-99C8-AA5AE6A3241C}"/>
              </a:ext>
            </a:extLst>
          </p:cNvPr>
          <p:cNvCxnSpPr/>
          <p:nvPr/>
        </p:nvCxnSpPr>
        <p:spPr>
          <a:xfrm flipV="1">
            <a:off x="5215221" y="1893332"/>
            <a:ext cx="2209800" cy="914400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6A2A7D5-0FF0-4858-9223-12879872FEEE}"/>
              </a:ext>
            </a:extLst>
          </p:cNvPr>
          <p:cNvSpPr txBox="1"/>
          <p:nvPr/>
        </p:nvSpPr>
        <p:spPr>
          <a:xfrm>
            <a:off x="6553200" y="1600200"/>
            <a:ext cx="173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EPref</a:t>
            </a:r>
            <a:r>
              <a:rPr lang="en-US" dirty="0"/>
              <a:t>[e, Next[e]]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1DE330-6C39-4F5E-912F-5967C7BB29E5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2743200" y="3227466"/>
            <a:ext cx="3370474" cy="506334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89EED75-3D71-436F-8BD2-50EB42C9D76C}"/>
              </a:ext>
            </a:extLst>
          </p:cNvPr>
          <p:cNvSpPr txBox="1"/>
          <p:nvPr/>
        </p:nvSpPr>
        <p:spPr>
          <a:xfrm>
            <a:off x="6113674" y="3042800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Bound[c] == NULL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A199449-8D6B-438C-AF70-E74A088F5C21}"/>
              </a:ext>
            </a:extLst>
          </p:cNvPr>
          <p:cNvCxnSpPr>
            <a:cxnSpLocks/>
          </p:cNvCxnSpPr>
          <p:nvPr/>
        </p:nvCxnSpPr>
        <p:spPr>
          <a:xfrm>
            <a:off x="5410200" y="4495800"/>
            <a:ext cx="838200" cy="1171614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E2AAEB-6231-4C6B-8ED5-42F1F0D99CDE}"/>
              </a:ext>
            </a:extLst>
          </p:cNvPr>
          <p:cNvCxnSpPr>
            <a:cxnSpLocks/>
          </p:cNvCxnSpPr>
          <p:nvPr/>
        </p:nvCxnSpPr>
        <p:spPr>
          <a:xfrm>
            <a:off x="4875866" y="5039397"/>
            <a:ext cx="1237808" cy="705766"/>
          </a:xfrm>
          <a:prstGeom prst="straightConnector1">
            <a:avLst/>
          </a:prstGeom>
          <a:ln w="19050"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C3A37AB-3F56-4F9A-A520-7B5C5BCED6BF}"/>
              </a:ext>
            </a:extLst>
          </p:cNvPr>
          <p:cNvSpPr txBox="1"/>
          <p:nvPr/>
        </p:nvSpPr>
        <p:spPr>
          <a:xfrm>
            <a:off x="5181600" y="5650468"/>
            <a:ext cx="3199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Compare Rank[</a:t>
            </a:r>
            <a:r>
              <a:rPr lang="en-US" dirty="0" err="1"/>
              <a:t>c,e</a:t>
            </a:r>
            <a:r>
              <a:rPr lang="en-US" dirty="0"/>
              <a:t>] to Rank[</a:t>
            </a:r>
            <a:r>
              <a:rPr lang="en-US" dirty="0" err="1"/>
              <a:t>c,e</a:t>
            </a:r>
            <a:r>
              <a:rPr lang="en-US" dirty="0"/>
              <a:t>’]</a:t>
            </a:r>
          </a:p>
        </p:txBody>
      </p:sp>
    </p:spTree>
    <p:extLst>
      <p:ext uri="{BB962C8B-B14F-4D97-AF65-F5344CB8AC3E}">
        <p14:creationId xmlns:p14="http://schemas.microsoft.com/office/powerpoint/2010/main" val="385998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10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83FB4-63D2-4806-BA3D-29003C745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for 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F90FE-3D23-40BE-957D-35432D7AF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initialization step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iterations, where each iteration can be done in O(1) time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algorithm overall</a:t>
            </a:r>
          </a:p>
        </p:txBody>
      </p:sp>
    </p:spTree>
    <p:extLst>
      <p:ext uri="{BB962C8B-B14F-4D97-AF65-F5344CB8AC3E}">
        <p14:creationId xmlns:p14="http://schemas.microsoft.com/office/powerpoint/2010/main" val="390254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Graphs</a:t>
            </a:r>
          </a:p>
        </p:txBody>
      </p:sp>
    </p:spTree>
    <p:extLst>
      <p:ext uri="{BB962C8B-B14F-4D97-AF65-F5344CB8AC3E}">
        <p14:creationId xmlns:p14="http://schemas.microsoft.com/office/powerpoint/2010/main" val="2788396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73114-A545-48DB-8591-EDD08DCF4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DADA5-C789-4233-8730-F8A405C40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should mainly be review</a:t>
            </a:r>
          </a:p>
          <a:p>
            <a:endParaRPr lang="en-US" dirty="0"/>
          </a:p>
          <a:p>
            <a:r>
              <a:rPr lang="en-US" i="1" dirty="0"/>
              <a:t>Graphs</a:t>
            </a:r>
            <a:r>
              <a:rPr lang="en-US" dirty="0"/>
              <a:t> provide a convenient way to express relationships between pairs of items</a:t>
            </a:r>
          </a:p>
        </p:txBody>
      </p:sp>
    </p:spTree>
    <p:extLst>
      <p:ext uri="{BB962C8B-B14F-4D97-AF65-F5344CB8AC3E}">
        <p14:creationId xmlns:p14="http://schemas.microsoft.com/office/powerpoint/2010/main" val="59169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3E932-4546-4A81-8FC5-487FDFEB1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A9457-893F-48B9-A3B5-49D6D7489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Undirected graph G = (V, E)</a:t>
            </a:r>
          </a:p>
          <a:p>
            <a:pPr lvl="1"/>
            <a:r>
              <a:rPr lang="en-US" dirty="0"/>
              <a:t>V = set of </a:t>
            </a:r>
            <a:r>
              <a:rPr lang="en-US" i="1" dirty="0"/>
              <a:t>vertices</a:t>
            </a:r>
            <a:r>
              <a:rPr lang="en-US" dirty="0"/>
              <a:t> or </a:t>
            </a:r>
            <a:r>
              <a:rPr lang="en-US" i="1" dirty="0"/>
              <a:t>nodes</a:t>
            </a:r>
          </a:p>
          <a:p>
            <a:pPr lvl="1"/>
            <a:r>
              <a:rPr lang="en-US" dirty="0"/>
              <a:t>An </a:t>
            </a:r>
            <a:r>
              <a:rPr lang="en-US" i="1" dirty="0"/>
              <a:t>edge </a:t>
            </a:r>
            <a:r>
              <a:rPr lang="en-US" dirty="0"/>
              <a:t>is a set of two vertices</a:t>
            </a:r>
          </a:p>
          <a:p>
            <a:pPr lvl="1"/>
            <a:r>
              <a:rPr lang="en-US" dirty="0"/>
              <a:t>E </a:t>
            </a:r>
            <a:r>
              <a:rPr lang="en-US" dirty="0">
                <a:sym typeface="Symbol" panose="05050102010706020507" pitchFamily="18" charset="2"/>
              </a:rPr>
              <a:t> </a:t>
            </a:r>
            <a:r>
              <a:rPr lang="en-US" dirty="0"/>
              <a:t> V </a:t>
            </a:r>
            <a:r>
              <a:rPr lang="en-US" dirty="0">
                <a:sym typeface="Symbol" panose="05050102010706020507" pitchFamily="18" charset="2"/>
              </a:rPr>
              <a:t> V, </a:t>
            </a:r>
            <a:r>
              <a:rPr lang="en-US" dirty="0"/>
              <a:t>set of </a:t>
            </a:r>
            <a:r>
              <a:rPr lang="en-US" i="1" dirty="0"/>
              <a:t>edges</a:t>
            </a:r>
            <a:r>
              <a:rPr lang="en-US" dirty="0"/>
              <a:t> in the graph</a:t>
            </a:r>
            <a:endParaRPr lang="en-US" i="1" dirty="0"/>
          </a:p>
          <a:p>
            <a:endParaRPr lang="en-US" dirty="0"/>
          </a:p>
          <a:p>
            <a:r>
              <a:rPr lang="en-US" dirty="0"/>
              <a:t>Directed graph G = (V, E)</a:t>
            </a:r>
          </a:p>
          <a:p>
            <a:pPr lvl="1"/>
            <a:r>
              <a:rPr lang="en-US" dirty="0"/>
              <a:t>V = set of </a:t>
            </a:r>
            <a:r>
              <a:rPr lang="en-US" i="1" dirty="0"/>
              <a:t>vertices</a:t>
            </a:r>
            <a:r>
              <a:rPr lang="en-US" dirty="0"/>
              <a:t> or </a:t>
            </a:r>
            <a:r>
              <a:rPr lang="en-US" i="1" dirty="0"/>
              <a:t>nodes</a:t>
            </a:r>
            <a:endParaRPr lang="en-US" dirty="0"/>
          </a:p>
          <a:p>
            <a:pPr lvl="1"/>
            <a:r>
              <a:rPr lang="en-US" dirty="0"/>
              <a:t>An edge is an </a:t>
            </a:r>
            <a:r>
              <a:rPr lang="en-US" u="sng" dirty="0"/>
              <a:t>ordered pair </a:t>
            </a:r>
            <a:r>
              <a:rPr lang="en-US" dirty="0"/>
              <a:t>of vertices</a:t>
            </a:r>
          </a:p>
          <a:p>
            <a:pPr lvl="1"/>
            <a:r>
              <a:rPr lang="en-US" dirty="0"/>
              <a:t>E </a:t>
            </a:r>
            <a:r>
              <a:rPr lang="en-US" dirty="0">
                <a:sym typeface="Symbol" panose="05050102010706020507" pitchFamily="18" charset="2"/>
              </a:rPr>
              <a:t> </a:t>
            </a:r>
            <a:r>
              <a:rPr lang="en-US" dirty="0"/>
              <a:t> V </a:t>
            </a:r>
            <a:r>
              <a:rPr lang="en-US" dirty="0">
                <a:sym typeface="Symbol" panose="05050102010706020507" pitchFamily="18" charset="2"/>
              </a:rPr>
              <a:t> V, </a:t>
            </a:r>
            <a:r>
              <a:rPr lang="en-US" dirty="0"/>
              <a:t>set of </a:t>
            </a:r>
            <a:r>
              <a:rPr lang="en-US" i="1" dirty="0"/>
              <a:t>edges</a:t>
            </a:r>
            <a:r>
              <a:rPr lang="en-US" dirty="0"/>
              <a:t> in the graph</a:t>
            </a:r>
          </a:p>
          <a:p>
            <a:pPr lvl="1"/>
            <a:endParaRPr lang="en-US" dirty="0"/>
          </a:p>
          <a:p>
            <a:r>
              <a:rPr lang="en-US" dirty="0"/>
              <a:t>Assume undirected graphs by default, but we will also work with directed graphs</a:t>
            </a:r>
          </a:p>
        </p:txBody>
      </p:sp>
    </p:spTree>
    <p:extLst>
      <p:ext uri="{BB962C8B-B14F-4D97-AF65-F5344CB8AC3E}">
        <p14:creationId xmlns:p14="http://schemas.microsoft.com/office/powerpoint/2010/main" val="1389013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EADC-F5B9-42B1-9E51-100C1128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16548-5F74-4954-A649-A2285FE8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(Assuming an undirected graph)</a:t>
            </a:r>
          </a:p>
          <a:p>
            <a:endParaRPr lang="en-US" dirty="0"/>
          </a:p>
          <a:p>
            <a:r>
              <a:rPr lang="en-US" dirty="0"/>
              <a:t>Nodes are </a:t>
            </a:r>
            <a:r>
              <a:rPr lang="en-US" i="1" dirty="0"/>
              <a:t>neighbors</a:t>
            </a:r>
            <a:r>
              <a:rPr lang="en-US" dirty="0"/>
              <a:t> if there is an edge between them</a:t>
            </a:r>
          </a:p>
          <a:p>
            <a:endParaRPr lang="en-US" dirty="0"/>
          </a:p>
          <a:p>
            <a:r>
              <a:rPr lang="en-US" dirty="0"/>
              <a:t>An edge e is </a:t>
            </a:r>
            <a:r>
              <a:rPr lang="en-US" i="1" dirty="0"/>
              <a:t>incident</a:t>
            </a:r>
            <a:r>
              <a:rPr lang="en-US" dirty="0"/>
              <a:t> to vertex v if v </a:t>
            </a:r>
            <a:r>
              <a:rPr lang="en-US" dirty="0">
                <a:sym typeface="Symbol" panose="05050102010706020507" pitchFamily="18" charset="2"/>
              </a:rPr>
              <a:t> 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65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25F13-3D06-4386-910C-DC97F777B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161C-CD39-4EB5-B4C6-462E8DDC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 networks</a:t>
            </a:r>
          </a:p>
          <a:p>
            <a:r>
              <a:rPr lang="en-US" dirty="0"/>
              <a:t>Communication networks</a:t>
            </a:r>
          </a:p>
          <a:p>
            <a:r>
              <a:rPr lang="en-US" dirty="0"/>
              <a:t>Web links</a:t>
            </a:r>
          </a:p>
          <a:p>
            <a:r>
              <a:rPr lang="en-US" dirty="0"/>
              <a:t>Social networks</a:t>
            </a:r>
          </a:p>
          <a:p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789249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7AB0-98D1-459F-9F72-10E8676D6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in pictures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182BDFC-3516-4660-AE4E-7FB983B07521}"/>
              </a:ext>
            </a:extLst>
          </p:cNvPr>
          <p:cNvSpPr/>
          <p:nvPr/>
        </p:nvSpPr>
        <p:spPr>
          <a:xfrm>
            <a:off x="3048000" y="1871522"/>
            <a:ext cx="1100278" cy="1100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1F2E229-1DCB-44FA-85F5-79342E0ABA4B}"/>
              </a:ext>
            </a:extLst>
          </p:cNvPr>
          <p:cNvSpPr/>
          <p:nvPr/>
        </p:nvSpPr>
        <p:spPr>
          <a:xfrm>
            <a:off x="1428705" y="437811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987D60-E425-4EA6-AE99-C8ED0F65F816}"/>
              </a:ext>
            </a:extLst>
          </p:cNvPr>
          <p:cNvSpPr/>
          <p:nvPr/>
        </p:nvSpPr>
        <p:spPr>
          <a:xfrm>
            <a:off x="4876800" y="2633522"/>
            <a:ext cx="871678" cy="8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F244BAF-01C5-4432-8D1E-BC3802F66264}"/>
              </a:ext>
            </a:extLst>
          </p:cNvPr>
          <p:cNvSpPr/>
          <p:nvPr/>
        </p:nvSpPr>
        <p:spPr>
          <a:xfrm>
            <a:off x="3712439" y="3886201"/>
            <a:ext cx="983829" cy="9838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23EC1A8-554B-4862-9EA8-639696F0C2C0}"/>
              </a:ext>
            </a:extLst>
          </p:cNvPr>
          <p:cNvCxnSpPr>
            <a:cxnSpLocks/>
            <a:stCxn id="4" idx="6"/>
            <a:endCxn id="8" idx="1"/>
          </p:cNvCxnSpPr>
          <p:nvPr/>
        </p:nvCxnSpPr>
        <p:spPr>
          <a:xfrm>
            <a:off x="4148278" y="2421661"/>
            <a:ext cx="856176" cy="33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93B55D-003A-4E9C-AA4D-EDB3D7138C6B}"/>
              </a:ext>
            </a:extLst>
          </p:cNvPr>
          <p:cNvCxnSpPr>
            <a:cxnSpLocks/>
            <a:stCxn id="4" idx="4"/>
            <a:endCxn id="10" idx="0"/>
          </p:cNvCxnSpPr>
          <p:nvPr/>
        </p:nvCxnSpPr>
        <p:spPr>
          <a:xfrm>
            <a:off x="3598139" y="2971800"/>
            <a:ext cx="606215" cy="914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449FD8-69B6-42FE-B6F8-C67210ADE004}"/>
              </a:ext>
            </a:extLst>
          </p:cNvPr>
          <p:cNvCxnSpPr>
            <a:cxnSpLocks/>
            <a:stCxn id="10" idx="7"/>
            <a:endCxn id="8" idx="4"/>
          </p:cNvCxnSpPr>
          <p:nvPr/>
        </p:nvCxnSpPr>
        <p:spPr>
          <a:xfrm flipV="1">
            <a:off x="4552190" y="3505200"/>
            <a:ext cx="760449" cy="525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19897F3-C276-4D20-831A-8BBAAAD17F4B}"/>
              </a:ext>
            </a:extLst>
          </p:cNvPr>
          <p:cNvCxnSpPr>
            <a:cxnSpLocks/>
            <a:stCxn id="6" idx="6"/>
            <a:endCxn id="10" idx="2"/>
          </p:cNvCxnSpPr>
          <p:nvPr/>
        </p:nvCxnSpPr>
        <p:spPr>
          <a:xfrm flipV="1">
            <a:off x="2343105" y="4378116"/>
            <a:ext cx="1369334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8CD2D32-7AC2-4F6B-80CB-FC56E9863C54}"/>
              </a:ext>
            </a:extLst>
          </p:cNvPr>
          <p:cNvSpPr txBox="1"/>
          <p:nvPr/>
        </p:nvSpPr>
        <p:spPr>
          <a:xfrm>
            <a:off x="2959476" y="5062678"/>
            <a:ext cx="2844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 = {1, 2, 3, 4}</a:t>
            </a:r>
          </a:p>
          <a:p>
            <a:r>
              <a:rPr lang="en-US" dirty="0"/>
              <a:t>E = { {1,2}, {1,3}, {1,4}, {2,3} }</a:t>
            </a:r>
          </a:p>
        </p:txBody>
      </p:sp>
    </p:spTree>
    <p:extLst>
      <p:ext uri="{BB962C8B-B14F-4D97-AF65-F5344CB8AC3E}">
        <p14:creationId xmlns:p14="http://schemas.microsoft.com/office/powerpoint/2010/main" val="14284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BE5AF-9411-41EC-A4E7-D4315E18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7BCCC-B54B-4538-BFB6-69FEBD2F6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a given set of preferences there can be many stable matchings</a:t>
            </a:r>
          </a:p>
          <a:p>
            <a:r>
              <a:rPr lang="en-US" dirty="0"/>
              <a:t>GS always outputs the </a:t>
            </a:r>
            <a:r>
              <a:rPr lang="en-US" i="1" dirty="0"/>
              <a:t>same</a:t>
            </a:r>
            <a:r>
              <a:rPr lang="en-US" dirty="0"/>
              <a:t> matching regardless of the order in which employers are chosen</a:t>
            </a:r>
          </a:p>
          <a:p>
            <a:r>
              <a:rPr lang="en-US" dirty="0"/>
              <a:t>Given a set of preferences:</a:t>
            </a:r>
          </a:p>
          <a:p>
            <a:pPr lvl="1"/>
            <a:r>
              <a:rPr lang="en-US" dirty="0"/>
              <a:t>c is a </a:t>
            </a:r>
            <a:r>
              <a:rPr lang="en-US" i="1" dirty="0"/>
              <a:t>valid match for e </a:t>
            </a:r>
            <a:r>
              <a:rPr lang="en-US" dirty="0"/>
              <a:t>if there is a stable matching in which e and c are paired</a:t>
            </a:r>
          </a:p>
          <a:p>
            <a:pPr lvl="1"/>
            <a:r>
              <a:rPr lang="en-US" dirty="0"/>
              <a:t>c is the </a:t>
            </a:r>
            <a:r>
              <a:rPr lang="en-US" i="1" dirty="0"/>
              <a:t>best match for e </a:t>
            </a:r>
            <a:r>
              <a:rPr lang="en-US" dirty="0"/>
              <a:t>(i.e., c = best(e)) if c is a valid match for e, and there is no valid match for e that e prefers to c</a:t>
            </a:r>
          </a:p>
        </p:txBody>
      </p:sp>
    </p:spTree>
    <p:extLst>
      <p:ext uri="{BB962C8B-B14F-4D97-AF65-F5344CB8AC3E}">
        <p14:creationId xmlns:p14="http://schemas.microsoft.com/office/powerpoint/2010/main" val="214695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7AB0-98D1-459F-9F72-10E8676D6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in pictures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182BDFC-3516-4660-AE4E-7FB983B07521}"/>
              </a:ext>
            </a:extLst>
          </p:cNvPr>
          <p:cNvSpPr/>
          <p:nvPr/>
        </p:nvSpPr>
        <p:spPr>
          <a:xfrm>
            <a:off x="2959476" y="1892676"/>
            <a:ext cx="1079124" cy="1079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1F2E229-1DCB-44FA-85F5-79342E0ABA4B}"/>
              </a:ext>
            </a:extLst>
          </p:cNvPr>
          <p:cNvSpPr/>
          <p:nvPr/>
        </p:nvSpPr>
        <p:spPr>
          <a:xfrm flipH="1">
            <a:off x="1371600" y="38100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987D60-E425-4EA6-AE99-C8ED0F65F816}"/>
              </a:ext>
            </a:extLst>
          </p:cNvPr>
          <p:cNvSpPr/>
          <p:nvPr/>
        </p:nvSpPr>
        <p:spPr>
          <a:xfrm>
            <a:off x="4876800" y="3124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F244BAF-01C5-4432-8D1E-BC3802F66264}"/>
              </a:ext>
            </a:extLst>
          </p:cNvPr>
          <p:cNvSpPr/>
          <p:nvPr/>
        </p:nvSpPr>
        <p:spPr>
          <a:xfrm>
            <a:off x="3516999" y="3352799"/>
            <a:ext cx="826401" cy="8264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23EC1A8-554B-4862-9EA8-639696F0C2C0}"/>
              </a:ext>
            </a:extLst>
          </p:cNvPr>
          <p:cNvCxnSpPr>
            <a:cxnSpLocks/>
            <a:stCxn id="4" idx="5"/>
            <a:endCxn id="8" idx="1"/>
          </p:cNvCxnSpPr>
          <p:nvPr/>
        </p:nvCxnSpPr>
        <p:spPr>
          <a:xfrm>
            <a:off x="3880566" y="2813766"/>
            <a:ext cx="1130145" cy="444345"/>
          </a:xfrm>
          <a:prstGeom prst="line">
            <a:avLst/>
          </a:prstGeom>
          <a:ln>
            <a:head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93B55D-003A-4E9C-AA4D-EDB3D7138C6B}"/>
              </a:ext>
            </a:extLst>
          </p:cNvPr>
          <p:cNvCxnSpPr>
            <a:cxnSpLocks/>
            <a:stCxn id="4" idx="4"/>
            <a:endCxn id="10" idx="1"/>
          </p:cNvCxnSpPr>
          <p:nvPr/>
        </p:nvCxnSpPr>
        <p:spPr>
          <a:xfrm>
            <a:off x="3499038" y="2971800"/>
            <a:ext cx="138985" cy="502023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449FD8-69B6-42FE-B6F8-C67210ADE004}"/>
              </a:ext>
            </a:extLst>
          </p:cNvPr>
          <p:cNvCxnSpPr>
            <a:cxnSpLocks/>
            <a:stCxn id="10" idx="6"/>
            <a:endCxn id="8" idx="2"/>
          </p:cNvCxnSpPr>
          <p:nvPr/>
        </p:nvCxnSpPr>
        <p:spPr>
          <a:xfrm flipV="1">
            <a:off x="4343400" y="3581400"/>
            <a:ext cx="533400" cy="184600"/>
          </a:xfrm>
          <a:prstGeom prst="line">
            <a:avLst/>
          </a:prstGeom>
          <a:ln>
            <a:head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19897F3-C276-4D20-831A-8BBAAAD17F4B}"/>
              </a:ext>
            </a:extLst>
          </p:cNvPr>
          <p:cNvCxnSpPr>
            <a:cxnSpLocks/>
            <a:stCxn id="6" idx="2"/>
            <a:endCxn id="10" idx="2"/>
          </p:cNvCxnSpPr>
          <p:nvPr/>
        </p:nvCxnSpPr>
        <p:spPr>
          <a:xfrm flipV="1">
            <a:off x="2286000" y="3766000"/>
            <a:ext cx="1230999" cy="501200"/>
          </a:xfrm>
          <a:prstGeom prst="line">
            <a:avLst/>
          </a:prstGeom>
          <a:ln>
            <a:head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8CD2D32-7AC2-4F6B-80CB-FC56E9863C54}"/>
              </a:ext>
            </a:extLst>
          </p:cNvPr>
          <p:cNvSpPr txBox="1"/>
          <p:nvPr/>
        </p:nvSpPr>
        <p:spPr>
          <a:xfrm>
            <a:off x="2959476" y="5062678"/>
            <a:ext cx="338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 = {1, 2, 3, 4}</a:t>
            </a:r>
          </a:p>
          <a:p>
            <a:r>
              <a:rPr lang="en-US" dirty="0"/>
              <a:t>E = { (1,2), (2,1), (3,1), (1,4), (3,2) }</a:t>
            </a:r>
          </a:p>
        </p:txBody>
      </p:sp>
    </p:spTree>
    <p:extLst>
      <p:ext uri="{BB962C8B-B14F-4D97-AF65-F5344CB8AC3E}">
        <p14:creationId xmlns:p14="http://schemas.microsoft.com/office/powerpoint/2010/main" val="208055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014E1-8E4A-46D8-965D-937B6E51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in pictures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84742-2DE1-42E1-9C9C-F465B3512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Pictures can be useful for getting intuition…</a:t>
            </a:r>
          </a:p>
          <a:p>
            <a:r>
              <a:rPr lang="en-US" dirty="0"/>
              <a:t>…but are useless for 100</a:t>
            </a:r>
            <a:r>
              <a:rPr lang="en-US" baseline="30000" dirty="0"/>
              <a:t>+</a:t>
            </a:r>
            <a:r>
              <a:rPr lang="en-US" dirty="0"/>
              <a:t>-node graphs!</a:t>
            </a:r>
          </a:p>
        </p:txBody>
      </p:sp>
    </p:spTree>
    <p:extLst>
      <p:ext uri="{BB962C8B-B14F-4D97-AF65-F5344CB8AC3E}">
        <p14:creationId xmlns:p14="http://schemas.microsoft.com/office/powerpoint/2010/main" val="897314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B658-7972-4963-9A65-CF5A48BB4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62975-009F-4F72-8DE2-A1664FA4E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natural ways to represent n-node graphs</a:t>
            </a:r>
          </a:p>
          <a:p>
            <a:pPr lvl="1"/>
            <a:r>
              <a:rPr lang="en-US" dirty="0"/>
              <a:t>Adjacency matrix</a:t>
            </a:r>
          </a:p>
          <a:p>
            <a:pPr lvl="1"/>
            <a:r>
              <a:rPr lang="en-US" dirty="0"/>
              <a:t>Adjacency list</a:t>
            </a:r>
          </a:p>
        </p:txBody>
      </p:sp>
    </p:spTree>
    <p:extLst>
      <p:ext uri="{BB962C8B-B14F-4D97-AF65-F5344CB8AC3E}">
        <p14:creationId xmlns:p14="http://schemas.microsoft.com/office/powerpoint/2010/main" val="385663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231CE-B550-4605-8AC1-4815E763F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7D669-2A1E-4878-9A82-141A31085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2-D array G of dimension |V| x |V|</a:t>
            </a:r>
          </a:p>
          <a:p>
            <a:r>
              <a:rPr lang="en-US" dirty="0"/>
              <a:t>G[</a:t>
            </a:r>
            <a:r>
              <a:rPr lang="en-US" dirty="0" err="1"/>
              <a:t>i</a:t>
            </a:r>
            <a:r>
              <a:rPr lang="en-US" dirty="0"/>
              <a:t>, j] = 1 </a:t>
            </a:r>
            <a:r>
              <a:rPr lang="en-US" dirty="0" err="1"/>
              <a:t>iff</a:t>
            </a:r>
            <a:r>
              <a:rPr lang="en-US" dirty="0"/>
              <a:t> there is an edge from </a:t>
            </a:r>
            <a:r>
              <a:rPr lang="en-US" dirty="0" err="1"/>
              <a:t>i</a:t>
            </a:r>
            <a:r>
              <a:rPr lang="en-US" dirty="0"/>
              <a:t> to j</a:t>
            </a:r>
            <a:br>
              <a:rPr lang="en-US" dirty="0"/>
            </a:br>
            <a:r>
              <a:rPr lang="en-US" dirty="0"/>
              <a:t>(G is undirected if G[</a:t>
            </a:r>
            <a:r>
              <a:rPr lang="en-US" dirty="0" err="1"/>
              <a:t>i</a:t>
            </a:r>
            <a:r>
              <a:rPr lang="en-US" dirty="0"/>
              <a:t>, j] = G[j, 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  <a:p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(|V|</a:t>
            </a:r>
            <a:r>
              <a:rPr lang="en-US" baseline="30000" dirty="0"/>
              <a:t>2</a:t>
            </a:r>
            <a:r>
              <a:rPr lang="en-US" dirty="0"/>
              <a:t>) memory usage</a:t>
            </a:r>
          </a:p>
          <a:p>
            <a:r>
              <a:rPr lang="en-US" dirty="0"/>
              <a:t>O(1) time to check if {</a:t>
            </a:r>
            <a:r>
              <a:rPr lang="en-US" dirty="0" err="1"/>
              <a:t>i,j</a:t>
            </a:r>
            <a:r>
              <a:rPr lang="en-US" dirty="0"/>
              <a:t>} is an edge</a:t>
            </a:r>
          </a:p>
          <a:p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(|V|) time to find all neighbors of a node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55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300FF-F3FB-4061-89EA-B5F4629D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C89AD-3FA8-4390-A59D-CBF0B54D0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Length-n array Adj</a:t>
            </a:r>
          </a:p>
          <a:p>
            <a:r>
              <a:rPr lang="en-US" dirty="0"/>
              <a:t>Adj[</a:t>
            </a:r>
            <a:r>
              <a:rPr lang="en-US" dirty="0" err="1"/>
              <a:t>i</a:t>
            </a:r>
            <a:r>
              <a:rPr lang="en-US" dirty="0"/>
              <a:t>] is the head of a linked list containing the neighbors of </a:t>
            </a:r>
            <a:r>
              <a:rPr lang="en-US" dirty="0" err="1"/>
              <a:t>i</a:t>
            </a:r>
            <a:r>
              <a:rPr lang="en-US" dirty="0"/>
              <a:t> (in arbitrary order)</a:t>
            </a:r>
          </a:p>
          <a:p>
            <a:r>
              <a:rPr lang="en-US" dirty="0"/>
              <a:t>O(|V|+|E|) memory</a:t>
            </a:r>
          </a:p>
          <a:p>
            <a:pPr lvl="1"/>
            <a:r>
              <a:rPr lang="en-US" dirty="0"/>
              <a:t>An undirected edge is in two lists</a:t>
            </a:r>
          </a:p>
          <a:p>
            <a:pPr lvl="1"/>
            <a:r>
              <a:rPr lang="en-US" dirty="0"/>
              <a:t>|E| = O(|V|</a:t>
            </a:r>
            <a:r>
              <a:rPr lang="en-US" baseline="30000" dirty="0"/>
              <a:t>2</a:t>
            </a:r>
            <a:r>
              <a:rPr lang="en-US" dirty="0"/>
              <a:t>), and in </a:t>
            </a:r>
            <a:r>
              <a:rPr lang="en-US" i="1" dirty="0"/>
              <a:t>sparse</a:t>
            </a:r>
            <a:r>
              <a:rPr lang="en-US" dirty="0"/>
              <a:t> graphs |E| is much less than |V|</a:t>
            </a:r>
            <a:r>
              <a:rPr lang="en-US" baseline="30000" dirty="0"/>
              <a:t>2</a:t>
            </a:r>
            <a:endParaRPr lang="en-US" dirty="0"/>
          </a:p>
          <a:p>
            <a:r>
              <a:rPr lang="en-US" dirty="0"/>
              <a:t>Can find all neighbors of a node in time linear in its number of neighbors</a:t>
            </a:r>
          </a:p>
          <a:p>
            <a:r>
              <a:rPr lang="en-US" dirty="0"/>
              <a:t>Can take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(|E|) time to check whether there is an edge between nodes </a:t>
            </a:r>
            <a:r>
              <a:rPr lang="en-US" dirty="0" err="1"/>
              <a:t>i</a:t>
            </a:r>
            <a:r>
              <a:rPr lang="en-US" dirty="0"/>
              <a:t> and j</a:t>
            </a:r>
          </a:p>
        </p:txBody>
      </p:sp>
    </p:spTree>
    <p:extLst>
      <p:ext uri="{BB962C8B-B14F-4D97-AF65-F5344CB8AC3E}">
        <p14:creationId xmlns:p14="http://schemas.microsoft.com/office/powerpoint/2010/main" val="340890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8AA0-9497-4F49-A3FF-CBFFD8886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66ED9-1F4E-4162-B585-817E22E54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adjacency-matrix representation already handles directed graphs</a:t>
            </a:r>
          </a:p>
          <a:p>
            <a:endParaRPr lang="en-US" dirty="0"/>
          </a:p>
          <a:p>
            <a:r>
              <a:rPr lang="en-US" dirty="0"/>
              <a:t>For adjacency-list representation, convenient to have two linked lists for each vertex v</a:t>
            </a:r>
          </a:p>
          <a:p>
            <a:pPr lvl="1"/>
            <a:r>
              <a:rPr lang="en-US" dirty="0"/>
              <a:t>Edges from v</a:t>
            </a:r>
          </a:p>
          <a:p>
            <a:pPr lvl="1"/>
            <a:r>
              <a:rPr lang="en-US" dirty="0"/>
              <a:t>Edges to v</a:t>
            </a:r>
          </a:p>
        </p:txBody>
      </p:sp>
    </p:spTree>
    <p:extLst>
      <p:ext uri="{BB962C8B-B14F-4D97-AF65-F5344CB8AC3E}">
        <p14:creationId xmlns:p14="http://schemas.microsoft.com/office/powerpoint/2010/main" val="140914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5E13A-D185-4A54-8230-7D47D003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Paths and connectivity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C5B92-B6C8-440F-8F16-E20160C0B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path in a directed/undirected graph G is a sequence of nodes v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r>
              <a:rPr lang="en-US" dirty="0"/>
              <a:t> such that for all </a:t>
            </a:r>
            <a:r>
              <a:rPr lang="en-US" dirty="0" err="1"/>
              <a:t>i</a:t>
            </a:r>
            <a:r>
              <a:rPr lang="en-US" dirty="0"/>
              <a:t> there is an edge from v</a:t>
            </a:r>
            <a:r>
              <a:rPr lang="en-US" baseline="-25000" dirty="0"/>
              <a:t>i </a:t>
            </a:r>
            <a:r>
              <a:rPr lang="en-US" dirty="0"/>
              <a:t>to v</a:t>
            </a:r>
            <a:r>
              <a:rPr lang="en-US" baseline="-25000" dirty="0"/>
              <a:t>i+1 </a:t>
            </a:r>
            <a:endParaRPr lang="en-US" dirty="0"/>
          </a:p>
          <a:p>
            <a:pPr lvl="1"/>
            <a:r>
              <a:rPr lang="en-US" dirty="0"/>
              <a:t>This is a path </a:t>
            </a:r>
            <a:r>
              <a:rPr lang="en-US" i="1" dirty="0"/>
              <a:t>from</a:t>
            </a:r>
            <a:r>
              <a:rPr lang="en-US" dirty="0"/>
              <a:t> v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i="1" dirty="0"/>
              <a:t>to</a:t>
            </a:r>
            <a:r>
              <a:rPr lang="en-US" dirty="0"/>
              <a:t>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endParaRPr lang="en-US" dirty="0"/>
          </a:p>
          <a:p>
            <a:pPr lvl="1"/>
            <a:r>
              <a:rPr lang="en-US" dirty="0"/>
              <a:t>The path is </a:t>
            </a:r>
            <a:r>
              <a:rPr lang="en-US" i="1" dirty="0"/>
              <a:t>simple</a:t>
            </a:r>
            <a:r>
              <a:rPr lang="en-US" dirty="0"/>
              <a:t> if no vertex repeats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cycle</a:t>
            </a:r>
            <a:r>
              <a:rPr lang="en-US" dirty="0"/>
              <a:t> is a path where the starting point and endpoint are the same</a:t>
            </a:r>
          </a:p>
          <a:p>
            <a:r>
              <a:rPr lang="en-US" dirty="0"/>
              <a:t>The </a:t>
            </a:r>
            <a:r>
              <a:rPr lang="en-US" i="1" dirty="0"/>
              <a:t>distance</a:t>
            </a:r>
            <a:r>
              <a:rPr lang="en-US" dirty="0"/>
              <a:t> from node u to node v is the length of the shortest path from u to v</a:t>
            </a:r>
          </a:p>
          <a:p>
            <a:r>
              <a:rPr lang="en-US" dirty="0"/>
              <a:t>An undirected graph is </a:t>
            </a:r>
            <a:r>
              <a:rPr lang="en-US" i="1" dirty="0"/>
              <a:t>connected</a:t>
            </a:r>
            <a:r>
              <a:rPr lang="en-US" dirty="0"/>
              <a:t> if there is a path between every pair of nodes</a:t>
            </a:r>
          </a:p>
          <a:p>
            <a:r>
              <a:rPr lang="en-US" dirty="0"/>
              <a:t>A directed graph is </a:t>
            </a:r>
            <a:r>
              <a:rPr lang="en-US" i="1" dirty="0"/>
              <a:t>strongly connected</a:t>
            </a:r>
            <a:r>
              <a:rPr lang="en-US" dirty="0"/>
              <a:t> if there is a path from any node to any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1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8C4A9-4CFE-4B5B-97BF-A8DF30BF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B0077-089F-486F-9B86-5EF44E9D8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subset V’ of vertices in an undirected graph forms a </a:t>
            </a:r>
            <a:r>
              <a:rPr lang="en-US" i="1" dirty="0"/>
              <a:t>connected component</a:t>
            </a:r>
            <a:r>
              <a:rPr lang="en-US" dirty="0"/>
              <a:t> if there is a path between every pair of nodes in V’</a:t>
            </a:r>
          </a:p>
          <a:p>
            <a:r>
              <a:rPr lang="en-US" dirty="0"/>
              <a:t>Any graph can be partitioned into a collection of connected components</a:t>
            </a:r>
          </a:p>
        </p:txBody>
      </p:sp>
    </p:spTree>
    <p:extLst>
      <p:ext uri="{BB962C8B-B14F-4D97-AF65-F5344CB8AC3E}">
        <p14:creationId xmlns:p14="http://schemas.microsoft.com/office/powerpoint/2010/main" val="3468262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1046-7943-4D36-AFCF-F3F95CA40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342E9-6AAD-4CFD-9AB8-BE70F035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undirected graph is a </a:t>
            </a:r>
            <a:r>
              <a:rPr lang="en-US" i="1" dirty="0"/>
              <a:t>tree</a:t>
            </a:r>
            <a:r>
              <a:rPr lang="en-US" dirty="0"/>
              <a:t> if it is connected and does not contain a cycle</a:t>
            </a:r>
          </a:p>
          <a:p>
            <a:pPr lvl="1"/>
            <a:r>
              <a:rPr lang="en-US" dirty="0"/>
              <a:t>Can “root” a tree at any node</a:t>
            </a:r>
          </a:p>
          <a:p>
            <a:r>
              <a:rPr lang="en-US" dirty="0"/>
              <a:t>Once a root r is chosen, a parent/child relationship is formed between all nodes connected by an edge based on their distance from r</a:t>
            </a:r>
          </a:p>
          <a:p>
            <a:pPr lvl="1"/>
            <a:r>
              <a:rPr lang="en-US" dirty="0"/>
              <a:t>The root has no parent</a:t>
            </a:r>
          </a:p>
          <a:p>
            <a:pPr lvl="1"/>
            <a:r>
              <a:rPr lang="en-US" dirty="0"/>
              <a:t>Nodes with no children are called </a:t>
            </a:r>
            <a:r>
              <a:rPr lang="en-US" i="1" dirty="0"/>
              <a:t>leaves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4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3E23-E78E-4141-84D9-E78D8EB6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078AB-0442-4A84-9D1D-04215982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spanning tree </a:t>
            </a:r>
            <a:r>
              <a:rPr lang="en-US" dirty="0"/>
              <a:t>of a connected component is a subset of the edges that form a tree</a:t>
            </a:r>
          </a:p>
          <a:p>
            <a:pPr lvl="1"/>
            <a:r>
              <a:rPr lang="en-US" dirty="0"/>
              <a:t>Can be many spanning trees for a given graph</a:t>
            </a:r>
          </a:p>
          <a:p>
            <a:endParaRPr lang="en-US" dirty="0"/>
          </a:p>
          <a:p>
            <a:r>
              <a:rPr lang="en-US" dirty="0"/>
              <a:t>Often useful to form a spanning tree to answer other questions about the graph</a:t>
            </a:r>
          </a:p>
        </p:txBody>
      </p:sp>
    </p:spTree>
    <p:extLst>
      <p:ext uri="{BB962C8B-B14F-4D97-AF65-F5344CB8AC3E}">
        <p14:creationId xmlns:p14="http://schemas.microsoft.com/office/powerpoint/2010/main" val="3446107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08419-59B4-4B0C-A6DA-61FC2143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D6296-7BC8-444D-8FA9-C01F59502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set of preferences, let </a:t>
            </a:r>
            <a:br>
              <a:rPr lang="en-US" dirty="0"/>
            </a:br>
            <a:r>
              <a:rPr lang="en-US" dirty="0"/>
              <a:t>                     M</a:t>
            </a:r>
            <a:r>
              <a:rPr lang="en-US" baseline="30000" dirty="0"/>
              <a:t>*</a:t>
            </a:r>
            <a:r>
              <a:rPr lang="en-US" dirty="0"/>
              <a:t> = { (e, best(e)) }, </a:t>
            </a:r>
            <a:br>
              <a:rPr lang="en-US" dirty="0"/>
            </a:br>
            <a:r>
              <a:rPr lang="en-US" dirty="0"/>
              <a:t>i.e., every e is paired with its best match</a:t>
            </a:r>
          </a:p>
          <a:p>
            <a:endParaRPr lang="en-US" dirty="0"/>
          </a:p>
          <a:p>
            <a:r>
              <a:rPr lang="en-US" dirty="0"/>
              <a:t>Theorem: every execution of GS on a given set of preferences results in M</a:t>
            </a:r>
            <a:r>
              <a:rPr lang="en-US" baseline="30000" dirty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6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0137-87B2-4521-93B9-DF6C5003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Determining connected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501D2-2BD9-4152-A580-D715FDB80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General algorithmic framework for finding the connected component R containing s:</a:t>
            </a:r>
          </a:p>
          <a:p>
            <a:pPr lvl="1"/>
            <a:r>
              <a:rPr lang="en-US" dirty="0"/>
              <a:t>R = {s}</a:t>
            </a:r>
          </a:p>
          <a:p>
            <a:pPr lvl="1"/>
            <a:r>
              <a:rPr lang="en-US" dirty="0"/>
              <a:t>While there is an edge {u, v} with u </a:t>
            </a:r>
            <a:r>
              <a:rPr lang="en-US" dirty="0">
                <a:sym typeface="Symbol" panose="05050102010706020507" pitchFamily="18" charset="2"/>
              </a:rPr>
              <a:t> R and v  R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Add v to R</a:t>
            </a:r>
          </a:p>
          <a:p>
            <a:pPr lvl="2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This also defines a </a:t>
            </a:r>
            <a:r>
              <a:rPr lang="en-US" i="1" dirty="0">
                <a:sym typeface="Symbol" panose="05050102010706020507" pitchFamily="18" charset="2"/>
              </a:rPr>
              <a:t>spanning tree</a:t>
            </a:r>
            <a:r>
              <a:rPr lang="en-US" dirty="0">
                <a:sym typeface="Symbol" panose="05050102010706020507" pitchFamily="18" charset="2"/>
              </a:rPr>
              <a:t> on the connected component containing 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v added to R because of u, then u is the parent of v</a:t>
            </a:r>
          </a:p>
          <a:p>
            <a:pPr lvl="2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In what order should edges be visited?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168FD-F4BE-4481-8100-9160ED154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7FF3E-8EEC-4C16-9066-DF7A77CF5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Theorem: GS outputs the matching in which every c is paired with its </a:t>
            </a:r>
            <a:r>
              <a:rPr lang="en-US" i="1" dirty="0"/>
              <a:t>worst</a:t>
            </a:r>
            <a:r>
              <a:rPr lang="en-US" dirty="0"/>
              <a:t> valid match</a:t>
            </a:r>
          </a:p>
          <a:p>
            <a:pPr lvl="1"/>
            <a:r>
              <a:rPr lang="en-US" dirty="0"/>
              <a:t>Assume GS outputs a matching with a pair (e, c), and e is not the worst valid match for c</a:t>
            </a:r>
          </a:p>
          <a:p>
            <a:pPr lvl="2"/>
            <a:r>
              <a:rPr lang="en-US" dirty="0"/>
              <a:t>Note: by the previous result, c is the best match for e</a:t>
            </a:r>
          </a:p>
          <a:p>
            <a:pPr lvl="1"/>
            <a:r>
              <a:rPr lang="en-US" dirty="0"/>
              <a:t>So there is a stable matching M in which c is paired with some e’ that c prefers less than e </a:t>
            </a:r>
          </a:p>
          <a:p>
            <a:pPr lvl="2"/>
            <a:r>
              <a:rPr lang="en-US" dirty="0"/>
              <a:t>Say e is paired with c’ in that matching</a:t>
            </a:r>
          </a:p>
          <a:p>
            <a:pPr lvl="1"/>
            <a:r>
              <a:rPr lang="en-US" dirty="0"/>
              <a:t>But e prefers c to c’, and c prefers e to e’ </a:t>
            </a:r>
          </a:p>
          <a:p>
            <a:pPr lvl="2"/>
            <a:r>
              <a:rPr lang="en-US" dirty="0"/>
              <a:t>Instability in M </a:t>
            </a:r>
            <a:r>
              <a:rPr lang="en-US" dirty="0">
                <a:sym typeface="Symbol" panose="05050102010706020507" pitchFamily="18" charset="2"/>
              </a:rPr>
              <a:t> contradiction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3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30774-418D-4139-A7D4-B9A4C8406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71EEE-B755-4328-9367-6661427A4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GS does produce a stable matching…</a:t>
            </a:r>
          </a:p>
          <a:p>
            <a:r>
              <a:rPr lang="en-US" dirty="0"/>
              <a:t>…but the employers have the advantage</a:t>
            </a:r>
          </a:p>
          <a:p>
            <a:endParaRPr lang="en-US" dirty="0"/>
          </a:p>
          <a:p>
            <a:r>
              <a:rPr lang="en-US" dirty="0"/>
              <a:t>Advantage in being the one to make offers!</a:t>
            </a:r>
          </a:p>
        </p:txBody>
      </p:sp>
    </p:spTree>
    <p:extLst>
      <p:ext uri="{BB962C8B-B14F-4D97-AF65-F5344CB8AC3E}">
        <p14:creationId xmlns:p14="http://schemas.microsoft.com/office/powerpoint/2010/main" val="160313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17C4-A786-4C57-B9EF-9071D84A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C979C-8798-4034-BABB-9A80BB35F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we keep track of the free employers, and the highest-ranked candidate to whom they have not yet made offers?</a:t>
            </a:r>
          </a:p>
          <a:p>
            <a:pPr lvl="1"/>
            <a:r>
              <a:rPr lang="en-US" dirty="0"/>
              <a:t>I.e., what data structure(s) would we use to implement this?</a:t>
            </a:r>
          </a:p>
          <a:p>
            <a:pPr lvl="1"/>
            <a:r>
              <a:rPr lang="en-US" dirty="0"/>
              <a:t>Affects the overall efficiency of the algorithm</a:t>
            </a:r>
          </a:p>
          <a:p>
            <a:endParaRPr lang="en-US" dirty="0"/>
          </a:p>
          <a:p>
            <a:r>
              <a:rPr lang="en-US"/>
              <a:t>Trivial approaches?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2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162C2-F490-4CDB-BF36-694E18272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030B3-5C59-40D7-942D-0C9541C7B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Algorithms can be described at various levels of detail</a:t>
            </a:r>
          </a:p>
          <a:p>
            <a:pPr lvl="1"/>
            <a:r>
              <a:rPr lang="en-US" dirty="0"/>
              <a:t>Always a good idea to think how you would implement an algorithm (in a programming language of your choice)</a:t>
            </a:r>
          </a:p>
          <a:p>
            <a:pPr lvl="1"/>
            <a:r>
              <a:rPr lang="en-US" dirty="0"/>
              <a:t>Implementing an algorithm is a great way to make sure you actually understand it!</a:t>
            </a:r>
          </a:p>
          <a:p>
            <a:r>
              <a:rPr lang="en-US" dirty="0"/>
              <a:t>Data structures are a class of algorithms that deal with storing/accessing data</a:t>
            </a:r>
          </a:p>
        </p:txBody>
      </p:sp>
    </p:spTree>
    <p:extLst>
      <p:ext uri="{BB962C8B-B14F-4D97-AF65-F5344CB8AC3E}">
        <p14:creationId xmlns:p14="http://schemas.microsoft.com/office/powerpoint/2010/main" val="286462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D2FB4-3431-46C8-87D1-692961FFA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40027-D51A-454C-B24E-772A2FF4B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Array</a:t>
            </a:r>
          </a:p>
          <a:p>
            <a:pPr lvl="1"/>
            <a:r>
              <a:rPr lang="en-US" dirty="0"/>
              <a:t>Generally assumes a known upper bound on the number of items n in the array</a:t>
            </a:r>
          </a:p>
          <a:p>
            <a:pPr lvl="1"/>
            <a:r>
              <a:rPr lang="en-US" dirty="0"/>
              <a:t>Reading/writing the </a:t>
            </a:r>
            <a:r>
              <a:rPr lang="en-US" dirty="0" err="1"/>
              <a:t>ith</a:t>
            </a:r>
            <a:r>
              <a:rPr lang="en-US" dirty="0"/>
              <a:t> element A[</a:t>
            </a:r>
            <a:r>
              <a:rPr lang="en-US" dirty="0" err="1"/>
              <a:t>i</a:t>
            </a:r>
            <a:r>
              <a:rPr lang="en-US" dirty="0"/>
              <a:t>] in the array A takes constant time</a:t>
            </a:r>
          </a:p>
          <a:p>
            <a:pPr lvl="1"/>
            <a:r>
              <a:rPr lang="en-US" dirty="0"/>
              <a:t>Checking whether an element is in an unsorted array requires O(n) time</a:t>
            </a:r>
          </a:p>
          <a:p>
            <a:pPr lvl="1"/>
            <a:r>
              <a:rPr lang="en-US" dirty="0"/>
              <a:t>Checking whether an element is in a sorted array requires O(log n) time</a:t>
            </a:r>
          </a:p>
          <a:p>
            <a:pPr lvl="2"/>
            <a:r>
              <a:rPr lang="en-US" dirty="0"/>
              <a:t>An unsorted array can be sorted in O(n log n) time</a:t>
            </a:r>
          </a:p>
          <a:p>
            <a:pPr lvl="1"/>
            <a:r>
              <a:rPr lang="en-US" dirty="0"/>
              <a:t>Deleting/inserting elements can be cumbersome</a:t>
            </a:r>
          </a:p>
        </p:txBody>
      </p:sp>
    </p:spTree>
    <p:extLst>
      <p:ext uri="{BB962C8B-B14F-4D97-AF65-F5344CB8AC3E}">
        <p14:creationId xmlns:p14="http://schemas.microsoft.com/office/powerpoint/2010/main" val="224231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76D52-0470-4342-9855-872A6D29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4C78E-B7A3-45B6-B2C7-CA4B82654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Doubly linked list</a:t>
            </a:r>
          </a:p>
          <a:p>
            <a:pPr lvl="1"/>
            <a:r>
              <a:rPr lang="en-US" dirty="0"/>
              <a:t>Does not require an upper bound on the number of items in the list</a:t>
            </a:r>
          </a:p>
          <a:p>
            <a:pPr lvl="1"/>
            <a:r>
              <a:rPr lang="en-US" dirty="0"/>
              <a:t>Deleting/inserting an element (at a given location, typically the start or end) takes O(1) time</a:t>
            </a:r>
          </a:p>
          <a:p>
            <a:pPr lvl="1"/>
            <a:r>
              <a:rPr lang="en-US" dirty="0"/>
              <a:t>Reading/writing the </a:t>
            </a:r>
            <a:r>
              <a:rPr lang="en-US" dirty="0" err="1"/>
              <a:t>ith</a:t>
            </a:r>
            <a:r>
              <a:rPr lang="en-US" dirty="0"/>
              <a:t> element in the list takes O(</a:t>
            </a:r>
            <a:r>
              <a:rPr lang="en-US" dirty="0" err="1"/>
              <a:t>i</a:t>
            </a:r>
            <a:r>
              <a:rPr lang="en-US" dirty="0"/>
              <a:t>) time</a:t>
            </a:r>
          </a:p>
          <a:p>
            <a:pPr lvl="1"/>
            <a:r>
              <a:rPr lang="en-US" dirty="0"/>
              <a:t>Checking whether an element is in a sorted list takes O(n) time</a:t>
            </a:r>
          </a:p>
        </p:txBody>
      </p:sp>
    </p:spTree>
    <p:extLst>
      <p:ext uri="{BB962C8B-B14F-4D97-AF65-F5344CB8AC3E}">
        <p14:creationId xmlns:p14="http://schemas.microsoft.com/office/powerpoint/2010/main" val="374676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14168</TotalTime>
  <Words>1723</Words>
  <Application>Microsoft Office PowerPoint</Application>
  <PresentationFormat>On-screen Show (4:3)</PresentationFormat>
  <Paragraphs>182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CMSC451: Algorithms</vt:lpstr>
      <vt:lpstr>Characterizing the output</vt:lpstr>
      <vt:lpstr>Characterizing the output</vt:lpstr>
      <vt:lpstr>Characterizing the output</vt:lpstr>
      <vt:lpstr>Conclusion</vt:lpstr>
      <vt:lpstr>Data structures</vt:lpstr>
      <vt:lpstr>Data structures</vt:lpstr>
      <vt:lpstr>Common data structures</vt:lpstr>
      <vt:lpstr>Common data structures</vt:lpstr>
      <vt:lpstr>Review: The GS algorithm</vt:lpstr>
      <vt:lpstr>Data structures for GS</vt:lpstr>
      <vt:lpstr>Data structures for GS</vt:lpstr>
      <vt:lpstr>Data structures for GS</vt:lpstr>
      <vt:lpstr>Graphs</vt:lpstr>
      <vt:lpstr>Graphs</vt:lpstr>
      <vt:lpstr>Graphs</vt:lpstr>
      <vt:lpstr>Terminology</vt:lpstr>
      <vt:lpstr>Examples</vt:lpstr>
      <vt:lpstr>Graphs in pictures</vt:lpstr>
      <vt:lpstr>Graphs in pictures</vt:lpstr>
      <vt:lpstr>Graphs in pictures</vt:lpstr>
      <vt:lpstr>Representing graphs</vt:lpstr>
      <vt:lpstr>Adjacency matrix</vt:lpstr>
      <vt:lpstr>Adjacency list</vt:lpstr>
      <vt:lpstr>Directed graphs</vt:lpstr>
      <vt:lpstr>Paths and connectivity</vt:lpstr>
      <vt:lpstr>Connected component</vt:lpstr>
      <vt:lpstr>Trees</vt:lpstr>
      <vt:lpstr>Spanning tree</vt:lpstr>
      <vt:lpstr>Determining connected component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724</cp:revision>
  <dcterms:created xsi:type="dcterms:W3CDTF">2014-06-02T02:25:30Z</dcterms:created>
  <dcterms:modified xsi:type="dcterms:W3CDTF">2021-09-05T03:09:03Z</dcterms:modified>
</cp:coreProperties>
</file>