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471" r:id="rId2"/>
    <p:sldId id="838" r:id="rId3"/>
    <p:sldId id="846" r:id="rId4"/>
    <p:sldId id="843" r:id="rId5"/>
    <p:sldId id="844" r:id="rId6"/>
    <p:sldId id="785" r:id="rId7"/>
    <p:sldId id="784" r:id="rId8"/>
    <p:sldId id="852" r:id="rId9"/>
    <p:sldId id="853" r:id="rId10"/>
    <p:sldId id="854" r:id="rId11"/>
    <p:sldId id="855" r:id="rId12"/>
    <p:sldId id="856" r:id="rId13"/>
    <p:sldId id="857" r:id="rId14"/>
    <p:sldId id="753" r:id="rId15"/>
    <p:sldId id="770" r:id="rId16"/>
    <p:sldId id="771" r:id="rId17"/>
    <p:sldId id="772" r:id="rId18"/>
    <p:sldId id="773" r:id="rId19"/>
    <p:sldId id="793" r:id="rId20"/>
    <p:sldId id="794" r:id="rId21"/>
    <p:sldId id="796" r:id="rId22"/>
    <p:sldId id="797" r:id="rId23"/>
    <p:sldId id="79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4660"/>
  </p:normalViewPr>
  <p:slideViewPr>
    <p:cSldViewPr>
      <p:cViewPr varScale="1">
        <p:scale>
          <a:sx n="77" d="100"/>
          <a:sy n="77" d="100"/>
        </p:scale>
        <p:origin x="25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40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9B64A-84C3-4786-9CF5-752DBD1A6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“trivial” construction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6DF31-2259-4EFE-8D70-A47D43C94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Markov’s inequality, </a:t>
            </a:r>
            <a:r>
              <a:rPr lang="en-US" dirty="0" err="1"/>
              <a:t>Pr</a:t>
            </a:r>
            <a:r>
              <a:rPr lang="en-US" dirty="0"/>
              <a:t>[C ≥ 1] ≤ ½ </a:t>
            </a:r>
          </a:p>
          <a:p>
            <a:pPr lvl="1"/>
            <a:r>
              <a:rPr lang="en-US" dirty="0"/>
              <a:t>I.e., with probability at least ½, there are </a:t>
            </a:r>
            <a:r>
              <a:rPr lang="en-US" i="1" dirty="0"/>
              <a:t>no</a:t>
            </a:r>
            <a:r>
              <a:rPr lang="en-US" dirty="0"/>
              <a:t> collisions</a:t>
            </a:r>
          </a:p>
          <a:p>
            <a:r>
              <a:rPr lang="en-US" dirty="0"/>
              <a:t>So if we repeatedly choose keys until there are no collisions, the expected number of keys we need to try is ≤ 2</a:t>
            </a:r>
          </a:p>
          <a:p>
            <a:pPr lvl="1"/>
            <a:r>
              <a:rPr lang="en-US" dirty="0"/>
              <a:t>Expected setup time is O(m)</a:t>
            </a:r>
          </a:p>
        </p:txBody>
      </p:sp>
    </p:spTree>
    <p:extLst>
      <p:ext uri="{BB962C8B-B14F-4D97-AF65-F5344CB8AC3E}">
        <p14:creationId xmlns:p14="http://schemas.microsoft.com/office/powerpoint/2010/main" val="4163307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60B5-F7B9-4A0E-9E30-C519BCE7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“trivial”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A3594-0459-4B06-A249-B9F41DFA6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Parameters:</a:t>
            </a:r>
          </a:p>
          <a:p>
            <a:pPr lvl="1"/>
            <a:r>
              <a:rPr lang="en-US" dirty="0"/>
              <a:t>Memory: O(m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We also need to store the key for the hash function, but that has size O(log m)</a:t>
            </a:r>
          </a:p>
          <a:p>
            <a:pPr lvl="1"/>
            <a:r>
              <a:rPr lang="en-US" dirty="0"/>
              <a:t>Expected setup time O(m)</a:t>
            </a:r>
          </a:p>
          <a:p>
            <a:pPr lvl="1"/>
            <a:r>
              <a:rPr lang="en-US" dirty="0"/>
              <a:t>Lookup time O(1)</a:t>
            </a:r>
          </a:p>
        </p:txBody>
      </p:sp>
    </p:spTree>
    <p:extLst>
      <p:ext uri="{BB962C8B-B14F-4D97-AF65-F5344CB8AC3E}">
        <p14:creationId xmlns:p14="http://schemas.microsoft.com/office/powerpoint/2010/main" val="1659398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8B347-1521-4901-8CFC-8E20F6BE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Two-level hashing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52964-D857-4425-99B7-09CF016C8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using a hash table of size m</a:t>
            </a:r>
          </a:p>
          <a:p>
            <a:pPr lvl="1"/>
            <a:r>
              <a:rPr lang="en-US" dirty="0"/>
              <a:t>Now Exp[C] = m/2 and </a:t>
            </a:r>
            <a:r>
              <a:rPr lang="en-US" dirty="0" err="1"/>
              <a:t>Pr</a:t>
            </a:r>
            <a:r>
              <a:rPr lang="en-US" dirty="0"/>
              <a:t>[C ≥ m] ≤ ½ </a:t>
            </a:r>
          </a:p>
          <a:p>
            <a:pPr lvl="1"/>
            <a:r>
              <a:rPr lang="en-US" dirty="0"/>
              <a:t>After trying ≤ 2 keys in expectation, we have C &lt; m</a:t>
            </a:r>
          </a:p>
          <a:p>
            <a:r>
              <a:rPr lang="en-US" dirty="0"/>
              <a:t>Let Y</a:t>
            </a:r>
            <a:r>
              <a:rPr lang="en-US" baseline="-25000" dirty="0"/>
              <a:t>i</a:t>
            </a:r>
            <a:r>
              <a:rPr lang="en-US" dirty="0"/>
              <a:t> be the number of elements mapped to position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For each index </a:t>
            </a:r>
            <a:r>
              <a:rPr lang="en-US" dirty="0" err="1"/>
              <a:t>i</a:t>
            </a:r>
            <a:r>
              <a:rPr lang="en-US" dirty="0"/>
              <a:t>, use the “trivial” construction (with a hash table of size Y</a:t>
            </a:r>
            <a:r>
              <a:rPr lang="en-US" baseline="-25000" dirty="0"/>
              <a:t>i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46116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1E5CA-1D59-43AD-A2FB-9552504B4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163EE9-E7A7-47DD-8E7D-228936D886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Memory at first level is O(m)</a:t>
                </a:r>
              </a:p>
              <a:p>
                <a:r>
                  <a:rPr lang="en-US" dirty="0"/>
                  <a:t>Memory at second level is </a:t>
                </a:r>
                <a:r>
                  <a:rPr lang="en-US" dirty="0">
                    <a:sym typeface="Symbol" panose="05050102010706020507" pitchFamily="18" charset="2"/>
                  </a:rPr>
                  <a:t></a:t>
                </a:r>
                <a:r>
                  <a:rPr lang="en-US" baseline="-25000" dirty="0" err="1">
                    <a:sym typeface="Symbol" panose="05050102010706020507" pitchFamily="18" charset="2"/>
                  </a:rPr>
                  <a:t>i</a:t>
                </a:r>
                <a:r>
                  <a:rPr lang="en-US" dirty="0">
                    <a:sym typeface="Symbol" panose="05050102010706020507" pitchFamily="18" charset="2"/>
                  </a:rPr>
                  <a:t> Y</a:t>
                </a:r>
                <a:r>
                  <a:rPr lang="en-US" baseline="-25000" dirty="0">
                    <a:sym typeface="Symbol" panose="05050102010706020507" pitchFamily="18" charset="2"/>
                  </a:rPr>
                  <a:t>i</a:t>
                </a:r>
                <a:r>
                  <a:rPr lang="en-US" baseline="30000" dirty="0">
                    <a:sym typeface="Symbol" panose="05050102010706020507" pitchFamily="18" charset="2"/>
                  </a:rPr>
                  <a:t>2</a:t>
                </a:r>
                <a:r>
                  <a:rPr lang="en-US" dirty="0">
                    <a:sym typeface="Symbol" panose="05050102010706020507" pitchFamily="18" charset="2"/>
                  </a:rPr>
                  <a:t> ≤ 2  </a:t>
                </a:r>
                <a:r>
                  <a:rPr lang="en-US" baseline="-25000" dirty="0" err="1">
                    <a:sym typeface="Symbol" panose="05050102010706020507" pitchFamily="18" charset="2"/>
                  </a:rPr>
                  <a:t>i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Note that </a:t>
                </a:r>
                <a:r>
                  <a:rPr lang="en-US" dirty="0">
                    <a:sym typeface="Symbol" panose="05050102010706020507" pitchFamily="18" charset="2"/>
                  </a:rPr>
                  <a:t></a:t>
                </a:r>
                <a:r>
                  <a:rPr lang="en-US" baseline="-25000" dirty="0" err="1">
                    <a:sym typeface="Symbol" panose="05050102010706020507" pitchFamily="18" charset="2"/>
                  </a:rPr>
                  <a:t>i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= C </a:t>
                </a:r>
                <a:r>
                  <a:rPr lang="en-US" dirty="0">
                    <a:sym typeface="Symbol" panose="05050102010706020507" pitchFamily="18" charset="2"/>
                  </a:rPr>
                  <a:t>&lt; m </a:t>
                </a:r>
              </a:p>
              <a:p>
                <a:r>
                  <a:rPr lang="en-US" dirty="0">
                    <a:sym typeface="Symbol" panose="05050102010706020507" pitchFamily="18" charset="2"/>
                  </a:rPr>
                  <a:t>Expected setup time is O(m)</a:t>
                </a:r>
              </a:p>
              <a:p>
                <a:r>
                  <a:rPr lang="en-US" dirty="0">
                    <a:sym typeface="Symbol" panose="05050102010706020507" pitchFamily="18" charset="2"/>
                  </a:rPr>
                  <a:t>Lookup time is O(1)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163EE9-E7A7-47DD-8E7D-228936D886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4402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Parallel/distributed algorithms</a:t>
            </a:r>
          </a:p>
        </p:txBody>
      </p:sp>
    </p:spTree>
    <p:extLst>
      <p:ext uri="{BB962C8B-B14F-4D97-AF65-F5344CB8AC3E}">
        <p14:creationId xmlns:p14="http://schemas.microsoft.com/office/powerpoint/2010/main" val="2690191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1A9A1-EE7E-4EEC-AB0E-45D646A5D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Parallel/distributed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982A7-25ED-48C4-918E-EFA34E051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Until now, our mental model of a computer has involved a single processor</a:t>
            </a:r>
          </a:p>
          <a:p>
            <a:pPr lvl="1"/>
            <a:r>
              <a:rPr lang="en-US" dirty="0"/>
              <a:t>Inherently </a:t>
            </a:r>
            <a:r>
              <a:rPr lang="en-US" i="1" dirty="0"/>
              <a:t>sequential</a:t>
            </a:r>
            <a:endParaRPr lang="en-US" dirty="0"/>
          </a:p>
          <a:p>
            <a:r>
              <a:rPr lang="en-US" dirty="0"/>
              <a:t>Many reasons to consider using multiple processors working in </a:t>
            </a:r>
            <a:r>
              <a:rPr lang="en-US" i="1" dirty="0"/>
              <a:t>parallel</a:t>
            </a:r>
          </a:p>
          <a:p>
            <a:pPr lvl="1"/>
            <a:r>
              <a:rPr lang="en-US" dirty="0"/>
              <a:t>End of Moore’s law?</a:t>
            </a:r>
          </a:p>
          <a:p>
            <a:pPr lvl="1"/>
            <a:r>
              <a:rPr lang="en-US" dirty="0"/>
              <a:t>Multiprocessor architectures widely available</a:t>
            </a:r>
          </a:p>
          <a:p>
            <a:pPr lvl="1"/>
            <a:r>
              <a:rPr lang="en-US" dirty="0"/>
              <a:t>Large data centers/cloud computing more common</a:t>
            </a:r>
          </a:p>
          <a:p>
            <a:pPr lvl="1"/>
            <a:r>
              <a:rPr lang="en-US" dirty="0"/>
              <a:t>Faster end-to-end time</a:t>
            </a:r>
          </a:p>
          <a:p>
            <a:pPr lvl="1"/>
            <a:r>
              <a:rPr lang="en-US" dirty="0"/>
              <a:t>Scalability (buy more machines)</a:t>
            </a:r>
          </a:p>
        </p:txBody>
      </p:sp>
    </p:spTree>
    <p:extLst>
      <p:ext uri="{BB962C8B-B14F-4D97-AF65-F5344CB8AC3E}">
        <p14:creationId xmlns:p14="http://schemas.microsoft.com/office/powerpoint/2010/main" val="58190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0C8A-84E3-47DE-93AB-75BA7936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Parallel/distributed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59B54-283A-463B-9A9C-6786C81FB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Parallel and distributed computing have many features in common</a:t>
            </a:r>
          </a:p>
          <a:p>
            <a:r>
              <a:rPr lang="en-US" dirty="0"/>
              <a:t>For our purposes:</a:t>
            </a:r>
          </a:p>
          <a:p>
            <a:pPr lvl="1"/>
            <a:r>
              <a:rPr lang="en-US" dirty="0"/>
              <a:t>Parallel computing: many processors with access to shared memory (think: many cores, single chip)</a:t>
            </a:r>
          </a:p>
          <a:p>
            <a:pPr lvl="1"/>
            <a:r>
              <a:rPr lang="en-US" dirty="0"/>
              <a:t>Distributed computing: multiple machines that can communicate with each other</a:t>
            </a:r>
          </a:p>
          <a:p>
            <a:pPr lvl="2"/>
            <a:r>
              <a:rPr lang="en-US" dirty="0"/>
              <a:t>Often want to minimize communication</a:t>
            </a:r>
          </a:p>
          <a:p>
            <a:pPr lvl="2"/>
            <a:r>
              <a:rPr lang="en-US" dirty="0"/>
              <a:t>May not be channels between all pairs of machines</a:t>
            </a:r>
          </a:p>
          <a:p>
            <a:pPr lvl="3"/>
            <a:r>
              <a:rPr lang="en-US" dirty="0"/>
              <a:t>Communication graph itself may be the input</a:t>
            </a:r>
          </a:p>
          <a:p>
            <a:pPr lvl="2"/>
            <a:r>
              <a:rPr lang="en-US" dirty="0"/>
              <a:t>Sometimes need to deal with asynchrony</a:t>
            </a:r>
          </a:p>
          <a:p>
            <a:pPr lvl="2"/>
            <a:r>
              <a:rPr lang="en-US" dirty="0"/>
              <a:t>Sometimes concerned with 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344591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35576-0DB7-4B3E-B0F4-C83775D2A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computing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4A6379-380C-4580-8673-32A042F2C3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62764"/>
            <a:ext cx="1908728" cy="1524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737E54-6B1E-4742-A83A-B51652F496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962764"/>
            <a:ext cx="1908728" cy="1524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46767AE-8FD7-42B8-A4C9-C5CB9AE99B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962764"/>
            <a:ext cx="1908728" cy="1524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017EE31-9014-491C-853E-1B6BA280F61F}"/>
              </a:ext>
            </a:extLst>
          </p:cNvPr>
          <p:cNvSpPr/>
          <p:nvPr/>
        </p:nvSpPr>
        <p:spPr>
          <a:xfrm>
            <a:off x="4572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85132A-8B75-481D-9340-96F11E576362}"/>
              </a:ext>
            </a:extLst>
          </p:cNvPr>
          <p:cNvSpPr/>
          <p:nvPr/>
        </p:nvSpPr>
        <p:spPr>
          <a:xfrm>
            <a:off x="11430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048775-3FA3-45C6-BD4B-EB29F35FC926}"/>
              </a:ext>
            </a:extLst>
          </p:cNvPr>
          <p:cNvSpPr/>
          <p:nvPr/>
        </p:nvSpPr>
        <p:spPr>
          <a:xfrm>
            <a:off x="18288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073FAA-2914-455A-93B8-A76E03F98656}"/>
              </a:ext>
            </a:extLst>
          </p:cNvPr>
          <p:cNvSpPr/>
          <p:nvPr/>
        </p:nvSpPr>
        <p:spPr>
          <a:xfrm>
            <a:off x="25146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4FCCED-80D8-46E5-9204-CE7D495AC781}"/>
              </a:ext>
            </a:extLst>
          </p:cNvPr>
          <p:cNvSpPr/>
          <p:nvPr/>
        </p:nvSpPr>
        <p:spPr>
          <a:xfrm>
            <a:off x="32004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B40203-99CA-4C92-97CC-42DCEC6BDEB4}"/>
              </a:ext>
            </a:extLst>
          </p:cNvPr>
          <p:cNvSpPr/>
          <p:nvPr/>
        </p:nvSpPr>
        <p:spPr>
          <a:xfrm>
            <a:off x="38862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487466-3834-4DCB-A00E-3736662B2B90}"/>
              </a:ext>
            </a:extLst>
          </p:cNvPr>
          <p:cNvSpPr/>
          <p:nvPr/>
        </p:nvSpPr>
        <p:spPr>
          <a:xfrm>
            <a:off x="45720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97D801-35A7-4D77-91A6-13F1E7405E84}"/>
              </a:ext>
            </a:extLst>
          </p:cNvPr>
          <p:cNvSpPr/>
          <p:nvPr/>
        </p:nvSpPr>
        <p:spPr>
          <a:xfrm>
            <a:off x="52578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F76333-D47F-4FA3-94D5-C79AC3BD33F0}"/>
              </a:ext>
            </a:extLst>
          </p:cNvPr>
          <p:cNvSpPr/>
          <p:nvPr/>
        </p:nvSpPr>
        <p:spPr>
          <a:xfrm>
            <a:off x="59436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194243-0F9C-4BA4-A119-32CD051C1AA1}"/>
              </a:ext>
            </a:extLst>
          </p:cNvPr>
          <p:cNvSpPr/>
          <p:nvPr/>
        </p:nvSpPr>
        <p:spPr>
          <a:xfrm>
            <a:off x="66294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28B2D4B-1875-4BD5-B2E3-033C1A6C9C70}"/>
              </a:ext>
            </a:extLst>
          </p:cNvPr>
          <p:cNvSpPr/>
          <p:nvPr/>
        </p:nvSpPr>
        <p:spPr>
          <a:xfrm>
            <a:off x="73152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3A47213-7208-4465-94D2-9EC3D7485161}"/>
              </a:ext>
            </a:extLst>
          </p:cNvPr>
          <p:cNvSpPr/>
          <p:nvPr/>
        </p:nvSpPr>
        <p:spPr>
          <a:xfrm>
            <a:off x="80010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F2D7C22-B20B-4BF2-8D37-EAA44CB5BDE0}"/>
              </a:ext>
            </a:extLst>
          </p:cNvPr>
          <p:cNvCxnSpPr>
            <a:stCxn id="5" idx="2"/>
            <a:endCxn id="14" idx="0"/>
          </p:cNvCxnSpPr>
          <p:nvPr/>
        </p:nvCxnSpPr>
        <p:spPr>
          <a:xfrm>
            <a:off x="1716364" y="3486764"/>
            <a:ext cx="1826936" cy="15424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DD81E90-18F7-4F3C-B66D-B015A5F6F9D6}"/>
              </a:ext>
            </a:extLst>
          </p:cNvPr>
          <p:cNvCxnSpPr>
            <a:stCxn id="8" idx="2"/>
            <a:endCxn id="12" idx="0"/>
          </p:cNvCxnSpPr>
          <p:nvPr/>
        </p:nvCxnSpPr>
        <p:spPr>
          <a:xfrm flipH="1">
            <a:off x="2171700" y="3486764"/>
            <a:ext cx="2135464" cy="15424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4CE7EEF-2484-4C7B-88A2-BFCE004312B0}"/>
              </a:ext>
            </a:extLst>
          </p:cNvPr>
          <p:cNvCxnSpPr>
            <a:stCxn id="9" idx="2"/>
          </p:cNvCxnSpPr>
          <p:nvPr/>
        </p:nvCxnSpPr>
        <p:spPr>
          <a:xfrm flipH="1">
            <a:off x="3543300" y="3486764"/>
            <a:ext cx="3354664" cy="1524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113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747A-F2F4-434F-A251-705798C0A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F0146-657C-43B8-9507-AAF9DCB3A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to resolve potential memory conflicts</a:t>
            </a:r>
          </a:p>
          <a:p>
            <a:pPr lvl="1"/>
            <a:r>
              <a:rPr lang="en-US" dirty="0"/>
              <a:t>Exclusive read, exclusive write (EREW): only one processor is allowed to access a given position in memory at each step</a:t>
            </a:r>
          </a:p>
          <a:p>
            <a:pPr lvl="1"/>
            <a:r>
              <a:rPr lang="en-US" dirty="0"/>
              <a:t>Concurrent read, exclusive write (CREW): multiple processors may read a given position in memory at each step</a:t>
            </a:r>
          </a:p>
          <a:p>
            <a:pPr lvl="1"/>
            <a:r>
              <a:rPr lang="en-US" dirty="0"/>
              <a:t>Concurrent read, concurrent write (CRCW): at each step, reads precede all writes; lowest-indexed write to a location succeeds </a:t>
            </a:r>
          </a:p>
        </p:txBody>
      </p:sp>
    </p:spTree>
    <p:extLst>
      <p:ext uri="{BB962C8B-B14F-4D97-AF65-F5344CB8AC3E}">
        <p14:creationId xmlns:p14="http://schemas.microsoft.com/office/powerpoint/2010/main" val="150023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53813-E5E1-4232-BD73-7589335C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6C0F3-C89B-43B1-90CF-95F0FADE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Interested in two measures:</a:t>
            </a:r>
          </a:p>
          <a:p>
            <a:pPr lvl="1"/>
            <a:r>
              <a:rPr lang="en-US" dirty="0"/>
              <a:t>Total work W (summed across all processors)</a:t>
            </a:r>
          </a:p>
          <a:p>
            <a:pPr lvl="1"/>
            <a:r>
              <a:rPr lang="en-US" dirty="0"/>
              <a:t>Time T (“depth”)</a:t>
            </a:r>
          </a:p>
          <a:p>
            <a:r>
              <a:rPr lang="en-US" dirty="0"/>
              <a:t>W = O(T * number of processors)</a:t>
            </a:r>
          </a:p>
          <a:p>
            <a:r>
              <a:rPr lang="en-US" dirty="0"/>
              <a:t>When designing algorithms, we allow as many processors as needed</a:t>
            </a:r>
          </a:p>
          <a:p>
            <a:pPr lvl="1"/>
            <a:r>
              <a:rPr lang="en-US" dirty="0"/>
              <a:t>(Want total work to be polynomial </a:t>
            </a:r>
            <a:r>
              <a:rPr lang="en-US" dirty="0">
                <a:sym typeface="Symbol" panose="05050102010706020507" pitchFamily="18" charset="2"/>
              </a:rPr>
              <a:t> poly-many processors)</a:t>
            </a:r>
            <a:endParaRPr lang="en-US" dirty="0"/>
          </a:p>
          <a:p>
            <a:pPr lvl="1"/>
            <a:r>
              <a:rPr lang="en-US" dirty="0"/>
              <a:t>Understand “inherent parallelism” of problem</a:t>
            </a:r>
          </a:p>
          <a:p>
            <a:pPr lvl="1"/>
            <a:r>
              <a:rPr lang="en-US" dirty="0"/>
              <a:t>Can buy more machines if needed</a:t>
            </a:r>
          </a:p>
          <a:p>
            <a:pPr lvl="1"/>
            <a:r>
              <a:rPr lang="en-US" dirty="0"/>
              <a:t>Can scale results for fixed # of processors</a:t>
            </a:r>
          </a:p>
        </p:txBody>
      </p:sp>
    </p:spTree>
    <p:extLst>
      <p:ext uri="{BB962C8B-B14F-4D97-AF65-F5344CB8AC3E}">
        <p14:creationId xmlns:p14="http://schemas.microsoft.com/office/powerpoint/2010/main" val="300994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8D9F5-00AD-4275-BC64-00F02E189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Keyed hash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FA641-C593-471E-8C75-701D3A116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>
                <a:latin typeface="Lucida Calligraphy" panose="03010101010101010101" pitchFamily="66" charset="0"/>
              </a:rPr>
              <a:t>H</a:t>
            </a:r>
            <a:r>
              <a:rPr lang="en-US" dirty="0"/>
              <a:t>  be a family of functions from X to Y indexed by set of keys K, i.e., </a:t>
            </a:r>
            <a:br>
              <a:rPr lang="en-US" dirty="0"/>
            </a:br>
            <a:r>
              <a:rPr lang="en-US" dirty="0"/>
              <a:t>                      </a:t>
            </a:r>
            <a:r>
              <a:rPr lang="en-US" dirty="0">
                <a:latin typeface="Lucida Calligraphy" panose="03010101010101010101" pitchFamily="66" charset="0"/>
              </a:rPr>
              <a:t>H </a:t>
            </a:r>
            <a:r>
              <a:rPr lang="en-US" dirty="0"/>
              <a:t>= {</a:t>
            </a:r>
            <a:r>
              <a:rPr lang="en-US" dirty="0" err="1"/>
              <a:t>h</a:t>
            </a:r>
            <a:r>
              <a:rPr lang="en-US" baseline="-25000" dirty="0" err="1"/>
              <a:t>k</a:t>
            </a:r>
            <a:r>
              <a:rPr lang="en-US" dirty="0"/>
              <a:t> : X </a:t>
            </a:r>
            <a:r>
              <a:rPr lang="en-US" dirty="0">
                <a:sym typeface="Symbol" panose="05050102010706020507" pitchFamily="18" charset="2"/>
              </a:rPr>
              <a:t> Y}</a:t>
            </a:r>
            <a:r>
              <a:rPr lang="en-US" baseline="-25000" dirty="0" err="1">
                <a:sym typeface="Symbol" panose="05050102010706020507" pitchFamily="18" charset="2"/>
              </a:rPr>
              <a:t>kK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80213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3B58-CF90-4219-BA8B-C939AA58C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9F829-8E12-4F2E-98F0-0CBC7EC2F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An algorithm using work W and time T with arbitrarily many processors can be implemented with p processors using O(W) work and O(T + W/p) time</a:t>
            </a:r>
          </a:p>
        </p:txBody>
      </p:sp>
    </p:spTree>
    <p:extLst>
      <p:ext uri="{BB962C8B-B14F-4D97-AF65-F5344CB8AC3E}">
        <p14:creationId xmlns:p14="http://schemas.microsoft.com/office/powerpoint/2010/main" val="3764255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Summation and prefix-sum</a:t>
            </a:r>
          </a:p>
        </p:txBody>
      </p:sp>
    </p:spTree>
    <p:extLst>
      <p:ext uri="{BB962C8B-B14F-4D97-AF65-F5344CB8AC3E}">
        <p14:creationId xmlns:p14="http://schemas.microsoft.com/office/powerpoint/2010/main" val="926212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CB01-1A08-4749-8F73-0AAECF8FB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7F658-C854-4FBB-89C7-98C0909F6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Goal: compute the sum of n numbers</a:t>
            </a:r>
          </a:p>
          <a:p>
            <a:r>
              <a:rPr lang="en-US" dirty="0"/>
              <a:t>Recursive algorithm:</a:t>
            </a:r>
            <a:br>
              <a:rPr lang="en-US" dirty="0"/>
            </a:br>
            <a:r>
              <a:rPr lang="en-US" sz="2800" dirty="0"/>
              <a:t>Sum(A[1…n])</a:t>
            </a:r>
            <a:br>
              <a:rPr lang="en-US" sz="2800" dirty="0"/>
            </a:br>
            <a:r>
              <a:rPr lang="en-US" sz="2800" dirty="0"/>
              <a:t>  if n=1, return A[1]</a:t>
            </a:r>
            <a:br>
              <a:rPr lang="en-US" sz="2800" dirty="0"/>
            </a:br>
            <a:r>
              <a:rPr lang="en-US" sz="2800" dirty="0"/>
              <a:t>  else </a:t>
            </a:r>
            <a:br>
              <a:rPr lang="en-US" sz="2800" dirty="0"/>
            </a:br>
            <a:r>
              <a:rPr lang="en-US" sz="2800" dirty="0"/>
              <a:t>  in parallel do:</a:t>
            </a:r>
            <a:br>
              <a:rPr lang="en-US" sz="2800" dirty="0"/>
            </a:br>
            <a:r>
              <a:rPr lang="en-US" sz="2800" dirty="0"/>
              <a:t>    s</a:t>
            </a:r>
            <a:r>
              <a:rPr lang="en-US" sz="2800" baseline="-25000" dirty="0"/>
              <a:t>1</a:t>
            </a:r>
            <a:r>
              <a:rPr lang="en-US" sz="2800" dirty="0"/>
              <a:t> = Sum(A[1…n/2])</a:t>
            </a:r>
            <a:br>
              <a:rPr lang="en-US" sz="2800" dirty="0"/>
            </a:br>
            <a:r>
              <a:rPr lang="en-US" sz="2800" dirty="0"/>
              <a:t>    s</a:t>
            </a:r>
            <a:r>
              <a:rPr lang="en-US" sz="2800" baseline="-25000" dirty="0"/>
              <a:t>2</a:t>
            </a:r>
            <a:r>
              <a:rPr lang="en-US" sz="2800" dirty="0"/>
              <a:t> = Sum(S[n/2+1…n])</a:t>
            </a:r>
            <a:br>
              <a:rPr lang="en-US" sz="2800" dirty="0"/>
            </a:br>
            <a:r>
              <a:rPr lang="en-US" sz="2800" dirty="0"/>
              <a:t>  return s</a:t>
            </a:r>
            <a:r>
              <a:rPr lang="en-US" sz="2800" baseline="-25000" dirty="0"/>
              <a:t>1</a:t>
            </a:r>
            <a:r>
              <a:rPr lang="en-US" sz="2800" dirty="0"/>
              <a:t> + s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49811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3B397-A063-40D6-9CF5-2D06BEE3C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EFD01-2E0F-49E4-A965-A54EFDDD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W(n) = 2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W(n/2) + O(1) </a:t>
            </a:r>
            <a:r>
              <a:rPr lang="en-US" dirty="0">
                <a:sym typeface="Symbol" panose="05050102010706020507" pitchFamily="18" charset="2"/>
              </a:rPr>
              <a:t> W(n) = O(n)</a:t>
            </a:r>
          </a:p>
          <a:p>
            <a:r>
              <a:rPr lang="en-US" dirty="0">
                <a:sym typeface="Symbol" panose="05050102010706020507" pitchFamily="18" charset="2"/>
              </a:rPr>
              <a:t>T(n) = T(n/2) + O(1)  T(n) = O(log n)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Note different recurrences for W and 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20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A3A10-5548-4C41-BADB-020F662BC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1F8AF-4C3D-452E-A45C-62E7A3845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>
                <a:latin typeface="Lucida Calligraphy" panose="03010101010101010101" pitchFamily="66" charset="0"/>
              </a:rPr>
              <a:t>H</a:t>
            </a:r>
            <a:r>
              <a:rPr lang="en-US" dirty="0"/>
              <a:t> is </a:t>
            </a:r>
            <a:r>
              <a:rPr lang="en-US" i="1" dirty="0"/>
              <a:t>pairwise-independent </a:t>
            </a:r>
            <a:r>
              <a:rPr lang="en-US" dirty="0"/>
              <a:t>(aka 2-universal) if for all distinct x, x’ </a:t>
            </a:r>
            <a:r>
              <a:rPr lang="en-US" dirty="0">
                <a:sym typeface="Symbol" panose="05050102010706020507" pitchFamily="18" charset="2"/>
              </a:rPr>
              <a:t> X </a:t>
            </a:r>
            <a:r>
              <a:rPr lang="en-US" dirty="0"/>
              <a:t>and all y, y’ </a:t>
            </a:r>
            <a:r>
              <a:rPr lang="en-US" dirty="0">
                <a:sym typeface="Symbol" panose="05050102010706020507" pitchFamily="18" charset="2"/>
              </a:rPr>
              <a:t> Y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(x) = y and 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(x’) = y’] = 1/|Y|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>
                <a:latin typeface="Lucida Calligraphy" panose="03010101010101010101" pitchFamily="66" charset="0"/>
              </a:rPr>
              <a:t>H</a:t>
            </a:r>
            <a:r>
              <a:rPr lang="en-US" dirty="0"/>
              <a:t> is </a:t>
            </a:r>
            <a:r>
              <a:rPr lang="en-US" dirty="0">
                <a:sym typeface="Symbol" panose="05050102010706020507" pitchFamily="18" charset="2"/>
              </a:rPr>
              <a:t>-</a:t>
            </a:r>
            <a:r>
              <a:rPr lang="en-US" i="1" dirty="0"/>
              <a:t>universal</a:t>
            </a:r>
            <a:r>
              <a:rPr lang="en-US" dirty="0"/>
              <a:t> if for all distinct x, x’ </a:t>
            </a:r>
            <a:r>
              <a:rPr lang="en-US" dirty="0">
                <a:sym typeface="Symbol" panose="05050102010706020507" pitchFamily="18" charset="2"/>
              </a:rPr>
              <a:t> X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(x) = 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(x’)] ≤ </a:t>
            </a:r>
          </a:p>
          <a:p>
            <a:pPr>
              <a:spcBef>
                <a:spcPts val="1200"/>
              </a:spcBef>
            </a:pPr>
            <a:r>
              <a:rPr lang="en-US" dirty="0">
                <a:sym typeface="Symbol" panose="05050102010706020507" pitchFamily="18" charset="2"/>
              </a:rPr>
              <a:t>Note that pairwise-independence implies (1/|Y|)-universal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2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0D6E4-AA0C-40FC-ACCA-604DF63B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universal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013C4-D803-4082-A401-7CB86D755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Example construction of </a:t>
            </a:r>
            <a:r>
              <a:rPr lang="en-US" dirty="0">
                <a:latin typeface="Lucida Calligraphy" panose="03010101010101010101" pitchFamily="66" charset="0"/>
              </a:rPr>
              <a:t>H </a:t>
            </a:r>
            <a:r>
              <a:rPr lang="en-US" dirty="0"/>
              <a:t>= {</a:t>
            </a:r>
            <a:r>
              <a:rPr lang="en-US" dirty="0" err="1"/>
              <a:t>h</a:t>
            </a:r>
            <a:r>
              <a:rPr lang="en-US" baseline="-25000" dirty="0" err="1"/>
              <a:t>k</a:t>
            </a:r>
            <a:r>
              <a:rPr lang="en-US" dirty="0"/>
              <a:t> : X </a:t>
            </a:r>
            <a:r>
              <a:rPr lang="en-US" dirty="0">
                <a:sym typeface="Symbol" panose="05050102010706020507" pitchFamily="18" charset="2"/>
              </a:rPr>
              <a:t> Y}</a:t>
            </a:r>
            <a:r>
              <a:rPr lang="en-US" baseline="-25000" dirty="0" err="1">
                <a:sym typeface="Symbol" panose="05050102010706020507" pitchFamily="18" charset="2"/>
              </a:rPr>
              <a:t>kK</a:t>
            </a:r>
            <a:endParaRPr lang="en-US" dirty="0"/>
          </a:p>
          <a:p>
            <a:r>
              <a:rPr lang="en-US" dirty="0"/>
              <a:t>Let Y = K = {0, …, p-1} for p prime;</a:t>
            </a:r>
            <a:br>
              <a:rPr lang="en-US" dirty="0"/>
            </a:br>
            <a:r>
              <a:rPr lang="en-US" dirty="0"/>
              <a:t>Let X = K</a:t>
            </a:r>
            <a:r>
              <a:rPr lang="en-US" baseline="30000" dirty="0"/>
              <a:t>3</a:t>
            </a:r>
            <a:r>
              <a:rPr lang="en-US" dirty="0"/>
              <a:t> (any fixed integer would work)</a:t>
            </a:r>
          </a:p>
          <a:p>
            <a:pPr lvl="1"/>
            <a:r>
              <a:rPr lang="en-US" dirty="0"/>
              <a:t>Note that log |Y| + log |K| &lt; log |X|</a:t>
            </a:r>
          </a:p>
          <a:p>
            <a:r>
              <a:rPr lang="en-US" dirty="0" err="1"/>
              <a:t>h</a:t>
            </a:r>
            <a:r>
              <a:rPr lang="en-US" baseline="-25000" dirty="0" err="1"/>
              <a:t>k</a:t>
            </a:r>
            <a:r>
              <a:rPr lang="en-US" dirty="0"/>
              <a:t>(x</a:t>
            </a:r>
            <a:r>
              <a:rPr lang="en-US" baseline="-25000" dirty="0"/>
              <a:t>2</a:t>
            </a:r>
            <a:r>
              <a:rPr lang="en-US" dirty="0"/>
              <a:t>, 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0</a:t>
            </a:r>
            <a:r>
              <a:rPr lang="en-US" dirty="0"/>
              <a:t>) = x</a:t>
            </a:r>
            <a:r>
              <a:rPr lang="en-US" baseline="-25000" dirty="0"/>
              <a:t>2</a:t>
            </a:r>
            <a:r>
              <a:rPr lang="en-US" dirty="0"/>
              <a:t> k</a:t>
            </a:r>
            <a:r>
              <a:rPr lang="en-US" baseline="30000" dirty="0"/>
              <a:t>2</a:t>
            </a:r>
            <a:r>
              <a:rPr lang="en-US" dirty="0"/>
              <a:t> + x</a:t>
            </a:r>
            <a:r>
              <a:rPr lang="en-US" baseline="-25000" dirty="0"/>
              <a:t>1</a:t>
            </a:r>
            <a:r>
              <a:rPr lang="en-US" dirty="0"/>
              <a:t> k + x</a:t>
            </a:r>
            <a:r>
              <a:rPr lang="en-US" baseline="-25000" dirty="0"/>
              <a:t>0</a:t>
            </a:r>
            <a:r>
              <a:rPr lang="en-US" dirty="0"/>
              <a:t> (modulo p)</a:t>
            </a:r>
            <a:br>
              <a:rPr lang="en-US" dirty="0"/>
            </a:br>
            <a:r>
              <a:rPr lang="en-US" dirty="0"/>
              <a:t>Notation: </a:t>
            </a:r>
            <a:r>
              <a:rPr lang="en-US" dirty="0" err="1"/>
              <a:t>h</a:t>
            </a:r>
            <a:r>
              <a:rPr lang="en-US" baseline="-25000" dirty="0" err="1"/>
              <a:t>k</a:t>
            </a:r>
            <a:r>
              <a:rPr lang="en-US" dirty="0"/>
              <a:t>(</a:t>
            </a:r>
            <a:r>
              <a:rPr lang="en-US" b="1" dirty="0"/>
              <a:t>x</a:t>
            </a:r>
            <a:r>
              <a:rPr lang="en-US" dirty="0"/>
              <a:t>) = </a:t>
            </a:r>
            <a:r>
              <a:rPr lang="en-US" b="1" dirty="0"/>
              <a:t>x</a:t>
            </a:r>
            <a:r>
              <a:rPr lang="en-US" dirty="0"/>
              <a:t>(k)</a:t>
            </a:r>
          </a:p>
          <a:p>
            <a:r>
              <a:rPr lang="en-US" dirty="0"/>
              <a:t>For (x</a:t>
            </a:r>
            <a:r>
              <a:rPr lang="en-US" baseline="-25000" dirty="0"/>
              <a:t>2</a:t>
            </a:r>
            <a:r>
              <a:rPr lang="en-US" dirty="0"/>
              <a:t>, 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/>
              <a:t>(y</a:t>
            </a:r>
            <a:r>
              <a:rPr lang="en-US" baseline="-25000" dirty="0"/>
              <a:t>2</a:t>
            </a:r>
            <a:r>
              <a:rPr lang="en-US" dirty="0"/>
              <a:t>, y</a:t>
            </a:r>
            <a:r>
              <a:rPr lang="en-US" baseline="-25000" dirty="0"/>
              <a:t>1</a:t>
            </a:r>
            <a:r>
              <a:rPr lang="en-US" dirty="0"/>
              <a:t>, y</a:t>
            </a:r>
            <a:r>
              <a:rPr lang="en-US" baseline="-25000" dirty="0"/>
              <a:t>0</a:t>
            </a:r>
            <a:r>
              <a:rPr lang="en-US" dirty="0"/>
              <a:t>), what is</a:t>
            </a:r>
            <a:br>
              <a:rPr lang="en-US" dirty="0"/>
            </a:br>
            <a:r>
              <a:rPr lang="en-US" dirty="0"/>
              <a:t>             </a:t>
            </a:r>
            <a:r>
              <a:rPr lang="en-US" dirty="0" err="1"/>
              <a:t>Pr</a:t>
            </a:r>
            <a:r>
              <a:rPr lang="en-US" baseline="-25000" dirty="0" err="1"/>
              <a:t>k</a:t>
            </a:r>
            <a:r>
              <a:rPr lang="en-US" dirty="0"/>
              <a:t>[</a:t>
            </a:r>
            <a:r>
              <a:rPr lang="en-US" dirty="0" err="1"/>
              <a:t>h</a:t>
            </a:r>
            <a:r>
              <a:rPr lang="en-US" baseline="-25000" dirty="0" err="1"/>
              <a:t>k</a:t>
            </a:r>
            <a:r>
              <a:rPr lang="en-US" dirty="0"/>
              <a:t>(x</a:t>
            </a:r>
            <a:r>
              <a:rPr lang="en-US" baseline="-25000" dirty="0"/>
              <a:t>2</a:t>
            </a:r>
            <a:r>
              <a:rPr lang="en-US" dirty="0"/>
              <a:t>, 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= 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/>
              <a:t>(y</a:t>
            </a:r>
            <a:r>
              <a:rPr lang="en-US" baseline="-25000" dirty="0"/>
              <a:t>2</a:t>
            </a:r>
            <a:r>
              <a:rPr lang="en-US" dirty="0"/>
              <a:t>, y</a:t>
            </a:r>
            <a:r>
              <a:rPr lang="en-US" baseline="-25000" dirty="0"/>
              <a:t>1</a:t>
            </a:r>
            <a:r>
              <a:rPr lang="en-US" dirty="0"/>
              <a:t>, y</a:t>
            </a:r>
            <a:r>
              <a:rPr lang="en-US" baseline="-25000" dirty="0"/>
              <a:t>0</a:t>
            </a:r>
            <a:r>
              <a:rPr lang="en-US" dirty="0"/>
              <a:t>)]?</a:t>
            </a:r>
          </a:p>
          <a:p>
            <a:r>
              <a:rPr lang="en-US" dirty="0"/>
              <a:t>I.e., for 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b="1" dirty="0">
                <a:sym typeface="Symbol" panose="05050102010706020507" pitchFamily="18" charset="2"/>
              </a:rPr>
              <a:t>y</a:t>
            </a:r>
            <a:r>
              <a:rPr lang="en-US" dirty="0">
                <a:sym typeface="Symbol" panose="05050102010706020507" pitchFamily="18" charset="2"/>
              </a:rPr>
              <a:t>, what is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b="1" dirty="0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(k) = </a:t>
            </a:r>
            <a:r>
              <a:rPr lang="en-US" b="1" dirty="0">
                <a:sym typeface="Symbol" panose="05050102010706020507" pitchFamily="18" charset="2"/>
              </a:rPr>
              <a:t>y</a:t>
            </a:r>
            <a:r>
              <a:rPr lang="en-US" dirty="0">
                <a:sym typeface="Symbol" panose="05050102010706020507" pitchFamily="18" charset="2"/>
              </a:rPr>
              <a:t>(k)]?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44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6D9BD-0BC6-489B-A1FD-C5612E38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C5A30-D165-4416-83FC-E201F11FA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x</a:t>
            </a:r>
            <a:r>
              <a:rPr lang="en-US" dirty="0"/>
              <a:t>(k) = </a:t>
            </a:r>
            <a:r>
              <a:rPr lang="en-US" b="1" dirty="0"/>
              <a:t>y</a:t>
            </a:r>
            <a:r>
              <a:rPr lang="en-US" dirty="0"/>
              <a:t>(k) </a:t>
            </a:r>
            <a:r>
              <a:rPr lang="en-US" b="1" dirty="0">
                <a:sym typeface="Symbol" panose="05050102010706020507" pitchFamily="18" charset="2"/>
              </a:rPr>
              <a:t> 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b="1" dirty="0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 – </a:t>
            </a:r>
            <a:r>
              <a:rPr lang="en-US" b="1" dirty="0">
                <a:sym typeface="Symbol" panose="05050102010706020507" pitchFamily="18" charset="2"/>
              </a:rPr>
              <a:t>y</a:t>
            </a:r>
            <a:r>
              <a:rPr lang="en-US" dirty="0">
                <a:sym typeface="Symbol" panose="05050102010706020507" pitchFamily="18" charset="2"/>
              </a:rPr>
              <a:t>)(k) = 0</a:t>
            </a:r>
            <a:endParaRPr lang="en-US" dirty="0"/>
          </a:p>
          <a:p>
            <a:r>
              <a:rPr lang="en-US" b="1" dirty="0"/>
              <a:t>x</a:t>
            </a:r>
            <a:r>
              <a:rPr lang="en-US" dirty="0"/>
              <a:t>- </a:t>
            </a:r>
            <a:r>
              <a:rPr lang="en-US" b="1" dirty="0"/>
              <a:t>y</a:t>
            </a:r>
            <a:r>
              <a:rPr lang="en-US" dirty="0"/>
              <a:t> is a nonzero polynomial of degree ≤ 2</a:t>
            </a:r>
            <a:endParaRPr lang="en-US" b="1" dirty="0"/>
          </a:p>
          <a:p>
            <a:pPr lvl="1"/>
            <a:r>
              <a:rPr lang="en-US" dirty="0"/>
              <a:t>It has at most two roots!</a:t>
            </a:r>
          </a:p>
          <a:p>
            <a:r>
              <a:rPr lang="en-US" dirty="0"/>
              <a:t>So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b="1" dirty="0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(k) = </a:t>
            </a:r>
            <a:r>
              <a:rPr lang="en-US" b="1" dirty="0">
                <a:sym typeface="Symbol" panose="05050102010706020507" pitchFamily="18" charset="2"/>
              </a:rPr>
              <a:t>y</a:t>
            </a:r>
            <a:r>
              <a:rPr lang="en-US" dirty="0">
                <a:sym typeface="Symbol" panose="05050102010706020507" pitchFamily="18" charset="2"/>
              </a:rPr>
              <a:t>(k)] =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[k is a root of </a:t>
            </a:r>
            <a:r>
              <a:rPr lang="en-US" b="1" dirty="0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 – </a:t>
            </a:r>
            <a:r>
              <a:rPr lang="en-US" b="1" dirty="0">
                <a:sym typeface="Symbol" panose="05050102010706020507" pitchFamily="18" charset="2"/>
              </a:rPr>
              <a:t>y</a:t>
            </a:r>
            <a:r>
              <a:rPr lang="en-US" dirty="0">
                <a:sym typeface="Symbol" panose="05050102010706020507" pitchFamily="18" charset="2"/>
              </a:rPr>
              <a:t>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≤ 2/|K| = 2/|Y|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99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Hash tables</a:t>
            </a:r>
          </a:p>
        </p:txBody>
      </p:sp>
    </p:spTree>
    <p:extLst>
      <p:ext uri="{BB962C8B-B14F-4D97-AF65-F5344CB8AC3E}">
        <p14:creationId xmlns:p14="http://schemas.microsoft.com/office/powerpoint/2010/main" val="302576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9E9CD-1AB1-4BAF-9867-FD836343C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5D5D-07C0-4B93-8189-080FFB2DF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Want to allow lookups on a set S = {x</a:t>
            </a:r>
            <a:r>
              <a:rPr lang="en-US" sz="2800" baseline="-25000" dirty="0"/>
              <a:t>1</a:t>
            </a:r>
            <a:r>
              <a:rPr lang="en-US" sz="2800" dirty="0"/>
              <a:t>, …, </a:t>
            </a:r>
            <a:r>
              <a:rPr lang="en-US" sz="2800" dirty="0" err="1"/>
              <a:t>x</a:t>
            </a:r>
            <a:r>
              <a:rPr lang="en-US" sz="2800" baseline="-25000" dirty="0" err="1"/>
              <a:t>m</a:t>
            </a:r>
            <a:r>
              <a:rPr lang="en-US" sz="2800" dirty="0"/>
              <a:t>} </a:t>
            </a:r>
            <a:r>
              <a:rPr lang="en-US" sz="2800" dirty="0">
                <a:sym typeface="Symbol" panose="05050102010706020507" pitchFamily="18" charset="2"/>
              </a:rPr>
              <a:t> U </a:t>
            </a:r>
          </a:p>
          <a:p>
            <a:r>
              <a:rPr lang="en-US" sz="2800" dirty="0">
                <a:sym typeface="Symbol" panose="05050102010706020507" pitchFamily="18" charset="2"/>
              </a:rPr>
              <a:t>Ideal parameters:</a:t>
            </a:r>
          </a:p>
          <a:p>
            <a:pPr lvl="1"/>
            <a:r>
              <a:rPr lang="en-US" sz="2400" dirty="0">
                <a:sym typeface="Symbol" panose="05050102010706020507" pitchFamily="18" charset="2"/>
              </a:rPr>
              <a:t>Memory, setup time O(m)</a:t>
            </a:r>
          </a:p>
          <a:p>
            <a:pPr lvl="1"/>
            <a:r>
              <a:rPr lang="en-US" sz="2400" dirty="0">
                <a:sym typeface="Symbol" panose="05050102010706020507" pitchFamily="18" charset="2"/>
              </a:rPr>
              <a:t>Lookup time O(1)</a:t>
            </a:r>
          </a:p>
        </p:txBody>
      </p:sp>
    </p:spTree>
    <p:extLst>
      <p:ext uri="{BB962C8B-B14F-4D97-AF65-F5344CB8AC3E}">
        <p14:creationId xmlns:p14="http://schemas.microsoft.com/office/powerpoint/2010/main" val="5380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C329F-0841-4168-B444-8DF71342A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from last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2D918-B2B6-4DED-9270-95BF8956D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analyzed hash tables assuming a </a:t>
            </a:r>
            <a:r>
              <a:rPr lang="en-US" i="1" dirty="0"/>
              <a:t>random</a:t>
            </a:r>
            <a:r>
              <a:rPr lang="en-US" dirty="0"/>
              <a:t> hash function H </a:t>
            </a:r>
          </a:p>
          <a:p>
            <a:pPr lvl="1"/>
            <a:r>
              <a:rPr lang="en-US" dirty="0"/>
              <a:t>Analysis only looked at collisions (H(x) = H(x’))</a:t>
            </a:r>
          </a:p>
          <a:p>
            <a:pPr lvl="1"/>
            <a:r>
              <a:rPr lang="en-US" dirty="0"/>
              <a:t>Analysis identical if H is pairwise-independent</a:t>
            </a:r>
          </a:p>
          <a:p>
            <a:pPr lvl="1"/>
            <a:r>
              <a:rPr lang="en-US" dirty="0"/>
              <a:t>Analysis (almost) identical if H is universal</a:t>
            </a:r>
          </a:p>
          <a:p>
            <a:r>
              <a:rPr lang="en-US" dirty="0"/>
              <a:t>We showed a construction using a hash table of size m with parameters:</a:t>
            </a:r>
          </a:p>
          <a:p>
            <a:pPr lvl="1"/>
            <a:r>
              <a:rPr lang="en-US" dirty="0"/>
              <a:t>Memory, setup time O(m)</a:t>
            </a:r>
          </a:p>
          <a:p>
            <a:pPr lvl="1"/>
            <a:r>
              <a:rPr lang="en-US" dirty="0"/>
              <a:t>Lookup time O(log m/log </a:t>
            </a:r>
            <a:r>
              <a:rPr lang="en-US" dirty="0" err="1"/>
              <a:t>log</a:t>
            </a:r>
            <a:r>
              <a:rPr lang="en-US" dirty="0"/>
              <a:t> m)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4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B3ADE-7C40-449E-9463-612B2CFA3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“trivial”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64711-EC4C-46E7-A96B-770C73457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hash table of size m</a:t>
            </a:r>
            <a:r>
              <a:rPr lang="en-US" baseline="30000" dirty="0"/>
              <a:t>2</a:t>
            </a:r>
            <a:r>
              <a:rPr lang="en-US" dirty="0"/>
              <a:t> (with a function chosen from a pairwise-independent family)</a:t>
            </a:r>
          </a:p>
          <a:p>
            <a:r>
              <a:rPr lang="en-US" dirty="0"/>
              <a:t>What is the expected number of collisions C?</a:t>
            </a:r>
          </a:p>
          <a:p>
            <a:r>
              <a:rPr lang="en-US" dirty="0"/>
              <a:t>Let </a:t>
            </a:r>
            <a:r>
              <a:rPr lang="en-US" dirty="0" err="1"/>
              <a:t>C</a:t>
            </a:r>
            <a:r>
              <a:rPr lang="en-US" baseline="-25000" dirty="0" err="1"/>
              <a:t>i,j</a:t>
            </a:r>
            <a:r>
              <a:rPr lang="en-US" dirty="0"/>
              <a:t> = 1 </a:t>
            </a:r>
            <a:r>
              <a:rPr lang="en-US" dirty="0" err="1"/>
              <a:t>iff</a:t>
            </a:r>
            <a:r>
              <a:rPr lang="en-US" dirty="0"/>
              <a:t> x</a:t>
            </a:r>
            <a:r>
              <a:rPr lang="en-US" baseline="-25000" dirty="0"/>
              <a:t>i</a:t>
            </a:r>
            <a:r>
              <a:rPr lang="en-US" dirty="0"/>
              <a:t> and </a:t>
            </a:r>
            <a:r>
              <a:rPr lang="en-US" dirty="0" err="1"/>
              <a:t>x</a:t>
            </a:r>
            <a:r>
              <a:rPr lang="en-US" baseline="-25000" dirty="0" err="1"/>
              <a:t>j</a:t>
            </a:r>
            <a:r>
              <a:rPr lang="en-US" dirty="0"/>
              <a:t> collide (i.e., </a:t>
            </a:r>
            <a:r>
              <a:rPr lang="en-US" dirty="0" err="1"/>
              <a:t>H</a:t>
            </a:r>
            <a:r>
              <a:rPr lang="en-US" baseline="-25000" dirty="0" err="1"/>
              <a:t>k</a:t>
            </a:r>
            <a:r>
              <a:rPr lang="en-US" dirty="0"/>
              <a:t>(x</a:t>
            </a:r>
            <a:r>
              <a:rPr lang="en-US" baseline="-25000" dirty="0"/>
              <a:t>i</a:t>
            </a:r>
            <a:r>
              <a:rPr lang="en-US" dirty="0"/>
              <a:t>)=</a:t>
            </a:r>
            <a:r>
              <a:rPr lang="en-US" dirty="0" err="1"/>
              <a:t>H</a:t>
            </a:r>
            <a:r>
              <a:rPr lang="en-US" baseline="-25000" dirty="0" err="1"/>
              <a:t>k</a:t>
            </a:r>
            <a:r>
              <a:rPr lang="en-US" dirty="0"/>
              <a:t>(</a:t>
            </a:r>
            <a:r>
              <a:rPr lang="en-US" dirty="0" err="1"/>
              <a:t>x</a:t>
            </a:r>
            <a:r>
              <a:rPr lang="en-US" baseline="-25000" dirty="0" err="1"/>
              <a:t>j</a:t>
            </a:r>
            <a:r>
              <a:rPr lang="en-US" dirty="0"/>
              <a:t>))</a:t>
            </a:r>
          </a:p>
          <a:p>
            <a:r>
              <a:rPr lang="en-US" dirty="0"/>
              <a:t>So</a:t>
            </a:r>
            <a:br>
              <a:rPr lang="en-US" dirty="0"/>
            </a:br>
            <a:r>
              <a:rPr lang="en-US" dirty="0"/>
              <a:t>   Exp[C] = Exp[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ij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err="1">
                <a:sym typeface="Symbol" panose="05050102010706020507" pitchFamily="18" charset="2"/>
              </a:rPr>
              <a:t>C</a:t>
            </a:r>
            <a:r>
              <a:rPr lang="en-US" sz="3600" baseline="-25000" dirty="0" err="1">
                <a:sym typeface="Symbol" panose="05050102010706020507" pitchFamily="18" charset="2"/>
              </a:rPr>
              <a:t>i,j</a:t>
            </a:r>
            <a:r>
              <a:rPr lang="en-US" sz="3600" dirty="0">
                <a:sym typeface="Symbol" panose="05050102010706020507" pitchFamily="18" charset="2"/>
              </a:rPr>
              <a:t>]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ij</a:t>
            </a:r>
            <a:r>
              <a:rPr lang="en-US" sz="3600" dirty="0">
                <a:sym typeface="Symbol" panose="05050102010706020507" pitchFamily="18" charset="2"/>
              </a:rPr>
              <a:t> Exp[</a:t>
            </a:r>
            <a:r>
              <a:rPr lang="en-US" sz="3600" dirty="0" err="1">
                <a:sym typeface="Symbol" panose="05050102010706020507" pitchFamily="18" charset="2"/>
              </a:rPr>
              <a:t>C</a:t>
            </a:r>
            <a:r>
              <a:rPr lang="en-US" sz="3600" baseline="-25000" dirty="0" err="1">
                <a:sym typeface="Symbol" panose="05050102010706020507" pitchFamily="18" charset="2"/>
              </a:rPr>
              <a:t>i,j</a:t>
            </a:r>
            <a:r>
              <a:rPr lang="en-US" sz="3600" dirty="0">
                <a:sym typeface="Symbol" panose="05050102010706020507" pitchFamily="18" charset="2"/>
              </a:rPr>
              <a:t>] </a:t>
            </a:r>
            <a:br>
              <a:rPr lang="en-US" sz="3600" dirty="0">
                <a:sym typeface="Symbol" panose="05050102010706020507" pitchFamily="18" charset="2"/>
              </a:rPr>
            </a:br>
            <a:r>
              <a:rPr lang="en-US" sz="3600" dirty="0">
                <a:sym typeface="Symbol" panose="05050102010706020507" pitchFamily="18" charset="2"/>
              </a:rPr>
              <a:t>                                    &lt; (m</a:t>
            </a:r>
            <a:r>
              <a:rPr lang="en-US" sz="3600" baseline="30000" dirty="0">
                <a:sym typeface="Symbol" panose="05050102010706020507" pitchFamily="18" charset="2"/>
              </a:rPr>
              <a:t>2</a:t>
            </a:r>
            <a:r>
              <a:rPr lang="en-US" sz="3600" dirty="0">
                <a:sym typeface="Symbol" panose="05050102010706020507" pitchFamily="18" charset="2"/>
              </a:rPr>
              <a:t>/2)  1/m</a:t>
            </a:r>
            <a:r>
              <a:rPr lang="en-US" sz="3600" baseline="30000" dirty="0">
                <a:sym typeface="Symbol" panose="05050102010706020507" pitchFamily="18" charset="2"/>
              </a:rPr>
              <a:t>2</a:t>
            </a:r>
            <a:r>
              <a:rPr lang="en-US" sz="3600" dirty="0">
                <a:sym typeface="Symbol" panose="05050102010706020507" pitchFamily="18" charset="2"/>
              </a:rPr>
              <a:t> = ½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41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54947</TotalTime>
  <Words>1270</Words>
  <Application>Microsoft Office PowerPoint</Application>
  <PresentationFormat>On-screen Show (4:3)</PresentationFormat>
  <Paragraphs>109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Lucida Calligraphy</vt:lpstr>
      <vt:lpstr>Office Theme</vt:lpstr>
      <vt:lpstr>Algorithms</vt:lpstr>
      <vt:lpstr>Keyed hash functions</vt:lpstr>
      <vt:lpstr>Definitions</vt:lpstr>
      <vt:lpstr>Constructing a universal family</vt:lpstr>
      <vt:lpstr>Analysis</vt:lpstr>
      <vt:lpstr>Hash tables</vt:lpstr>
      <vt:lpstr>Hash tables</vt:lpstr>
      <vt:lpstr>Recall from last time</vt:lpstr>
      <vt:lpstr>Another “trivial” construction</vt:lpstr>
      <vt:lpstr>Another “trivial” construction </vt:lpstr>
      <vt:lpstr>Another “trivial” construction</vt:lpstr>
      <vt:lpstr>Two-level hashing</vt:lpstr>
      <vt:lpstr>Analysis</vt:lpstr>
      <vt:lpstr>Parallel/distributed algorithms</vt:lpstr>
      <vt:lpstr>Parallel/distributed algorithms</vt:lpstr>
      <vt:lpstr>Parallel/distributed computing</vt:lpstr>
      <vt:lpstr>Parallel computing</vt:lpstr>
      <vt:lpstr>Shared memory</vt:lpstr>
      <vt:lpstr>Complexity measures</vt:lpstr>
      <vt:lpstr>Complexity measures</vt:lpstr>
      <vt:lpstr>Summation and prefix-sum</vt:lpstr>
      <vt:lpstr>Summation</vt:lpstr>
      <vt:lpstr>Summation complexity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2985</cp:revision>
  <dcterms:created xsi:type="dcterms:W3CDTF">2014-06-02T02:25:30Z</dcterms:created>
  <dcterms:modified xsi:type="dcterms:W3CDTF">2021-12-08T16:31:06Z</dcterms:modified>
</cp:coreProperties>
</file>