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471" r:id="rId2"/>
    <p:sldId id="753" r:id="rId3"/>
    <p:sldId id="793" r:id="rId4"/>
    <p:sldId id="794" r:id="rId5"/>
    <p:sldId id="796" r:id="rId6"/>
    <p:sldId id="797" r:id="rId7"/>
    <p:sldId id="798" r:id="rId8"/>
    <p:sldId id="799" r:id="rId9"/>
    <p:sldId id="800" r:id="rId10"/>
    <p:sldId id="801" r:id="rId11"/>
    <p:sldId id="802" r:id="rId12"/>
    <p:sldId id="858" r:id="rId13"/>
    <p:sldId id="803" r:id="rId14"/>
    <p:sldId id="804" r:id="rId15"/>
    <p:sldId id="805" r:id="rId16"/>
    <p:sldId id="806" r:id="rId17"/>
    <p:sldId id="807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29" autoAdjust="0"/>
    <p:restoredTop sz="94660"/>
  </p:normalViewPr>
  <p:slideViewPr>
    <p:cSldViewPr>
      <p:cViewPr varScale="1">
        <p:scale>
          <a:sx n="77" d="100"/>
          <a:sy n="77" d="100"/>
        </p:scale>
        <p:origin x="259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F7E19-5E58-4A0D-942E-F728F20487D2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42AE6-878C-46A5-A432-87C112332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6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898CC-5660-44C1-B068-F179A9DC2F99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Algorithms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i="1" dirty="0">
                <a:solidFill>
                  <a:schemeClr val="tx1"/>
                </a:solidFill>
              </a:rPr>
              <a:t>Lecture 41</a:t>
            </a:r>
          </a:p>
        </p:txBody>
      </p:sp>
    </p:spTree>
    <p:extLst>
      <p:ext uri="{BB962C8B-B14F-4D97-AF65-F5344CB8AC3E}">
        <p14:creationId xmlns:p14="http://schemas.microsoft.com/office/powerpoint/2010/main" val="10711361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4762F-027B-4850-A76F-35A2EC0307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Prefix-sum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D7F027-A58C-470F-95AE-6751B4F326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Use binary tree as before</a:t>
            </a:r>
          </a:p>
          <a:p>
            <a:r>
              <a:rPr lang="en-US" dirty="0"/>
              <a:t>Apply summation algorithm so each node v holds the sum B[v] of the values in its subtree</a:t>
            </a:r>
          </a:p>
          <a:p>
            <a:r>
              <a:rPr lang="en-US" dirty="0"/>
              <a:t>Then fill in values so each node v holds C[v]=S</a:t>
            </a:r>
            <a:r>
              <a:rPr lang="en-US" baseline="-25000" dirty="0"/>
              <a:t>i</a:t>
            </a:r>
            <a:r>
              <a:rPr lang="en-US" dirty="0"/>
              <a:t>, where </a:t>
            </a:r>
            <a:r>
              <a:rPr lang="en-US" dirty="0" err="1"/>
              <a:t>i</a:t>
            </a:r>
            <a:r>
              <a:rPr lang="en-US" dirty="0"/>
              <a:t> is the right-most leaf in its subtree</a:t>
            </a:r>
          </a:p>
          <a:p>
            <a:pPr lvl="1"/>
            <a:r>
              <a:rPr lang="en-US" dirty="0"/>
              <a:t>Do this from the root to the leaves</a:t>
            </a:r>
          </a:p>
          <a:p>
            <a:pPr lvl="2"/>
            <a:r>
              <a:rPr lang="en-US" dirty="0"/>
              <a:t>C[right child of v] = C[v]</a:t>
            </a:r>
          </a:p>
          <a:p>
            <a:pPr lvl="2"/>
            <a:r>
              <a:rPr lang="en-US" dirty="0"/>
              <a:t>C[left child of v] = C[v] – B[right child of v]</a:t>
            </a:r>
          </a:p>
          <a:p>
            <a:pPr lvl="1"/>
            <a:r>
              <a:rPr lang="en-US" dirty="0"/>
              <a:t>Process all nodes at each level in parallel</a:t>
            </a:r>
          </a:p>
          <a:p>
            <a:r>
              <a:rPr lang="en-US" dirty="0"/>
              <a:t>W(n) = O(n), T(n) = O(log n) </a:t>
            </a:r>
          </a:p>
        </p:txBody>
      </p:sp>
    </p:spTree>
    <p:extLst>
      <p:ext uri="{BB962C8B-B14F-4D97-AF65-F5344CB8AC3E}">
        <p14:creationId xmlns:p14="http://schemas.microsoft.com/office/powerpoint/2010/main" val="605921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3549D6-65EC-465D-9D61-6462247C1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Prefix-sum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F99257-BE08-4907-93F7-3582A6151F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724399"/>
          </a:xfrm>
        </p:spPr>
        <p:txBody>
          <a:bodyPr>
            <a:normAutofit fontScale="92500"/>
          </a:bodyPr>
          <a:lstStyle/>
          <a:p>
            <a:r>
              <a:rPr lang="en-US" dirty="0"/>
              <a:t>Recursive formulation (assume n is a power of 2):</a:t>
            </a:r>
            <a:br>
              <a:rPr lang="en-US" dirty="0"/>
            </a:br>
            <a:r>
              <a:rPr lang="en-US" dirty="0"/>
              <a:t>prefix-sum(a</a:t>
            </a:r>
            <a:r>
              <a:rPr lang="en-US" baseline="-25000" dirty="0"/>
              <a:t>1</a:t>
            </a:r>
            <a:r>
              <a:rPr lang="en-US" dirty="0"/>
              <a:t>, …, a</a:t>
            </a:r>
            <a:r>
              <a:rPr lang="en-US" baseline="-25000" dirty="0"/>
              <a:t>n</a:t>
            </a:r>
            <a:r>
              <a:rPr lang="en-US" dirty="0"/>
              <a:t>)</a:t>
            </a:r>
            <a:br>
              <a:rPr lang="en-US" dirty="0"/>
            </a:br>
            <a:r>
              <a:rPr lang="en-US" dirty="0"/>
              <a:t>   for </a:t>
            </a:r>
            <a:r>
              <a:rPr lang="en-US" dirty="0" err="1"/>
              <a:t>i</a:t>
            </a:r>
            <a:r>
              <a:rPr lang="en-US" dirty="0"/>
              <a:t>=1, …, n/2 in parallel do:</a:t>
            </a:r>
            <a:br>
              <a:rPr lang="en-US" dirty="0"/>
            </a:br>
            <a:r>
              <a:rPr lang="en-US" dirty="0"/>
              <a:t>        </a:t>
            </a:r>
            <a:r>
              <a:rPr lang="en-US" dirty="0" err="1"/>
              <a:t>a’</a:t>
            </a:r>
            <a:r>
              <a:rPr lang="en-US" baseline="-25000" dirty="0" err="1"/>
              <a:t>i</a:t>
            </a:r>
            <a:r>
              <a:rPr lang="en-US" dirty="0"/>
              <a:t> = a</a:t>
            </a:r>
            <a:r>
              <a:rPr lang="en-US" baseline="-25000" dirty="0"/>
              <a:t>2i-1</a:t>
            </a:r>
            <a:r>
              <a:rPr lang="en-US" dirty="0"/>
              <a:t> + a</a:t>
            </a:r>
            <a:r>
              <a:rPr lang="en-US" baseline="-25000" dirty="0"/>
              <a:t>2i</a:t>
            </a:r>
            <a:br>
              <a:rPr lang="en-US" dirty="0"/>
            </a:br>
            <a:r>
              <a:rPr lang="en-US" dirty="0"/>
              <a:t>   (S’</a:t>
            </a:r>
            <a:r>
              <a:rPr lang="en-US" baseline="-25000" dirty="0"/>
              <a:t>1</a:t>
            </a:r>
            <a:r>
              <a:rPr lang="en-US" dirty="0"/>
              <a:t>, …, </a:t>
            </a:r>
            <a:r>
              <a:rPr lang="en-US" dirty="0" err="1"/>
              <a:t>S’</a:t>
            </a:r>
            <a:r>
              <a:rPr lang="en-US" baseline="-25000" dirty="0" err="1"/>
              <a:t>n</a:t>
            </a:r>
            <a:r>
              <a:rPr lang="en-US" baseline="-25000" dirty="0"/>
              <a:t>/2</a:t>
            </a:r>
            <a:r>
              <a:rPr lang="en-US" dirty="0"/>
              <a:t>) = prefix-sum(a’</a:t>
            </a:r>
            <a:r>
              <a:rPr lang="en-US" baseline="-25000" dirty="0"/>
              <a:t>1</a:t>
            </a:r>
            <a:r>
              <a:rPr lang="en-US" dirty="0"/>
              <a:t>, …, </a:t>
            </a:r>
            <a:r>
              <a:rPr lang="en-US" dirty="0" err="1"/>
              <a:t>a’</a:t>
            </a:r>
            <a:r>
              <a:rPr lang="en-US" baseline="-25000" dirty="0" err="1"/>
              <a:t>n</a:t>
            </a:r>
            <a:r>
              <a:rPr lang="en-US" baseline="-25000" dirty="0"/>
              <a:t>/2</a:t>
            </a:r>
            <a:r>
              <a:rPr lang="en-US" dirty="0"/>
              <a:t>)</a:t>
            </a:r>
            <a:br>
              <a:rPr lang="en-US" dirty="0"/>
            </a:br>
            <a:r>
              <a:rPr lang="en-US" dirty="0"/>
              <a:t>        // note </a:t>
            </a:r>
            <a:r>
              <a:rPr lang="en-US" dirty="0" err="1"/>
              <a:t>S’</a:t>
            </a:r>
            <a:r>
              <a:rPr lang="en-US" baseline="-25000" dirty="0" err="1"/>
              <a:t>i</a:t>
            </a:r>
            <a:r>
              <a:rPr lang="en-US" dirty="0"/>
              <a:t> = S</a:t>
            </a:r>
            <a:r>
              <a:rPr lang="en-US" baseline="-25000" dirty="0"/>
              <a:t>2i</a:t>
            </a:r>
            <a:r>
              <a:rPr lang="en-US" dirty="0"/>
              <a:t> for all </a:t>
            </a:r>
            <a:r>
              <a:rPr lang="en-US" dirty="0" err="1"/>
              <a:t>i</a:t>
            </a:r>
            <a:br>
              <a:rPr lang="en-US" dirty="0"/>
            </a:br>
            <a:r>
              <a:rPr lang="en-US" dirty="0"/>
              <a:t>   S’</a:t>
            </a:r>
            <a:r>
              <a:rPr lang="en-US" baseline="-25000" dirty="0"/>
              <a:t>0</a:t>
            </a:r>
            <a:r>
              <a:rPr lang="en-US" dirty="0"/>
              <a:t> = 0</a:t>
            </a:r>
            <a:br>
              <a:rPr lang="en-US" dirty="0"/>
            </a:br>
            <a:r>
              <a:rPr lang="en-US" dirty="0"/>
              <a:t>   for </a:t>
            </a:r>
            <a:r>
              <a:rPr lang="en-US" dirty="0" err="1"/>
              <a:t>i</a:t>
            </a:r>
            <a:r>
              <a:rPr lang="en-US" dirty="0"/>
              <a:t>=1, …, n/2 in parallel do:</a:t>
            </a:r>
            <a:br>
              <a:rPr lang="en-US" dirty="0"/>
            </a:br>
            <a:r>
              <a:rPr lang="en-US" dirty="0"/>
              <a:t>        S</a:t>
            </a:r>
            <a:r>
              <a:rPr lang="en-US" baseline="-25000" dirty="0"/>
              <a:t>2i-1</a:t>
            </a:r>
            <a:r>
              <a:rPr lang="en-US" dirty="0"/>
              <a:t> = S’</a:t>
            </a:r>
            <a:r>
              <a:rPr lang="en-US" baseline="-25000" dirty="0"/>
              <a:t>i-1</a:t>
            </a:r>
            <a:r>
              <a:rPr lang="en-US" dirty="0"/>
              <a:t> + a</a:t>
            </a:r>
            <a:r>
              <a:rPr lang="en-US" baseline="-25000" dirty="0"/>
              <a:t>2i-1</a:t>
            </a:r>
            <a:br>
              <a:rPr lang="en-US" dirty="0"/>
            </a:br>
            <a:r>
              <a:rPr lang="en-US" dirty="0"/>
              <a:t>        S</a:t>
            </a:r>
            <a:r>
              <a:rPr lang="en-US" baseline="-25000" dirty="0"/>
              <a:t>2i</a:t>
            </a:r>
            <a:r>
              <a:rPr lang="en-US" dirty="0"/>
              <a:t> = </a:t>
            </a:r>
            <a:r>
              <a:rPr lang="en-US" dirty="0" err="1"/>
              <a:t>S’</a:t>
            </a:r>
            <a:r>
              <a:rPr lang="en-US" baseline="-25000" dirty="0" err="1"/>
              <a:t>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914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EEE218-D720-4BB3-A56C-6FA630F13B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Complexity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C2951F-640C-4911-95A2-DAF07F37C2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W(n) = W(n/2) + O(n) </a:t>
            </a:r>
            <a:r>
              <a:rPr lang="en-US" dirty="0">
                <a:sym typeface="Symbol" panose="05050102010706020507" pitchFamily="18" charset="2"/>
              </a:rPr>
              <a:t> W(n) = O(n)</a:t>
            </a:r>
            <a:endParaRPr lang="en-US" dirty="0"/>
          </a:p>
          <a:p>
            <a:r>
              <a:rPr lang="en-US" dirty="0"/>
              <a:t>T(n) = T(n/2) + O(1) </a:t>
            </a:r>
            <a:r>
              <a:rPr lang="en-US" dirty="0">
                <a:sym typeface="Symbol" panose="05050102010706020507" pitchFamily="18" charset="2"/>
              </a:rPr>
              <a:t> T(n) = O(log n)</a:t>
            </a:r>
          </a:p>
          <a:p>
            <a:endParaRPr lang="en-US" dirty="0">
              <a:sym typeface="Symbol" panose="05050102010706020507" pitchFamily="18" charset="2"/>
            </a:endParaRPr>
          </a:p>
          <a:p>
            <a:r>
              <a:rPr lang="en-US" dirty="0">
                <a:sym typeface="Symbol" panose="05050102010706020507" pitchFamily="18" charset="2"/>
              </a:rPr>
              <a:t>This matches the bounds for summation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2255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6429D5-78DE-48FC-8F3F-ADCD71B01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Prefix-sum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BCA303-530D-404D-B11C-551A00E966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Prefix-sum has many applications</a:t>
            </a:r>
          </a:p>
          <a:p>
            <a:pPr lvl="1"/>
            <a:r>
              <a:rPr lang="en-US" dirty="0"/>
              <a:t>Note it generalizes to any associative operation</a:t>
            </a:r>
          </a:p>
          <a:p>
            <a:r>
              <a:rPr lang="en-US" dirty="0"/>
              <a:t>Nice example: compaction</a:t>
            </a:r>
          </a:p>
          <a:p>
            <a:pPr lvl="1"/>
            <a:r>
              <a:rPr lang="en-US" dirty="0"/>
              <a:t>Compact(A[1…n], P) outputs an array containing only those elements of A that satisfy predicate P</a:t>
            </a:r>
          </a:p>
        </p:txBody>
      </p:sp>
    </p:spTree>
    <p:extLst>
      <p:ext uri="{BB962C8B-B14F-4D97-AF65-F5344CB8AC3E}">
        <p14:creationId xmlns:p14="http://schemas.microsoft.com/office/powerpoint/2010/main" val="420363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00745F-6084-4931-9C18-78CB32DBD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Compaction</a:t>
            </a:r>
          </a:p>
        </p:txBody>
      </p:sp>
      <p:grpSp>
        <p:nvGrpSpPr>
          <p:cNvPr id="57" name="Group 56">
            <a:extLst>
              <a:ext uri="{FF2B5EF4-FFF2-40B4-BE49-F238E27FC236}">
                <a16:creationId xmlns:a16="http://schemas.microsoft.com/office/drawing/2014/main" id="{60FFE6F1-D740-4899-BF99-B8C35DCB370F}"/>
              </a:ext>
            </a:extLst>
          </p:cNvPr>
          <p:cNvGrpSpPr/>
          <p:nvPr/>
        </p:nvGrpSpPr>
        <p:grpSpPr>
          <a:xfrm>
            <a:off x="457200" y="4419600"/>
            <a:ext cx="8229600" cy="685800"/>
            <a:chOff x="457200" y="4419600"/>
            <a:chExt cx="8229600" cy="6858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16F2F714-DDB0-4360-826D-26B54AD4CF08}"/>
                </a:ext>
              </a:extLst>
            </p:cNvPr>
            <p:cNvSpPr/>
            <p:nvPr/>
          </p:nvSpPr>
          <p:spPr>
            <a:xfrm>
              <a:off x="457200" y="4419600"/>
              <a:ext cx="685800" cy="685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A[1]</a:t>
              </a: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4A3351E5-B977-4BAB-9C5C-D73438DA23CD}"/>
                </a:ext>
              </a:extLst>
            </p:cNvPr>
            <p:cNvSpPr/>
            <p:nvPr/>
          </p:nvSpPr>
          <p:spPr>
            <a:xfrm>
              <a:off x="1143000" y="4419600"/>
              <a:ext cx="685800" cy="685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A[3]</a:t>
              </a: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02C25709-3F57-4A6C-BA7E-39BD1F349D79}"/>
                </a:ext>
              </a:extLst>
            </p:cNvPr>
            <p:cNvSpPr/>
            <p:nvPr/>
          </p:nvSpPr>
          <p:spPr>
            <a:xfrm>
              <a:off x="1828800" y="4419600"/>
              <a:ext cx="685800" cy="685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A[7]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3BE2A795-F7F7-4225-B326-FFAB1EC673BE}"/>
                </a:ext>
              </a:extLst>
            </p:cNvPr>
            <p:cNvSpPr/>
            <p:nvPr/>
          </p:nvSpPr>
          <p:spPr>
            <a:xfrm>
              <a:off x="2514600" y="4419600"/>
              <a:ext cx="685800" cy="685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A[8]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D2B5ED8-1279-4A16-B272-83C1198353F4}"/>
                </a:ext>
              </a:extLst>
            </p:cNvPr>
            <p:cNvSpPr/>
            <p:nvPr/>
          </p:nvSpPr>
          <p:spPr>
            <a:xfrm>
              <a:off x="3200400" y="4419600"/>
              <a:ext cx="685800" cy="685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DD44A4E-75E7-4363-85BF-09A4E8BF640A}"/>
                </a:ext>
              </a:extLst>
            </p:cNvPr>
            <p:cNvSpPr/>
            <p:nvPr/>
          </p:nvSpPr>
          <p:spPr>
            <a:xfrm>
              <a:off x="3886200" y="4419600"/>
              <a:ext cx="685800" cy="685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23F99581-8ADB-447C-8F07-67018AF3EF26}"/>
                </a:ext>
              </a:extLst>
            </p:cNvPr>
            <p:cNvSpPr/>
            <p:nvPr/>
          </p:nvSpPr>
          <p:spPr>
            <a:xfrm>
              <a:off x="4572000" y="4419600"/>
              <a:ext cx="685800" cy="685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CD94CE01-52D0-4120-B4CD-BE2507EE02AE}"/>
                </a:ext>
              </a:extLst>
            </p:cNvPr>
            <p:cNvSpPr/>
            <p:nvPr/>
          </p:nvSpPr>
          <p:spPr>
            <a:xfrm>
              <a:off x="5257800" y="4419600"/>
              <a:ext cx="685800" cy="685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9336921-37F8-49FA-818A-5A9002FC1DB8}"/>
                </a:ext>
              </a:extLst>
            </p:cNvPr>
            <p:cNvSpPr/>
            <p:nvPr/>
          </p:nvSpPr>
          <p:spPr>
            <a:xfrm>
              <a:off x="5943600" y="4419600"/>
              <a:ext cx="685800" cy="685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C493E501-DFE1-4183-8691-9B4CA1791C77}"/>
                </a:ext>
              </a:extLst>
            </p:cNvPr>
            <p:cNvSpPr/>
            <p:nvPr/>
          </p:nvSpPr>
          <p:spPr>
            <a:xfrm>
              <a:off x="6629400" y="4419600"/>
              <a:ext cx="685800" cy="685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02DDA540-A002-4D9E-9613-2D15F76232B5}"/>
                </a:ext>
              </a:extLst>
            </p:cNvPr>
            <p:cNvSpPr/>
            <p:nvPr/>
          </p:nvSpPr>
          <p:spPr>
            <a:xfrm>
              <a:off x="7315200" y="4419600"/>
              <a:ext cx="685800" cy="685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A55220A-052F-4FC5-87C8-930F8F1A1560}"/>
                </a:ext>
              </a:extLst>
            </p:cNvPr>
            <p:cNvSpPr/>
            <p:nvPr/>
          </p:nvSpPr>
          <p:spPr>
            <a:xfrm>
              <a:off x="8001000" y="4419600"/>
              <a:ext cx="685800" cy="685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29C4F92D-0826-4324-8150-78795FE8759A}"/>
              </a:ext>
            </a:extLst>
          </p:cNvPr>
          <p:cNvGrpSpPr/>
          <p:nvPr/>
        </p:nvGrpSpPr>
        <p:grpSpPr>
          <a:xfrm>
            <a:off x="457200" y="3505200"/>
            <a:ext cx="8229600" cy="685800"/>
            <a:chOff x="457200" y="3505200"/>
            <a:chExt cx="8229600" cy="685800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2EBBB3F5-C996-40E2-8809-0AAA0088E9A5}"/>
                </a:ext>
              </a:extLst>
            </p:cNvPr>
            <p:cNvSpPr/>
            <p:nvPr/>
          </p:nvSpPr>
          <p:spPr>
            <a:xfrm>
              <a:off x="457200" y="3505200"/>
              <a:ext cx="685800" cy="685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5E262826-F15C-4DB0-BA1B-E680605DE1D0}"/>
                </a:ext>
              </a:extLst>
            </p:cNvPr>
            <p:cNvSpPr/>
            <p:nvPr/>
          </p:nvSpPr>
          <p:spPr>
            <a:xfrm>
              <a:off x="1143000" y="3505200"/>
              <a:ext cx="685800" cy="685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41965B7C-39F6-4A41-9112-2C502D7CA0CA}"/>
                </a:ext>
              </a:extLst>
            </p:cNvPr>
            <p:cNvSpPr/>
            <p:nvPr/>
          </p:nvSpPr>
          <p:spPr>
            <a:xfrm>
              <a:off x="1828800" y="3505200"/>
              <a:ext cx="685800" cy="685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63D7194C-013A-45B3-A73B-162D4D141C91}"/>
                </a:ext>
              </a:extLst>
            </p:cNvPr>
            <p:cNvSpPr/>
            <p:nvPr/>
          </p:nvSpPr>
          <p:spPr>
            <a:xfrm>
              <a:off x="2514600" y="3505200"/>
              <a:ext cx="685800" cy="685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5FA1E3C3-38EF-4A34-A4B3-FF2375317F67}"/>
                </a:ext>
              </a:extLst>
            </p:cNvPr>
            <p:cNvSpPr/>
            <p:nvPr/>
          </p:nvSpPr>
          <p:spPr>
            <a:xfrm>
              <a:off x="3200400" y="3505200"/>
              <a:ext cx="685800" cy="685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</a:t>
              </a: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5E866D0A-3516-4CD0-BEE7-099E644F74C7}"/>
                </a:ext>
              </a:extLst>
            </p:cNvPr>
            <p:cNvSpPr/>
            <p:nvPr/>
          </p:nvSpPr>
          <p:spPr>
            <a:xfrm>
              <a:off x="3886200" y="3505200"/>
              <a:ext cx="685800" cy="685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</a:t>
              </a: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AFD01AB3-D867-48AB-B2AA-B3ABA2092D51}"/>
                </a:ext>
              </a:extLst>
            </p:cNvPr>
            <p:cNvSpPr/>
            <p:nvPr/>
          </p:nvSpPr>
          <p:spPr>
            <a:xfrm>
              <a:off x="4572000" y="3505200"/>
              <a:ext cx="685800" cy="685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3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5D56FAC1-D62D-4ABB-A595-ED1379262E63}"/>
                </a:ext>
              </a:extLst>
            </p:cNvPr>
            <p:cNvSpPr/>
            <p:nvPr/>
          </p:nvSpPr>
          <p:spPr>
            <a:xfrm>
              <a:off x="5257800" y="3505200"/>
              <a:ext cx="685800" cy="685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4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997B1630-F324-46DD-9EE4-73DD5D1EBC3C}"/>
                </a:ext>
              </a:extLst>
            </p:cNvPr>
            <p:cNvSpPr/>
            <p:nvPr/>
          </p:nvSpPr>
          <p:spPr>
            <a:xfrm>
              <a:off x="5943600" y="3505200"/>
              <a:ext cx="685800" cy="685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4</a:t>
              </a: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85CA6C58-1AD3-476B-929B-12FC26CD6230}"/>
                </a:ext>
              </a:extLst>
            </p:cNvPr>
            <p:cNvSpPr/>
            <p:nvPr/>
          </p:nvSpPr>
          <p:spPr>
            <a:xfrm>
              <a:off x="6629400" y="3505200"/>
              <a:ext cx="685800" cy="685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4</a:t>
              </a: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4BB6E896-AEC7-4F2F-8A62-160FF9473499}"/>
                </a:ext>
              </a:extLst>
            </p:cNvPr>
            <p:cNvSpPr/>
            <p:nvPr/>
          </p:nvSpPr>
          <p:spPr>
            <a:xfrm>
              <a:off x="7315200" y="3505200"/>
              <a:ext cx="685800" cy="685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4</a:t>
              </a: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A4FD51F1-01A0-4B84-94CE-0166C410432D}"/>
                </a:ext>
              </a:extLst>
            </p:cNvPr>
            <p:cNvSpPr/>
            <p:nvPr/>
          </p:nvSpPr>
          <p:spPr>
            <a:xfrm>
              <a:off x="8001000" y="3505200"/>
              <a:ext cx="685800" cy="685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4</a:t>
              </a:r>
            </a:p>
          </p:txBody>
        </p: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69C58161-647C-4817-A5A3-9D07F5538F00}"/>
              </a:ext>
            </a:extLst>
          </p:cNvPr>
          <p:cNvGrpSpPr/>
          <p:nvPr/>
        </p:nvGrpSpPr>
        <p:grpSpPr>
          <a:xfrm>
            <a:off x="457200" y="2590800"/>
            <a:ext cx="8229600" cy="685800"/>
            <a:chOff x="457200" y="3200400"/>
            <a:chExt cx="8229600" cy="685800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C2F95535-DE44-4769-B56C-3A9A51F11F3E}"/>
                </a:ext>
              </a:extLst>
            </p:cNvPr>
            <p:cNvSpPr/>
            <p:nvPr/>
          </p:nvSpPr>
          <p:spPr>
            <a:xfrm>
              <a:off x="457200" y="3200400"/>
              <a:ext cx="685800" cy="685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F9AC76FD-EBB5-454E-A993-C20A1B207A71}"/>
                </a:ext>
              </a:extLst>
            </p:cNvPr>
            <p:cNvSpPr/>
            <p:nvPr/>
          </p:nvSpPr>
          <p:spPr>
            <a:xfrm>
              <a:off x="1143000" y="3200400"/>
              <a:ext cx="685800" cy="685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0</a:t>
              </a: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F46A170B-8782-4C43-A500-FE6BB9578AB6}"/>
                </a:ext>
              </a:extLst>
            </p:cNvPr>
            <p:cNvSpPr/>
            <p:nvPr/>
          </p:nvSpPr>
          <p:spPr>
            <a:xfrm>
              <a:off x="1828800" y="3200400"/>
              <a:ext cx="685800" cy="685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B28C7102-DADD-4FA4-AFC9-6DB29A3B3559}"/>
                </a:ext>
              </a:extLst>
            </p:cNvPr>
            <p:cNvSpPr/>
            <p:nvPr/>
          </p:nvSpPr>
          <p:spPr>
            <a:xfrm>
              <a:off x="2514600" y="3200400"/>
              <a:ext cx="685800" cy="685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0</a:t>
              </a: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9C99251A-A426-4117-91C2-96D4F1CBEBF8}"/>
                </a:ext>
              </a:extLst>
            </p:cNvPr>
            <p:cNvSpPr/>
            <p:nvPr/>
          </p:nvSpPr>
          <p:spPr>
            <a:xfrm>
              <a:off x="3200400" y="3200400"/>
              <a:ext cx="685800" cy="685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0</a:t>
              </a: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E7FF80EB-E684-448F-948B-580B723E6B9B}"/>
                </a:ext>
              </a:extLst>
            </p:cNvPr>
            <p:cNvSpPr/>
            <p:nvPr/>
          </p:nvSpPr>
          <p:spPr>
            <a:xfrm>
              <a:off x="3886200" y="3200400"/>
              <a:ext cx="685800" cy="685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0</a:t>
              </a: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9A1C85DC-9120-4AA1-AE78-3EE49FBF09B7}"/>
                </a:ext>
              </a:extLst>
            </p:cNvPr>
            <p:cNvSpPr/>
            <p:nvPr/>
          </p:nvSpPr>
          <p:spPr>
            <a:xfrm>
              <a:off x="4572000" y="3200400"/>
              <a:ext cx="685800" cy="685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C530F311-CC31-4CD7-813E-2A415905F175}"/>
                </a:ext>
              </a:extLst>
            </p:cNvPr>
            <p:cNvSpPr/>
            <p:nvPr/>
          </p:nvSpPr>
          <p:spPr>
            <a:xfrm>
              <a:off x="5257800" y="3200400"/>
              <a:ext cx="685800" cy="685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145A0EF8-DF1C-42AE-AC68-18776F0E826E}"/>
                </a:ext>
              </a:extLst>
            </p:cNvPr>
            <p:cNvSpPr/>
            <p:nvPr/>
          </p:nvSpPr>
          <p:spPr>
            <a:xfrm>
              <a:off x="5943600" y="3200400"/>
              <a:ext cx="685800" cy="685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0</a:t>
              </a: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063E740B-E78C-443C-BC1F-3EB6D0A961B4}"/>
                </a:ext>
              </a:extLst>
            </p:cNvPr>
            <p:cNvSpPr/>
            <p:nvPr/>
          </p:nvSpPr>
          <p:spPr>
            <a:xfrm>
              <a:off x="6629400" y="3200400"/>
              <a:ext cx="685800" cy="685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0</a:t>
              </a: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673A2F81-036B-4B4E-8EA0-0FC63434D61A}"/>
                </a:ext>
              </a:extLst>
            </p:cNvPr>
            <p:cNvSpPr/>
            <p:nvPr/>
          </p:nvSpPr>
          <p:spPr>
            <a:xfrm>
              <a:off x="7315200" y="3200400"/>
              <a:ext cx="685800" cy="685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0</a:t>
              </a: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B9BEBC5C-F8E2-4661-B540-2CFC617A443A}"/>
                </a:ext>
              </a:extLst>
            </p:cNvPr>
            <p:cNvSpPr/>
            <p:nvPr/>
          </p:nvSpPr>
          <p:spPr>
            <a:xfrm>
              <a:off x="8001000" y="3200400"/>
              <a:ext cx="685800" cy="685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0</a:t>
              </a:r>
            </a:p>
          </p:txBody>
        </p:sp>
      </p:grpSp>
      <p:sp>
        <p:nvSpPr>
          <p:cNvPr id="40" name="Rectangle 39">
            <a:extLst>
              <a:ext uri="{FF2B5EF4-FFF2-40B4-BE49-F238E27FC236}">
                <a16:creationId xmlns:a16="http://schemas.microsoft.com/office/drawing/2014/main" id="{F41A8A5D-4CAB-4EFE-94EC-D88B891EBE0D}"/>
              </a:ext>
            </a:extLst>
          </p:cNvPr>
          <p:cNvSpPr/>
          <p:nvPr/>
        </p:nvSpPr>
        <p:spPr>
          <a:xfrm>
            <a:off x="457200" y="1676400"/>
            <a:ext cx="685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A[1]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80D1725C-113A-481E-ACB6-F041C9262A47}"/>
              </a:ext>
            </a:extLst>
          </p:cNvPr>
          <p:cNvSpPr/>
          <p:nvPr/>
        </p:nvSpPr>
        <p:spPr>
          <a:xfrm>
            <a:off x="1143000" y="1676400"/>
            <a:ext cx="685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A[2]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80BA5E69-C272-4AC8-83C1-9F54A818971E}"/>
              </a:ext>
            </a:extLst>
          </p:cNvPr>
          <p:cNvSpPr/>
          <p:nvPr/>
        </p:nvSpPr>
        <p:spPr>
          <a:xfrm>
            <a:off x="1828800" y="1676400"/>
            <a:ext cx="685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A[3]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054ADB59-E48D-43D8-9FC1-44F728830DEA}"/>
              </a:ext>
            </a:extLst>
          </p:cNvPr>
          <p:cNvSpPr/>
          <p:nvPr/>
        </p:nvSpPr>
        <p:spPr>
          <a:xfrm>
            <a:off x="2514600" y="1676400"/>
            <a:ext cx="685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A[4]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A941689-ED3F-4D20-81B9-AEAFCB5038C6}"/>
              </a:ext>
            </a:extLst>
          </p:cNvPr>
          <p:cNvSpPr/>
          <p:nvPr/>
        </p:nvSpPr>
        <p:spPr>
          <a:xfrm>
            <a:off x="3200400" y="1676400"/>
            <a:ext cx="685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36B32017-D1AE-4406-9D50-D3EC203D30F7}"/>
              </a:ext>
            </a:extLst>
          </p:cNvPr>
          <p:cNvSpPr/>
          <p:nvPr/>
        </p:nvSpPr>
        <p:spPr>
          <a:xfrm>
            <a:off x="3886200" y="1676400"/>
            <a:ext cx="685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CB371522-7747-4CD0-9D23-4A5AE294D5C0}"/>
              </a:ext>
            </a:extLst>
          </p:cNvPr>
          <p:cNvSpPr/>
          <p:nvPr/>
        </p:nvSpPr>
        <p:spPr>
          <a:xfrm>
            <a:off x="4572000" y="1676400"/>
            <a:ext cx="685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51F450B7-B43A-417A-A4C3-CD6EE4C070A9}"/>
              </a:ext>
            </a:extLst>
          </p:cNvPr>
          <p:cNvSpPr/>
          <p:nvPr/>
        </p:nvSpPr>
        <p:spPr>
          <a:xfrm>
            <a:off x="5257800" y="1676400"/>
            <a:ext cx="685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B71DD4FA-266F-49F6-A072-02A5C16FF314}"/>
              </a:ext>
            </a:extLst>
          </p:cNvPr>
          <p:cNvSpPr/>
          <p:nvPr/>
        </p:nvSpPr>
        <p:spPr>
          <a:xfrm>
            <a:off x="5943600" y="1676400"/>
            <a:ext cx="685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D40F4891-7455-476C-AEBA-C3096549E483}"/>
              </a:ext>
            </a:extLst>
          </p:cNvPr>
          <p:cNvSpPr/>
          <p:nvPr/>
        </p:nvSpPr>
        <p:spPr>
          <a:xfrm>
            <a:off x="6629400" y="1676400"/>
            <a:ext cx="685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FEE3BD3A-A338-4BEA-BD77-5E0523C5A9D3}"/>
              </a:ext>
            </a:extLst>
          </p:cNvPr>
          <p:cNvSpPr/>
          <p:nvPr/>
        </p:nvSpPr>
        <p:spPr>
          <a:xfrm>
            <a:off x="7315200" y="1676400"/>
            <a:ext cx="685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620C5F95-E712-4321-AE61-F5CE2F390FBB}"/>
              </a:ext>
            </a:extLst>
          </p:cNvPr>
          <p:cNvSpPr/>
          <p:nvPr/>
        </p:nvSpPr>
        <p:spPr>
          <a:xfrm>
            <a:off x="8001000" y="1676400"/>
            <a:ext cx="685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A[n]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6AC57E2B-7327-49CE-9718-B2C7C5FF94A6}"/>
              </a:ext>
            </a:extLst>
          </p:cNvPr>
          <p:cNvSpPr txBox="1"/>
          <p:nvPr/>
        </p:nvSpPr>
        <p:spPr>
          <a:xfrm>
            <a:off x="457200" y="5486400"/>
            <a:ext cx="8147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1. Check whether each element of A satisfies the predicate: Time = O(1), Work = O(n)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3DF1FEC4-F3D4-439F-A6BA-D2592EBA0C2F}"/>
              </a:ext>
            </a:extLst>
          </p:cNvPr>
          <p:cNvSpPr txBox="1"/>
          <p:nvPr/>
        </p:nvSpPr>
        <p:spPr>
          <a:xfrm>
            <a:off x="457200" y="5911334"/>
            <a:ext cx="42126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2. Prefix-sum: Time = O(log n), Work = O(n)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B30804E2-03C7-41CF-B6E4-E725DF15D8C4}"/>
              </a:ext>
            </a:extLst>
          </p:cNvPr>
          <p:cNvSpPr txBox="1"/>
          <p:nvPr/>
        </p:nvSpPr>
        <p:spPr>
          <a:xfrm>
            <a:off x="457200" y="6336268"/>
            <a:ext cx="7913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3. Place items satisfying the predicate into the right </a:t>
            </a:r>
            <a:r>
              <a:rPr lang="en-US"/>
              <a:t>spot: Time </a:t>
            </a:r>
            <a:r>
              <a:rPr lang="en-US" dirty="0"/>
              <a:t>= O(1), Work = O(n)</a:t>
            </a:r>
          </a:p>
        </p:txBody>
      </p:sp>
    </p:spTree>
    <p:extLst>
      <p:ext uri="{BB962C8B-B14F-4D97-AF65-F5344CB8AC3E}">
        <p14:creationId xmlns:p14="http://schemas.microsoft.com/office/powerpoint/2010/main" val="3747822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54" grpId="0"/>
      <p:bldP spid="5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Maximum finding</a:t>
            </a:r>
          </a:p>
        </p:txBody>
      </p:sp>
    </p:spTree>
    <p:extLst>
      <p:ext uri="{BB962C8B-B14F-4D97-AF65-F5344CB8AC3E}">
        <p14:creationId xmlns:p14="http://schemas.microsoft.com/office/powerpoint/2010/main" val="3102379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45DC5F-FCAB-4937-86F9-2D0E84BE0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Maximum finding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F43638-5371-4668-8E10-925AFEB2E0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Compute the maximum among items x</a:t>
            </a:r>
            <a:r>
              <a:rPr lang="en-US" baseline="-25000" dirty="0"/>
              <a:t>1</a:t>
            </a:r>
            <a:r>
              <a:rPr lang="en-US" dirty="0"/>
              <a:t>, …, </a:t>
            </a:r>
            <a:r>
              <a:rPr lang="en-US" dirty="0" err="1"/>
              <a:t>x</a:t>
            </a:r>
            <a:r>
              <a:rPr lang="en-US" baseline="-25000" dirty="0" err="1"/>
              <a:t>n</a:t>
            </a:r>
            <a:endParaRPr lang="en-US" dirty="0"/>
          </a:p>
          <a:p>
            <a:r>
              <a:rPr lang="en-US" dirty="0" err="1"/>
              <a:t>TrivialMax</a:t>
            </a:r>
            <a:r>
              <a:rPr lang="en-US" dirty="0"/>
              <a:t>: Binary tree of comparisons</a:t>
            </a:r>
          </a:p>
          <a:p>
            <a:pPr lvl="1"/>
            <a:r>
              <a:rPr lang="en-US" dirty="0"/>
              <a:t>O(log n) time, O(n) work</a:t>
            </a:r>
          </a:p>
          <a:p>
            <a:r>
              <a:rPr lang="en-US" dirty="0"/>
              <a:t>Can we get o(log n) time? </a:t>
            </a:r>
          </a:p>
        </p:txBody>
      </p:sp>
    </p:spTree>
    <p:extLst>
      <p:ext uri="{BB962C8B-B14F-4D97-AF65-F5344CB8AC3E}">
        <p14:creationId xmlns:p14="http://schemas.microsoft.com/office/powerpoint/2010/main" val="4171470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161CE8-62DE-4317-BCFC-44357B584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Maximum finding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BC39AE-D687-4A13-AF27-A5D751FCB8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QuadraticMax</a:t>
            </a:r>
            <a:r>
              <a:rPr lang="en-US" dirty="0"/>
              <a:t>(x</a:t>
            </a:r>
            <a:r>
              <a:rPr lang="en-US" baseline="-25000" dirty="0"/>
              <a:t>1</a:t>
            </a:r>
            <a:r>
              <a:rPr lang="en-US" dirty="0"/>
              <a:t>, …, </a:t>
            </a:r>
            <a:r>
              <a:rPr lang="en-US" dirty="0" err="1"/>
              <a:t>x</a:t>
            </a:r>
            <a:r>
              <a:rPr lang="en-US" baseline="-25000" dirty="0" err="1"/>
              <a:t>n</a:t>
            </a:r>
            <a:r>
              <a:rPr lang="en-US" dirty="0"/>
              <a:t>):</a:t>
            </a:r>
            <a:br>
              <a:rPr lang="en-US" dirty="0"/>
            </a:br>
            <a:r>
              <a:rPr lang="en-US" dirty="0"/>
              <a:t>   for </a:t>
            </a:r>
            <a:r>
              <a:rPr lang="en-US" dirty="0" err="1"/>
              <a:t>i</a:t>
            </a:r>
            <a:r>
              <a:rPr lang="en-US" dirty="0"/>
              <a:t>=1, …, n in parallel do</a:t>
            </a:r>
            <a:br>
              <a:rPr lang="en-US" dirty="0"/>
            </a:br>
            <a:r>
              <a:rPr lang="en-US" dirty="0"/>
              <a:t>      A[</a:t>
            </a:r>
            <a:r>
              <a:rPr lang="en-US" dirty="0" err="1"/>
              <a:t>i</a:t>
            </a:r>
            <a:r>
              <a:rPr lang="en-US" dirty="0"/>
              <a:t>] = 0</a:t>
            </a:r>
            <a:br>
              <a:rPr lang="en-US" dirty="0"/>
            </a:br>
            <a:r>
              <a:rPr lang="en-US" dirty="0"/>
              <a:t>   for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</a:t>
            </a:r>
            <a:r>
              <a:rPr lang="en-US" dirty="0"/>
              <a:t> j in parallel do</a:t>
            </a:r>
            <a:br>
              <a:rPr lang="en-US" dirty="0"/>
            </a:br>
            <a:r>
              <a:rPr lang="en-US" dirty="0"/>
              <a:t>      if ((x</a:t>
            </a:r>
            <a:r>
              <a:rPr lang="en-US" baseline="-25000" dirty="0"/>
              <a:t>i</a:t>
            </a:r>
            <a:r>
              <a:rPr lang="en-US" dirty="0"/>
              <a:t> &lt; </a:t>
            </a:r>
            <a:r>
              <a:rPr lang="en-US" dirty="0" err="1"/>
              <a:t>x</a:t>
            </a:r>
            <a:r>
              <a:rPr lang="en-US" baseline="-25000" dirty="0" err="1"/>
              <a:t>j</a:t>
            </a:r>
            <a:r>
              <a:rPr lang="en-US" dirty="0"/>
              <a:t>) or (x</a:t>
            </a:r>
            <a:r>
              <a:rPr lang="en-US" baseline="-25000" dirty="0"/>
              <a:t>i</a:t>
            </a:r>
            <a:r>
              <a:rPr lang="en-US" dirty="0"/>
              <a:t> = </a:t>
            </a:r>
            <a:r>
              <a:rPr lang="en-US" dirty="0" err="1"/>
              <a:t>x</a:t>
            </a:r>
            <a:r>
              <a:rPr lang="en-US" baseline="-25000" dirty="0" err="1"/>
              <a:t>j</a:t>
            </a:r>
            <a:r>
              <a:rPr lang="en-US" dirty="0"/>
              <a:t> and </a:t>
            </a:r>
            <a:r>
              <a:rPr lang="en-US" dirty="0" err="1"/>
              <a:t>i</a:t>
            </a:r>
            <a:r>
              <a:rPr lang="en-US" dirty="0"/>
              <a:t> &lt; j)) A[</a:t>
            </a:r>
            <a:r>
              <a:rPr lang="en-US" dirty="0" err="1"/>
              <a:t>i</a:t>
            </a:r>
            <a:r>
              <a:rPr lang="en-US" dirty="0"/>
              <a:t>] = 1</a:t>
            </a:r>
            <a:br>
              <a:rPr lang="en-US" dirty="0"/>
            </a:br>
            <a:r>
              <a:rPr lang="en-US" dirty="0"/>
              <a:t>   for </a:t>
            </a:r>
            <a:r>
              <a:rPr lang="en-US" dirty="0" err="1"/>
              <a:t>i</a:t>
            </a:r>
            <a:r>
              <a:rPr lang="en-US" dirty="0"/>
              <a:t>=1, …, n in parallel do</a:t>
            </a:r>
            <a:br>
              <a:rPr lang="en-US" dirty="0"/>
            </a:br>
            <a:r>
              <a:rPr lang="en-US" dirty="0"/>
              <a:t>      if (A[</a:t>
            </a:r>
            <a:r>
              <a:rPr lang="en-US" dirty="0" err="1"/>
              <a:t>i</a:t>
            </a:r>
            <a:r>
              <a:rPr lang="en-US" dirty="0"/>
              <a:t>] == 0) </a:t>
            </a:r>
            <a:r>
              <a:rPr lang="en-US" dirty="0" err="1"/>
              <a:t>ans</a:t>
            </a:r>
            <a:r>
              <a:rPr lang="en-US" dirty="0"/>
              <a:t> = x</a:t>
            </a:r>
            <a:r>
              <a:rPr lang="en-US" baseline="-25000" dirty="0"/>
              <a:t>i</a:t>
            </a:r>
            <a:br>
              <a:rPr lang="en-US" dirty="0"/>
            </a:br>
            <a:r>
              <a:rPr lang="en-US" dirty="0"/>
              <a:t>   return </a:t>
            </a:r>
            <a:r>
              <a:rPr lang="en-US" dirty="0" err="1"/>
              <a:t>ans</a:t>
            </a:r>
            <a:endParaRPr lang="en-US" dirty="0"/>
          </a:p>
          <a:p>
            <a:r>
              <a:rPr lang="en-US" dirty="0"/>
              <a:t>O(1) time!</a:t>
            </a:r>
          </a:p>
          <a:p>
            <a:pPr marL="457200" lvl="1" indent="0">
              <a:buNone/>
            </a:pPr>
            <a:r>
              <a:rPr lang="en-US" dirty="0"/>
              <a:t>…but O(n</a:t>
            </a:r>
            <a:r>
              <a:rPr lang="en-US" baseline="30000" dirty="0"/>
              <a:t>2</a:t>
            </a:r>
            <a:r>
              <a:rPr lang="en-US" dirty="0"/>
              <a:t>) work</a:t>
            </a:r>
          </a:p>
          <a:p>
            <a:r>
              <a:rPr lang="en-US" dirty="0"/>
              <a:t>Can we get o(log n) time with optimal work?</a:t>
            </a:r>
          </a:p>
        </p:txBody>
      </p:sp>
    </p:spTree>
    <p:extLst>
      <p:ext uri="{BB962C8B-B14F-4D97-AF65-F5344CB8AC3E}">
        <p14:creationId xmlns:p14="http://schemas.microsoft.com/office/powerpoint/2010/main" val="3786633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5400" dirty="0"/>
              <a:t>Parallel/distributed algorithms</a:t>
            </a:r>
          </a:p>
        </p:txBody>
      </p:sp>
    </p:spTree>
    <p:extLst>
      <p:ext uri="{BB962C8B-B14F-4D97-AF65-F5344CB8AC3E}">
        <p14:creationId xmlns:p14="http://schemas.microsoft.com/office/powerpoint/2010/main" val="2690191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853813-E5E1-4232-BD73-7589335C39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Complexity measures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86C0F3-C89B-43B1-90CF-95F0FADEAB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Interested in two measures:</a:t>
            </a:r>
          </a:p>
          <a:p>
            <a:pPr lvl="1"/>
            <a:r>
              <a:rPr lang="en-US" dirty="0"/>
              <a:t>Total work W (summed across all processors)</a:t>
            </a:r>
          </a:p>
          <a:p>
            <a:pPr lvl="1"/>
            <a:r>
              <a:rPr lang="en-US" dirty="0"/>
              <a:t>Time T (“depth”)</a:t>
            </a:r>
          </a:p>
          <a:p>
            <a:r>
              <a:rPr lang="en-US" dirty="0"/>
              <a:t>W = O(T * number of processors)</a:t>
            </a:r>
          </a:p>
          <a:p>
            <a:r>
              <a:rPr lang="en-US" dirty="0"/>
              <a:t>When designing algorithms, we allow as many processors as needed</a:t>
            </a:r>
          </a:p>
          <a:p>
            <a:pPr lvl="1"/>
            <a:r>
              <a:rPr lang="en-US" dirty="0"/>
              <a:t>(Want total work to be polynomial </a:t>
            </a:r>
            <a:r>
              <a:rPr lang="en-US" dirty="0">
                <a:sym typeface="Symbol" panose="05050102010706020507" pitchFamily="18" charset="2"/>
              </a:rPr>
              <a:t> poly-many processors)</a:t>
            </a:r>
            <a:endParaRPr lang="en-US" dirty="0"/>
          </a:p>
          <a:p>
            <a:pPr lvl="1"/>
            <a:r>
              <a:rPr lang="en-US" dirty="0"/>
              <a:t>Understand “inherent parallelism” of problem</a:t>
            </a:r>
          </a:p>
          <a:p>
            <a:pPr lvl="1"/>
            <a:r>
              <a:rPr lang="en-US" dirty="0"/>
              <a:t>Can buy more machines if needed</a:t>
            </a:r>
          </a:p>
          <a:p>
            <a:pPr lvl="1"/>
            <a:r>
              <a:rPr lang="en-US" dirty="0"/>
              <a:t>Can scale results for fixed # of processors; see next</a:t>
            </a:r>
          </a:p>
        </p:txBody>
      </p:sp>
    </p:spTree>
    <p:extLst>
      <p:ext uri="{BB962C8B-B14F-4D97-AF65-F5344CB8AC3E}">
        <p14:creationId xmlns:p14="http://schemas.microsoft.com/office/powerpoint/2010/main" val="3009948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E03B58-CF90-4219-BA8B-C939AA58C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Complexity measures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69F829-8E12-4F2E-98F0-0CBC7EC2FF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Theorem: An algorithm using work W and time T with arbitrarily many processors can be implemented with p processors using O(W) work and O(T + W/p) time</a:t>
            </a:r>
          </a:p>
        </p:txBody>
      </p:sp>
    </p:spTree>
    <p:extLst>
      <p:ext uri="{BB962C8B-B14F-4D97-AF65-F5344CB8AC3E}">
        <p14:creationId xmlns:p14="http://schemas.microsoft.com/office/powerpoint/2010/main" val="37642554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Summation and prefix-sum</a:t>
            </a:r>
          </a:p>
        </p:txBody>
      </p:sp>
    </p:spTree>
    <p:extLst>
      <p:ext uri="{BB962C8B-B14F-4D97-AF65-F5344CB8AC3E}">
        <p14:creationId xmlns:p14="http://schemas.microsoft.com/office/powerpoint/2010/main" val="9262127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F5CB01-1A08-4749-8F73-0AAECF8FBA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57F658-C854-4FBB-89C7-98C0909F67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Goal: compute the sum of n numbers</a:t>
            </a:r>
          </a:p>
          <a:p>
            <a:r>
              <a:rPr lang="en-US" dirty="0"/>
              <a:t>Recursive algorithm:</a:t>
            </a:r>
            <a:br>
              <a:rPr lang="en-US" dirty="0"/>
            </a:br>
            <a:r>
              <a:rPr lang="en-US" sz="2800" dirty="0"/>
              <a:t>Sum(A[1…n])</a:t>
            </a:r>
            <a:br>
              <a:rPr lang="en-US" sz="2800" dirty="0"/>
            </a:br>
            <a:r>
              <a:rPr lang="en-US" sz="2800" dirty="0"/>
              <a:t>  if n=1, return A[1]</a:t>
            </a:r>
            <a:br>
              <a:rPr lang="en-US" sz="2800" dirty="0"/>
            </a:br>
            <a:r>
              <a:rPr lang="en-US" sz="2800" dirty="0"/>
              <a:t>  else </a:t>
            </a:r>
            <a:br>
              <a:rPr lang="en-US" sz="2800" dirty="0"/>
            </a:br>
            <a:r>
              <a:rPr lang="en-US" sz="2800" dirty="0"/>
              <a:t>  in parallel do:</a:t>
            </a:r>
            <a:br>
              <a:rPr lang="en-US" sz="2800" dirty="0"/>
            </a:br>
            <a:r>
              <a:rPr lang="en-US" sz="2800" dirty="0"/>
              <a:t>    s</a:t>
            </a:r>
            <a:r>
              <a:rPr lang="en-US" sz="2800" baseline="-25000" dirty="0"/>
              <a:t>1</a:t>
            </a:r>
            <a:r>
              <a:rPr lang="en-US" sz="2800" dirty="0"/>
              <a:t> = Sum(A[1…n/2])</a:t>
            </a:r>
            <a:br>
              <a:rPr lang="en-US" sz="2800" dirty="0"/>
            </a:br>
            <a:r>
              <a:rPr lang="en-US" sz="2800" dirty="0"/>
              <a:t>    s</a:t>
            </a:r>
            <a:r>
              <a:rPr lang="en-US" sz="2800" baseline="-25000" dirty="0"/>
              <a:t>2</a:t>
            </a:r>
            <a:r>
              <a:rPr lang="en-US" sz="2800" dirty="0"/>
              <a:t> = Sum(A[n/2+1…n])</a:t>
            </a:r>
            <a:br>
              <a:rPr lang="en-US" sz="2800" dirty="0"/>
            </a:br>
            <a:r>
              <a:rPr lang="en-US" sz="2800" dirty="0"/>
              <a:t>  return s</a:t>
            </a:r>
            <a:r>
              <a:rPr lang="en-US" sz="2800" baseline="-25000" dirty="0"/>
              <a:t>1</a:t>
            </a:r>
            <a:r>
              <a:rPr lang="en-US" sz="2800" dirty="0"/>
              <a:t> + s</a:t>
            </a:r>
            <a:r>
              <a:rPr lang="en-US" sz="2800" baseline="-25000" dirty="0"/>
              <a:t>2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549811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93B397-A063-40D6-9CF5-2D06BEE3C7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Summation complexity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4EFD01-2E0F-49E4-A965-A54EFDDD14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W(n) = 2</a:t>
            </a:r>
            <a:r>
              <a:rPr lang="en-US" dirty="0">
                <a:sym typeface="Symbol" panose="05050102010706020507" pitchFamily="18" charset="2"/>
              </a:rPr>
              <a:t></a:t>
            </a:r>
            <a:r>
              <a:rPr lang="en-US" dirty="0"/>
              <a:t>W(n/2) + O(1) </a:t>
            </a:r>
            <a:r>
              <a:rPr lang="en-US" dirty="0">
                <a:sym typeface="Symbol" panose="05050102010706020507" pitchFamily="18" charset="2"/>
              </a:rPr>
              <a:t> W(n) = O(n)</a:t>
            </a:r>
          </a:p>
          <a:p>
            <a:r>
              <a:rPr lang="en-US" dirty="0">
                <a:sym typeface="Symbol" panose="05050102010706020507" pitchFamily="18" charset="2"/>
              </a:rPr>
              <a:t>T(n) = T(n/2) + O(1)  T(n) = O(log n)</a:t>
            </a:r>
          </a:p>
          <a:p>
            <a:endParaRPr lang="en-US" dirty="0">
              <a:sym typeface="Symbol" panose="05050102010706020507" pitchFamily="18" charset="2"/>
            </a:endParaRPr>
          </a:p>
          <a:p>
            <a:r>
              <a:rPr lang="en-US" dirty="0">
                <a:sym typeface="Symbol" panose="05050102010706020507" pitchFamily="18" charset="2"/>
              </a:rPr>
              <a:t>Note different recurrences for W and T!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42027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3BC8C5-FED6-42F3-8EB0-5485B7A77D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E4C06C-0759-4DFD-9F30-CBD76B75D8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Another view: maintain a binary tree in memory, where each node holds the sum of the values in the leaves of its subtree</a:t>
            </a:r>
          </a:p>
          <a:p>
            <a:r>
              <a:rPr lang="en-US" dirty="0"/>
              <a:t>Algorithm: fill in values at all nodes, working from leaves up to the root</a:t>
            </a:r>
          </a:p>
          <a:p>
            <a:pPr lvl="1"/>
            <a:r>
              <a:rPr lang="en-US" dirty="0"/>
              <a:t>Value at node = sum of values at children</a:t>
            </a:r>
          </a:p>
          <a:p>
            <a:pPr lvl="1"/>
            <a:r>
              <a:rPr lang="en-US" dirty="0"/>
              <a:t>All nodes at the same level can be handled in parallel!</a:t>
            </a:r>
          </a:p>
        </p:txBody>
      </p:sp>
    </p:spTree>
    <p:extLst>
      <p:ext uri="{BB962C8B-B14F-4D97-AF65-F5344CB8AC3E}">
        <p14:creationId xmlns:p14="http://schemas.microsoft.com/office/powerpoint/2010/main" val="927536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9AA61F-7B25-4AE5-8D09-8547B5542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Prefix-sum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1898D3-5A92-4188-A238-73191F2643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Given a</a:t>
            </a:r>
            <a:r>
              <a:rPr lang="en-US" baseline="-25000" dirty="0"/>
              <a:t>1</a:t>
            </a:r>
            <a:r>
              <a:rPr lang="en-US" dirty="0"/>
              <a:t>, …, a</a:t>
            </a:r>
            <a:r>
              <a:rPr lang="en-US" baseline="-25000" dirty="0"/>
              <a:t>n</a:t>
            </a:r>
            <a:r>
              <a:rPr lang="en-US" dirty="0"/>
              <a:t>, let S</a:t>
            </a:r>
            <a:r>
              <a:rPr lang="en-US" baseline="-25000" dirty="0"/>
              <a:t>i</a:t>
            </a:r>
            <a:r>
              <a:rPr lang="en-US" dirty="0"/>
              <a:t> = </a:t>
            </a:r>
            <a:r>
              <a:rPr lang="en-US" dirty="0">
                <a:sym typeface="Symbol" panose="05050102010706020507" pitchFamily="18" charset="2"/>
              </a:rPr>
              <a:t></a:t>
            </a:r>
            <a:r>
              <a:rPr lang="en-US" baseline="-25000" dirty="0" err="1">
                <a:sym typeface="Symbol" panose="05050102010706020507" pitchFamily="18" charset="2"/>
              </a:rPr>
              <a:t>j≤i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a</a:t>
            </a:r>
            <a:r>
              <a:rPr lang="en-US" baseline="-25000" dirty="0" err="1">
                <a:sym typeface="Symbol" panose="05050102010706020507" pitchFamily="18" charset="2"/>
              </a:rPr>
              <a:t>j</a:t>
            </a:r>
            <a:endParaRPr lang="en-US" dirty="0">
              <a:sym typeface="Symbol" panose="05050102010706020507" pitchFamily="18" charset="2"/>
            </a:endParaRPr>
          </a:p>
          <a:p>
            <a:r>
              <a:rPr lang="en-US" dirty="0">
                <a:sym typeface="Symbol" panose="05050102010706020507" pitchFamily="18" charset="2"/>
              </a:rPr>
              <a:t>Goal: compute S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, S</a:t>
            </a:r>
            <a:r>
              <a:rPr lang="en-US" baseline="-25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, …, S</a:t>
            </a:r>
            <a:r>
              <a:rPr lang="en-US" baseline="-25000" dirty="0">
                <a:sym typeface="Symbol" panose="05050102010706020507" pitchFamily="18" charset="2"/>
              </a:rPr>
              <a:t>n</a:t>
            </a:r>
            <a:endParaRPr lang="en-US" dirty="0">
              <a:sym typeface="Symbol" panose="05050102010706020507" pitchFamily="18" charset="2"/>
            </a:endParaRPr>
          </a:p>
          <a:p>
            <a:r>
              <a:rPr lang="en-US" dirty="0">
                <a:sym typeface="Symbol" panose="05050102010706020507" pitchFamily="18" charset="2"/>
              </a:rPr>
              <a:t>Idea 1: apply summation algorithm n times in parallel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W(n) = n  W’(n) = O(n</a:t>
            </a:r>
            <a:r>
              <a:rPr lang="en-US" baseline="30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)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T(n) = T’(n) = O(log n)</a:t>
            </a:r>
          </a:p>
          <a:p>
            <a:r>
              <a:rPr lang="en-US" dirty="0">
                <a:sym typeface="Symbol" panose="05050102010706020507" pitchFamily="18" charset="2"/>
              </a:rPr>
              <a:t>Idea 2: sequentially compute S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, …, S</a:t>
            </a:r>
            <a:r>
              <a:rPr lang="en-US" baseline="-25000" dirty="0">
                <a:sym typeface="Symbol" panose="05050102010706020507" pitchFamily="18" charset="2"/>
              </a:rPr>
              <a:t>n</a:t>
            </a:r>
            <a:r>
              <a:rPr lang="en-US" dirty="0">
                <a:sym typeface="Symbol" panose="05050102010706020507" pitchFamily="18" charset="2"/>
              </a:rPr>
              <a:t> by setting 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S</a:t>
            </a:r>
            <a:r>
              <a:rPr lang="en-US" baseline="-25000" dirty="0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 = S</a:t>
            </a:r>
            <a:r>
              <a:rPr lang="en-US" baseline="-25000" dirty="0">
                <a:sym typeface="Symbol" panose="05050102010706020507" pitchFamily="18" charset="2"/>
              </a:rPr>
              <a:t>i-1</a:t>
            </a:r>
            <a:r>
              <a:rPr lang="en-US" sz="3900" dirty="0">
                <a:sym typeface="Symbol" panose="05050102010706020507" pitchFamily="18" charset="2"/>
              </a:rPr>
              <a:t> + a</a:t>
            </a:r>
            <a:r>
              <a:rPr lang="en-US" sz="3900" baseline="-25000" dirty="0">
                <a:sym typeface="Symbol" panose="05050102010706020507" pitchFamily="18" charset="2"/>
              </a:rPr>
              <a:t>i</a:t>
            </a:r>
            <a:endParaRPr lang="en-US" dirty="0">
              <a:sym typeface="Symbol" panose="05050102010706020507" pitchFamily="18" charset="2"/>
            </a:endParaRPr>
          </a:p>
          <a:p>
            <a:pPr lvl="1"/>
            <a:r>
              <a:rPr lang="en-US" dirty="0">
                <a:sym typeface="Symbol" panose="05050102010706020507" pitchFamily="18" charset="2"/>
              </a:rPr>
              <a:t>W(n) = O(n)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T(n) = O(n)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68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8575"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54945</TotalTime>
  <Words>1034</Words>
  <Application>Microsoft Office PowerPoint</Application>
  <PresentationFormat>On-screen Show (4:3)</PresentationFormat>
  <Paragraphs>107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Calibri</vt:lpstr>
      <vt:lpstr>Office Theme</vt:lpstr>
      <vt:lpstr>Algorithms</vt:lpstr>
      <vt:lpstr>Parallel/distributed algorithms</vt:lpstr>
      <vt:lpstr>Complexity measures</vt:lpstr>
      <vt:lpstr>Complexity measures</vt:lpstr>
      <vt:lpstr>Summation and prefix-sum</vt:lpstr>
      <vt:lpstr>Summation</vt:lpstr>
      <vt:lpstr>Summation complexity</vt:lpstr>
      <vt:lpstr>Summation</vt:lpstr>
      <vt:lpstr>Prefix-sum</vt:lpstr>
      <vt:lpstr>Prefix-sum</vt:lpstr>
      <vt:lpstr>Prefix-sum</vt:lpstr>
      <vt:lpstr>Complexity</vt:lpstr>
      <vt:lpstr>Prefix-sum</vt:lpstr>
      <vt:lpstr>Compaction</vt:lpstr>
      <vt:lpstr>Maximum finding</vt:lpstr>
      <vt:lpstr>Maximum finding</vt:lpstr>
      <vt:lpstr>Maximum finding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2995</cp:revision>
  <dcterms:created xsi:type="dcterms:W3CDTF">2014-06-02T02:25:30Z</dcterms:created>
  <dcterms:modified xsi:type="dcterms:W3CDTF">2021-12-10T16:14:01Z</dcterms:modified>
</cp:coreProperties>
</file>