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448" r:id="rId3"/>
    <p:sldId id="438" r:id="rId4"/>
    <p:sldId id="445" r:id="rId5"/>
    <p:sldId id="482" r:id="rId6"/>
    <p:sldId id="446" r:id="rId7"/>
    <p:sldId id="499" r:id="rId8"/>
    <p:sldId id="443" r:id="rId9"/>
    <p:sldId id="447" r:id="rId10"/>
    <p:sldId id="503" r:id="rId11"/>
    <p:sldId id="457" r:id="rId12"/>
    <p:sldId id="442" r:id="rId13"/>
    <p:sldId id="502" r:id="rId14"/>
    <p:sldId id="454" r:id="rId15"/>
    <p:sldId id="459" r:id="rId16"/>
    <p:sldId id="460" r:id="rId17"/>
    <p:sldId id="461" r:id="rId18"/>
    <p:sldId id="501" r:id="rId19"/>
    <p:sldId id="444" r:id="rId20"/>
    <p:sldId id="450" r:id="rId21"/>
    <p:sldId id="451" r:id="rId22"/>
    <p:sldId id="452" r:id="rId23"/>
    <p:sldId id="45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485" autoAdjust="0"/>
    <p:restoredTop sz="94660"/>
  </p:normalViewPr>
  <p:slideViewPr>
    <p:cSldViewPr>
      <p:cViewPr varScale="1">
        <p:scale>
          <a:sx n="73" d="100"/>
          <a:sy n="73" d="100"/>
        </p:scale>
        <p:origin x="72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9/10/2021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CMSC451: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dirty="0">
                <a:solidFill>
                  <a:schemeClr val="tx1"/>
                </a:solidFill>
              </a:rPr>
              <a:t>Lecture 5</a:t>
            </a: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B1ABC-968C-4545-8632-335C361FB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F77244-F771-454D-9829-1CBA183FF4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ym typeface="Symbol" panose="05050102010706020507" pitchFamily="18" charset="2"/>
              </a:rPr>
              <a:t>Execution of BFS defines a spanning tree in the connected component containing s, with s as the root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BFS tree rooted at s is not necessarily unique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4382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2E83E-65CB-48A2-A20D-12CA00743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BFS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4DDE4-74D5-42C1-A1D5-F21A7168CD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Claim: if u and v have a </a:t>
            </a:r>
            <a:r>
              <a:rPr lang="en-US" i="1" dirty="0"/>
              <a:t>non-tree</a:t>
            </a:r>
            <a:r>
              <a:rPr lang="en-US" dirty="0"/>
              <a:t> edge between them in a BFS tree, then u and v are either in the same layer or in adjacent layers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Proof: </a:t>
            </a:r>
          </a:p>
          <a:p>
            <a:pPr lvl="1"/>
            <a:r>
              <a:rPr lang="en-US" dirty="0"/>
              <a:t>Let s be the root; L(x) the layer that some vertex x is in</a:t>
            </a:r>
          </a:p>
          <a:p>
            <a:pPr lvl="1"/>
            <a:r>
              <a:rPr lang="en-US" dirty="0"/>
              <a:t>If L(u) = L(v) we are done</a:t>
            </a:r>
          </a:p>
          <a:p>
            <a:pPr lvl="1"/>
            <a:r>
              <a:rPr lang="en-US" dirty="0"/>
              <a:t>If L(u) &gt; L(v) then since there is an edge from v to u the distance from s to u (i.e., L(u)) is at most L(v)+1</a:t>
            </a:r>
          </a:p>
        </p:txBody>
      </p:sp>
    </p:spTree>
    <p:extLst>
      <p:ext uri="{BB962C8B-B14F-4D97-AF65-F5344CB8AC3E}">
        <p14:creationId xmlns:p14="http://schemas.microsoft.com/office/powerpoint/2010/main" val="2414329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70B258-7E5F-466C-A46E-2E576BD8C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ECA3D-9FA4-4B34-A3B1-96356A556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s-t connectivity: is there a path from s to t?</a:t>
            </a:r>
          </a:p>
          <a:p>
            <a:pPr lvl="1"/>
            <a:r>
              <a:rPr lang="en-US" dirty="0"/>
              <a:t>In an undirected graph, this is equivalent to asking whether s and t are in the same connected component</a:t>
            </a:r>
          </a:p>
          <a:p>
            <a:pPr lvl="1"/>
            <a:endParaRPr lang="en-US" dirty="0"/>
          </a:p>
          <a:p>
            <a:r>
              <a:rPr lang="en-US" dirty="0"/>
              <a:t>Note that t is in BFS(s) if and only if s and t are in the same connected component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7280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EB83B-A5BD-44FA-9280-FF6B11BC9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Shortest path(s)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A97A10-DAD3-4EC1-B797-FEC6F1E4CE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Assuming s and t are in the same connected component, how long is the shortest path between then (and what is a shortest path)?</a:t>
            </a:r>
          </a:p>
          <a:p>
            <a:endParaRPr lang="en-US" dirty="0"/>
          </a:p>
          <a:p>
            <a:r>
              <a:rPr lang="en-US" dirty="0"/>
              <a:t>In the process of computing BFS(s), every node t in the connected component of s is labeled with its distance from s</a:t>
            </a:r>
          </a:p>
          <a:p>
            <a:pPr marL="457200" lvl="1" indent="0">
              <a:buNone/>
            </a:pPr>
            <a:r>
              <a:rPr lang="en-US" dirty="0">
                <a:sym typeface="Symbol" panose="05050102010706020507" pitchFamily="18" charset="2"/>
              </a:rPr>
              <a:t> </a:t>
            </a:r>
            <a:r>
              <a:rPr lang="en-US" dirty="0"/>
              <a:t>A shortest path between s and t is given by the path from t to the root 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401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EA4AB-DC4C-4913-BCC5-1789E5E86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Bipartite graphs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B1018-633F-495B-9F7C-D6EC6155A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799"/>
          </a:xfrm>
        </p:spPr>
        <p:txBody>
          <a:bodyPr/>
          <a:lstStyle/>
          <a:p>
            <a:r>
              <a:rPr lang="en-US" dirty="0"/>
              <a:t>A graph is </a:t>
            </a:r>
            <a:r>
              <a:rPr lang="en-US" i="1" dirty="0"/>
              <a:t>bipartite</a:t>
            </a:r>
            <a:r>
              <a:rPr lang="en-US" dirty="0"/>
              <a:t> when its vertices can be partitioned into sets X, Y such that all edges are between X and Y (no edges within X or within Y)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E7477C4-D83C-4A56-A664-87694E28498E}"/>
              </a:ext>
            </a:extLst>
          </p:cNvPr>
          <p:cNvCxnSpPr>
            <a:cxnSpLocks/>
          </p:cNvCxnSpPr>
          <p:nvPr/>
        </p:nvCxnSpPr>
        <p:spPr>
          <a:xfrm>
            <a:off x="2754086" y="4151426"/>
            <a:ext cx="3494314" cy="194457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>
            <a:extLst>
              <a:ext uri="{FF2B5EF4-FFF2-40B4-BE49-F238E27FC236}">
                <a16:creationId xmlns:a16="http://schemas.microsoft.com/office/drawing/2014/main" id="{246FBD97-36C4-4CCA-93EA-4B4D4E2FE1C8}"/>
              </a:ext>
            </a:extLst>
          </p:cNvPr>
          <p:cNvSpPr/>
          <p:nvPr/>
        </p:nvSpPr>
        <p:spPr>
          <a:xfrm>
            <a:off x="2362200" y="4845766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1272596-6244-4DB5-BBEB-0C153644843B}"/>
              </a:ext>
            </a:extLst>
          </p:cNvPr>
          <p:cNvSpPr/>
          <p:nvPr/>
        </p:nvSpPr>
        <p:spPr>
          <a:xfrm>
            <a:off x="5867400" y="4648200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33A9FC37-1B34-45A3-A5D8-70C63B0BEAF8}"/>
              </a:ext>
            </a:extLst>
          </p:cNvPr>
          <p:cNvSpPr/>
          <p:nvPr/>
        </p:nvSpPr>
        <p:spPr>
          <a:xfrm>
            <a:off x="2362200" y="5943600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07DA950A-EE93-4D5C-AADE-E5A8791DFC7D}"/>
              </a:ext>
            </a:extLst>
          </p:cNvPr>
          <p:cNvSpPr/>
          <p:nvPr/>
        </p:nvSpPr>
        <p:spPr>
          <a:xfrm>
            <a:off x="5867400" y="5715000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060BE9D8-B02D-4EDA-BE90-7C46905F5C44}"/>
              </a:ext>
            </a:extLst>
          </p:cNvPr>
          <p:cNvSpPr/>
          <p:nvPr/>
        </p:nvSpPr>
        <p:spPr>
          <a:xfrm>
            <a:off x="2362200" y="3747932"/>
            <a:ext cx="762000" cy="76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CB22678B-A241-4392-8E79-694826C4F2F7}"/>
              </a:ext>
            </a:extLst>
          </p:cNvPr>
          <p:cNvCxnSpPr>
            <a:cxnSpLocks/>
          </p:cNvCxnSpPr>
          <p:nvPr/>
        </p:nvCxnSpPr>
        <p:spPr>
          <a:xfrm flipV="1">
            <a:off x="2743200" y="5029200"/>
            <a:ext cx="3505200" cy="129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509FA8A-E4F5-4DEF-9B70-52A12C93F985}"/>
              </a:ext>
            </a:extLst>
          </p:cNvPr>
          <p:cNvCxnSpPr>
            <a:cxnSpLocks/>
          </p:cNvCxnSpPr>
          <p:nvPr/>
        </p:nvCxnSpPr>
        <p:spPr>
          <a:xfrm flipV="1">
            <a:off x="2754086" y="5029200"/>
            <a:ext cx="3407228" cy="1975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628E395-A570-45F1-AA23-C9EF3B74F4A5}"/>
              </a:ext>
            </a:extLst>
          </p:cNvPr>
          <p:cNvCxnSpPr>
            <a:cxnSpLocks/>
          </p:cNvCxnSpPr>
          <p:nvPr/>
        </p:nvCxnSpPr>
        <p:spPr>
          <a:xfrm>
            <a:off x="2754086" y="4145834"/>
            <a:ext cx="3494314" cy="88336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0769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1" grpId="0" animBg="1"/>
      <p:bldP spid="1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ED4A6-BDF4-4730-B404-FDC96C88E4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bipartiteness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0F69DE-3E62-4D01-BCEF-73063F806C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648199"/>
          </a:xfrm>
        </p:spPr>
        <p:txBody>
          <a:bodyPr>
            <a:normAutofit lnSpcReduction="10000"/>
          </a:bodyPr>
          <a:lstStyle/>
          <a:p>
            <a:r>
              <a:rPr lang="en-US" dirty="0"/>
              <a:t>Test whether a connected graph is bipartite (and, if so, determine a vertex partition)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Run BFS(s) for an arbitrary vertex 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Color nodes in even layers “red” and nodes in odd layers “blue”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Scan all edges to see if there is an edge between two vertices of the same color</a:t>
            </a:r>
          </a:p>
          <a:p>
            <a:pPr marL="1371600" lvl="2" indent="-514350"/>
            <a:r>
              <a:rPr lang="en-US" dirty="0"/>
              <a:t>If yes, output “not bipartite”</a:t>
            </a:r>
          </a:p>
          <a:p>
            <a:pPr marL="1371600" lvl="2" indent="-514350"/>
            <a:r>
              <a:rPr lang="en-US" dirty="0"/>
              <a:t>Otherwise, output “bipartite”</a:t>
            </a:r>
          </a:p>
          <a:p>
            <a:pPr marL="571500" indent="-514350"/>
            <a:r>
              <a:rPr lang="en-US" dirty="0"/>
              <a:t>Easily adapted for non-connected graphs</a:t>
            </a:r>
          </a:p>
        </p:txBody>
      </p:sp>
    </p:spTree>
    <p:extLst>
      <p:ext uri="{BB962C8B-B14F-4D97-AF65-F5344CB8AC3E}">
        <p14:creationId xmlns:p14="http://schemas.microsoft.com/office/powerpoint/2010/main" val="4543857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BA02F-EB1A-4AF0-B36D-55B44FD6D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bipartiteness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E89C6-ACDE-4A22-B7B8-55307434EA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If the algorithm outputs “bipartite,” the graph is bipartite and the algorithm has found a valid partition</a:t>
            </a:r>
          </a:p>
          <a:p>
            <a:endParaRPr lang="en-US" dirty="0"/>
          </a:p>
          <a:p>
            <a:r>
              <a:rPr lang="en-US" dirty="0"/>
              <a:t>Need to argue that if the algorithm outputs “not bipartite” then </a:t>
            </a:r>
            <a:r>
              <a:rPr lang="en-US" i="1" dirty="0"/>
              <a:t>no</a:t>
            </a:r>
            <a:r>
              <a:rPr lang="en-US" dirty="0"/>
              <a:t> partition would work</a:t>
            </a:r>
          </a:p>
        </p:txBody>
      </p:sp>
    </p:spTree>
    <p:extLst>
      <p:ext uri="{BB962C8B-B14F-4D97-AF65-F5344CB8AC3E}">
        <p14:creationId xmlns:p14="http://schemas.microsoft.com/office/powerpoint/2010/main" val="1189057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19682E-1588-4BB9-8C1C-ABFC49E7C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Testing bipartiteness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AD31DD-F223-4B31-B04C-20DC498744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Edge between two vertices u, v of the same color </a:t>
            </a:r>
            <a:r>
              <a:rPr lang="en-US" dirty="0">
                <a:sym typeface="Symbol" panose="05050102010706020507" pitchFamily="18" charset="2"/>
              </a:rPr>
              <a:t> u, v </a:t>
            </a:r>
            <a:r>
              <a:rPr lang="en-US" dirty="0"/>
              <a:t>in the same layer</a:t>
            </a:r>
          </a:p>
          <a:p>
            <a:r>
              <a:rPr lang="en-US" dirty="0"/>
              <a:t>Look at lowest common ancestor w of u and v</a:t>
            </a:r>
          </a:p>
          <a:p>
            <a:r>
              <a:rPr lang="en-US" dirty="0"/>
              <a:t>There is a cycle from u to w to v</a:t>
            </a:r>
          </a:p>
          <a:p>
            <a:pPr lvl="1"/>
            <a:r>
              <a:rPr lang="en-US" dirty="0"/>
              <a:t>This cycle has odd length</a:t>
            </a:r>
          </a:p>
          <a:p>
            <a:r>
              <a:rPr lang="en-US" dirty="0"/>
              <a:t>No matter how the vertices in that cycle are colored, there will be an edge between two vertices of the same color</a:t>
            </a:r>
          </a:p>
        </p:txBody>
      </p:sp>
    </p:spTree>
    <p:extLst>
      <p:ext uri="{BB962C8B-B14F-4D97-AF65-F5344CB8AC3E}">
        <p14:creationId xmlns:p14="http://schemas.microsoft.com/office/powerpoint/2010/main" val="66489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Depth-first search</a:t>
            </a:r>
          </a:p>
        </p:txBody>
      </p:sp>
    </p:spTree>
    <p:extLst>
      <p:ext uri="{BB962C8B-B14F-4D97-AF65-F5344CB8AC3E}">
        <p14:creationId xmlns:p14="http://schemas.microsoft.com/office/powerpoint/2010/main" val="12069986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16C3ED-F643-4ACE-B3E4-A415658C6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Depth-first search (DFS)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05C763-2DDE-4B58-8371-30230E8355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Main idea: go down a path as far as possible before turning back</a:t>
            </a:r>
          </a:p>
          <a:p>
            <a:r>
              <a:rPr lang="en-US" dirty="0"/>
              <a:t>DFS(s):</a:t>
            </a:r>
          </a:p>
          <a:p>
            <a:pPr lvl="1"/>
            <a:r>
              <a:rPr lang="en-US" dirty="0"/>
              <a:t>Mark s as explored and add s to C</a:t>
            </a:r>
          </a:p>
          <a:p>
            <a:pPr lvl="1"/>
            <a:r>
              <a:rPr lang="en-US" dirty="0"/>
              <a:t>For each edge (s, v) do:</a:t>
            </a:r>
          </a:p>
          <a:p>
            <a:pPr lvl="2"/>
            <a:r>
              <a:rPr lang="en-US" dirty="0"/>
              <a:t>If v is not marked as explored, DFS(v)    </a:t>
            </a:r>
          </a:p>
          <a:p>
            <a:r>
              <a:rPr lang="en-US" dirty="0">
                <a:sym typeface="Symbol" panose="05050102010706020507" pitchFamily="18" charset="2"/>
              </a:rPr>
              <a:t>This also can be used to define a </a:t>
            </a:r>
            <a:r>
              <a:rPr lang="en-US" i="1" dirty="0">
                <a:sym typeface="Symbol" panose="05050102010706020507" pitchFamily="18" charset="2"/>
              </a:rPr>
              <a:t>spanning tree</a:t>
            </a:r>
            <a:r>
              <a:rPr lang="en-US" dirty="0">
                <a:sym typeface="Symbol" panose="05050102010706020507" pitchFamily="18" charset="2"/>
              </a:rPr>
              <a:t> on the connected component containing 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v added to C because of u, then u is the parent of v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DFS tree rooted at s is not necessarily unique</a:t>
            </a:r>
          </a:p>
        </p:txBody>
      </p:sp>
    </p:spTree>
    <p:extLst>
      <p:ext uri="{BB962C8B-B14F-4D97-AF65-F5344CB8AC3E}">
        <p14:creationId xmlns:p14="http://schemas.microsoft.com/office/powerpoint/2010/main" val="2343850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6D4C8B-F828-46E3-BE80-15B2331ADF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549A9E-C778-4EE6-A7B6-E7F8BCED63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lecture is </a:t>
            </a:r>
            <a:r>
              <a:rPr lang="en-US"/>
              <a:t>being recorded</a:t>
            </a:r>
          </a:p>
        </p:txBody>
      </p:sp>
    </p:spTree>
    <p:extLst>
      <p:ext uri="{BB962C8B-B14F-4D97-AF65-F5344CB8AC3E}">
        <p14:creationId xmlns:p14="http://schemas.microsoft.com/office/powerpoint/2010/main" val="9782238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5E9EFD-10FF-4649-83A7-771693A55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Queue vs. stacks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607BA-1892-4EBB-8267-2D0C07C0C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Both queues and stacks allow keeping track of a dynamic set of items</a:t>
            </a:r>
          </a:p>
          <a:p>
            <a:pPr lvl="1"/>
            <a:r>
              <a:rPr lang="en-US" dirty="0"/>
              <a:t>Stack: Last in first out (LIFO)</a:t>
            </a:r>
          </a:p>
          <a:p>
            <a:pPr lvl="1"/>
            <a:r>
              <a:rPr lang="en-US" dirty="0"/>
              <a:t>Queue: First in first out (FIFO)</a:t>
            </a:r>
          </a:p>
          <a:p>
            <a:r>
              <a:rPr lang="en-US" dirty="0"/>
              <a:t>Both can be implemented using doubly linked lists:</a:t>
            </a:r>
          </a:p>
          <a:p>
            <a:pPr lvl="1"/>
            <a:r>
              <a:rPr lang="en-US" dirty="0"/>
              <a:t>In each case, next element out is the first element</a:t>
            </a:r>
          </a:p>
          <a:p>
            <a:pPr lvl="1"/>
            <a:r>
              <a:rPr lang="en-US" dirty="0"/>
              <a:t>Stack: insert new item first</a:t>
            </a:r>
          </a:p>
          <a:p>
            <a:pPr lvl="1"/>
            <a:r>
              <a:rPr lang="en-US" dirty="0"/>
              <a:t>Queue: insert new item last</a:t>
            </a:r>
          </a:p>
        </p:txBody>
      </p:sp>
    </p:spTree>
    <p:extLst>
      <p:ext uri="{BB962C8B-B14F-4D97-AF65-F5344CB8AC3E}">
        <p14:creationId xmlns:p14="http://schemas.microsoft.com/office/powerpoint/2010/main" val="569861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1C584-C181-4317-B761-7CBB49887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BFS vs. DFS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043CA8-63C7-4755-87A4-C0D979285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BFS maintains vertices to explore as a queue; DFS maintains them as a stack</a:t>
            </a:r>
          </a:p>
        </p:txBody>
      </p:sp>
    </p:spTree>
    <p:extLst>
      <p:ext uri="{BB962C8B-B14F-4D97-AF65-F5344CB8AC3E}">
        <p14:creationId xmlns:p14="http://schemas.microsoft.com/office/powerpoint/2010/main" val="140218476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63A44-2A3F-418B-B2A2-53EBC950B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BFS(s)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9EC450-422B-4536-9857-E8E36804AC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76799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Mark s discovered, set p[s]=NULL, and add s to </a:t>
            </a:r>
            <a:br>
              <a:rPr lang="en-US" dirty="0"/>
            </a:br>
            <a:r>
              <a:rPr lang="en-US" dirty="0"/>
              <a:t>queue Q</a:t>
            </a:r>
          </a:p>
          <a:p>
            <a:r>
              <a:rPr lang="en-US" dirty="0"/>
              <a:t>While Q is not empty do:</a:t>
            </a:r>
          </a:p>
          <a:p>
            <a:pPr lvl="1"/>
            <a:r>
              <a:rPr lang="en-US" dirty="0"/>
              <a:t>Remove the first node u from Q</a:t>
            </a:r>
          </a:p>
          <a:p>
            <a:pPr lvl="1"/>
            <a:r>
              <a:rPr lang="en-US" dirty="0"/>
              <a:t>For each edge (u, v) </a:t>
            </a:r>
          </a:p>
          <a:p>
            <a:pPr lvl="2"/>
            <a:r>
              <a:rPr lang="en-US" dirty="0"/>
              <a:t>If v is not marked discovered</a:t>
            </a:r>
          </a:p>
          <a:p>
            <a:pPr lvl="3"/>
            <a:r>
              <a:rPr lang="en-US" dirty="0"/>
              <a:t>Mark v discovered, set p[v]=u, and add v to (the end of) Q</a:t>
            </a:r>
          </a:p>
          <a:p>
            <a:pPr marL="914400" lvl="2" indent="0">
              <a:buNone/>
            </a:pPr>
            <a:endParaRPr lang="en-US" dirty="0"/>
          </a:p>
          <a:p>
            <a:r>
              <a:rPr lang="en-US" dirty="0"/>
              <a:t>Running time O(|E| + |V|) when graph is given as an adjacency list</a:t>
            </a:r>
          </a:p>
          <a:p>
            <a:pPr lvl="1"/>
            <a:r>
              <a:rPr lang="en-US" dirty="0"/>
              <a:t>Each vertex added to Q at most once</a:t>
            </a:r>
          </a:p>
          <a:p>
            <a:pPr lvl="1"/>
            <a:r>
              <a:rPr lang="en-US" dirty="0"/>
              <a:t>Each edge (u, v) considered at most twice (when u is removed from Q and when v is removed from Q)</a:t>
            </a:r>
          </a:p>
        </p:txBody>
      </p:sp>
    </p:spTree>
    <p:extLst>
      <p:ext uri="{BB962C8B-B14F-4D97-AF65-F5344CB8AC3E}">
        <p14:creationId xmlns:p14="http://schemas.microsoft.com/office/powerpoint/2010/main" val="2118258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3D9F95-39D0-4571-B258-8E8DB33CD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DFS(s)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331A8D-7B3C-4D26-B592-72E5EC8E4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Set p[s]=NULL and push s on stack S</a:t>
            </a:r>
          </a:p>
          <a:p>
            <a:r>
              <a:rPr lang="en-US" dirty="0"/>
              <a:t>While S is not empty do:</a:t>
            </a:r>
          </a:p>
          <a:p>
            <a:pPr lvl="1"/>
            <a:r>
              <a:rPr lang="en-US" dirty="0"/>
              <a:t>Pop node u from the top of S</a:t>
            </a:r>
          </a:p>
          <a:p>
            <a:pPr lvl="1"/>
            <a:r>
              <a:rPr lang="en-US" dirty="0"/>
              <a:t>If u is not marked explored</a:t>
            </a:r>
          </a:p>
          <a:p>
            <a:pPr lvl="2"/>
            <a:r>
              <a:rPr lang="en-US" dirty="0"/>
              <a:t>Mark u explored</a:t>
            </a:r>
          </a:p>
          <a:p>
            <a:pPr lvl="2"/>
            <a:r>
              <a:rPr lang="en-US" dirty="0"/>
              <a:t>For each edge (u, v) where v is not marked explored</a:t>
            </a:r>
          </a:p>
          <a:p>
            <a:pPr lvl="3"/>
            <a:r>
              <a:rPr lang="en-US" dirty="0"/>
              <a:t>Set p[v]=u and push v onto S    // p[v] may be changed later</a:t>
            </a:r>
          </a:p>
          <a:p>
            <a:pPr marL="1371600" lvl="3" indent="0">
              <a:buNone/>
            </a:pPr>
            <a:endParaRPr lang="en-US" dirty="0"/>
          </a:p>
          <a:p>
            <a:r>
              <a:rPr lang="en-US" dirty="0"/>
              <a:t>Running time O(|E| + |V|) when graph is given as an adjacency list</a:t>
            </a:r>
          </a:p>
          <a:p>
            <a:pPr lvl="1"/>
            <a:r>
              <a:rPr lang="en-US" dirty="0"/>
              <a:t>Each edge considered at most once in each direction</a:t>
            </a:r>
          </a:p>
        </p:txBody>
      </p:sp>
    </p:spTree>
    <p:extLst>
      <p:ext uri="{BB962C8B-B14F-4D97-AF65-F5344CB8AC3E}">
        <p14:creationId xmlns:p14="http://schemas.microsoft.com/office/powerpoint/2010/main" val="1748662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511046-7943-4D36-AFCF-F3F95CA40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1342E9-6AAD-4CFD-9AB8-BE70F0350F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An undirected graph is a </a:t>
            </a:r>
            <a:r>
              <a:rPr lang="en-US" i="1" dirty="0"/>
              <a:t>tree</a:t>
            </a:r>
            <a:r>
              <a:rPr lang="en-US" dirty="0"/>
              <a:t> if it is connected and does not contain a cycle</a:t>
            </a:r>
          </a:p>
          <a:p>
            <a:pPr lvl="1"/>
            <a:r>
              <a:rPr lang="en-US" dirty="0"/>
              <a:t>Can “root” a tree at any node</a:t>
            </a:r>
          </a:p>
          <a:p>
            <a:r>
              <a:rPr lang="en-US" dirty="0"/>
              <a:t>Once a root r of a tree is chosen, a parent/ child relationship is formed between all nodes connected by an edge, based on their distance from r</a:t>
            </a:r>
          </a:p>
          <a:p>
            <a:pPr lvl="1"/>
            <a:r>
              <a:rPr lang="en-US" dirty="0"/>
              <a:t>The root has no parent</a:t>
            </a:r>
          </a:p>
          <a:p>
            <a:pPr lvl="1"/>
            <a:r>
              <a:rPr lang="en-US" dirty="0"/>
              <a:t>Nodes with no children are called </a:t>
            </a:r>
            <a:r>
              <a:rPr lang="en-US" i="1" dirty="0"/>
              <a:t>leaves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048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8C4A9-4CFE-4B5B-97BF-A8DF30BFE6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Connected component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B0077-089F-486F-9B86-5EF44E9D87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subset V’ of vertices in an undirected graph is a </a:t>
            </a:r>
            <a:r>
              <a:rPr lang="en-US" i="1" dirty="0"/>
              <a:t>connected component</a:t>
            </a:r>
            <a:r>
              <a:rPr lang="en-US" dirty="0"/>
              <a:t> if there is a path between every pair of nodes in V’</a:t>
            </a:r>
          </a:p>
          <a:p>
            <a:r>
              <a:rPr lang="en-US" dirty="0"/>
              <a:t>Any graph can be partitioned into a collection of connected components</a:t>
            </a:r>
          </a:p>
        </p:txBody>
      </p:sp>
    </p:spTree>
    <p:extLst>
      <p:ext uri="{BB962C8B-B14F-4D97-AF65-F5344CB8AC3E}">
        <p14:creationId xmlns:p14="http://schemas.microsoft.com/office/powerpoint/2010/main" val="3468262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23E23-E78E-4141-84D9-E78D8EB6F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Spanning tree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078AB-0442-4A84-9D1D-042159827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</a:t>
            </a:r>
            <a:r>
              <a:rPr lang="en-US" i="1" dirty="0"/>
              <a:t>spanning tree </a:t>
            </a:r>
            <a:r>
              <a:rPr lang="en-US" dirty="0"/>
              <a:t>of a connected component is a subset of the edges that form a tree</a:t>
            </a:r>
          </a:p>
          <a:p>
            <a:pPr lvl="1"/>
            <a:r>
              <a:rPr lang="en-US" dirty="0"/>
              <a:t>Can be many spanning trees for a given graph</a:t>
            </a:r>
          </a:p>
          <a:p>
            <a:endParaRPr lang="en-US" dirty="0"/>
          </a:p>
          <a:p>
            <a:r>
              <a:rPr lang="en-US" dirty="0"/>
              <a:t>Often useful to form a spanning tree to answer other questions about the graph</a:t>
            </a:r>
          </a:p>
        </p:txBody>
      </p:sp>
    </p:spTree>
    <p:extLst>
      <p:ext uri="{BB962C8B-B14F-4D97-AF65-F5344CB8AC3E}">
        <p14:creationId xmlns:p14="http://schemas.microsoft.com/office/powerpoint/2010/main" val="3446107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550137-87B2-4521-93B9-DF6C50031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Determining connected component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1501D2-2BD9-4152-A580-D715FDB806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General algorithmic framework for finding the connected component C containing s:</a:t>
            </a:r>
          </a:p>
          <a:p>
            <a:pPr lvl="1"/>
            <a:r>
              <a:rPr lang="en-US" dirty="0"/>
              <a:t>C = {s}</a:t>
            </a:r>
          </a:p>
          <a:p>
            <a:pPr lvl="1"/>
            <a:r>
              <a:rPr lang="en-US" dirty="0"/>
              <a:t>While there is an edge {u, v} with u </a:t>
            </a:r>
            <a:r>
              <a:rPr lang="en-US" dirty="0">
                <a:sym typeface="Symbol" panose="05050102010706020507" pitchFamily="18" charset="2"/>
              </a:rPr>
              <a:t> C and v  C</a:t>
            </a:r>
          </a:p>
          <a:p>
            <a:pPr marL="914400" lvl="2" indent="0">
              <a:buNone/>
            </a:pPr>
            <a:r>
              <a:rPr lang="en-US" dirty="0">
                <a:sym typeface="Symbol" panose="05050102010706020507" pitchFamily="18" charset="2"/>
              </a:rPr>
              <a:t>Add v to C</a:t>
            </a:r>
          </a:p>
          <a:p>
            <a:pPr lvl="2"/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This also defines a </a:t>
            </a:r>
            <a:r>
              <a:rPr lang="en-US" i="1" dirty="0">
                <a:sym typeface="Symbol" panose="05050102010706020507" pitchFamily="18" charset="2"/>
              </a:rPr>
              <a:t>spanning tree</a:t>
            </a:r>
            <a:r>
              <a:rPr lang="en-US" dirty="0">
                <a:sym typeface="Symbol" panose="05050102010706020507" pitchFamily="18" charset="2"/>
              </a:rPr>
              <a:t> on the connected component containing 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If v added to C because of u, then u is the parent of v</a:t>
            </a:r>
          </a:p>
          <a:p>
            <a:pPr lvl="2"/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In what order should edges be processed?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405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Breadth-first search</a:t>
            </a:r>
          </a:p>
        </p:txBody>
      </p:sp>
    </p:spTree>
    <p:extLst>
      <p:ext uri="{BB962C8B-B14F-4D97-AF65-F5344CB8AC3E}">
        <p14:creationId xmlns:p14="http://schemas.microsoft.com/office/powerpoint/2010/main" val="34139279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7999D-29EA-488C-BA0F-1FA347CBF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search (BFS)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5085E8-C6E1-4AF9-A3B6-F6F6FE8109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00599"/>
          </a:xfrm>
        </p:spPr>
        <p:txBody>
          <a:bodyPr>
            <a:normAutofit/>
          </a:bodyPr>
          <a:lstStyle/>
          <a:p>
            <a:r>
              <a:rPr lang="en-US" dirty="0"/>
              <a:t>Explore nodes based on their distance from s</a:t>
            </a:r>
          </a:p>
          <a:p>
            <a:pPr lvl="1"/>
            <a:r>
              <a:rPr lang="en-US" dirty="0"/>
              <a:t>I.e., for </a:t>
            </a:r>
            <a:r>
              <a:rPr lang="en-US" dirty="0" err="1"/>
              <a:t>i</a:t>
            </a:r>
            <a:r>
              <a:rPr lang="en-US" dirty="0"/>
              <a:t>=0, …, find all nodes L</a:t>
            </a:r>
            <a:r>
              <a:rPr lang="en-US" baseline="-25000" dirty="0"/>
              <a:t>i</a:t>
            </a:r>
            <a:r>
              <a:rPr lang="en-US" dirty="0"/>
              <a:t> at distance </a:t>
            </a:r>
            <a:r>
              <a:rPr lang="en-US" dirty="0" err="1"/>
              <a:t>i</a:t>
            </a:r>
            <a:r>
              <a:rPr lang="en-US" dirty="0"/>
              <a:t> from s</a:t>
            </a:r>
          </a:p>
          <a:p>
            <a:endParaRPr lang="en-US" dirty="0"/>
          </a:p>
          <a:p>
            <a:r>
              <a:rPr lang="en-US" dirty="0"/>
              <a:t>Conceptual pseudocode:</a:t>
            </a:r>
          </a:p>
          <a:p>
            <a:pPr lvl="1"/>
            <a:r>
              <a:rPr lang="en-US" dirty="0"/>
              <a:t>Set L</a:t>
            </a:r>
            <a:r>
              <a:rPr lang="en-US" baseline="-25000" dirty="0"/>
              <a:t>0</a:t>
            </a:r>
            <a:r>
              <a:rPr lang="en-US" dirty="0"/>
              <a:t> = {s}</a:t>
            </a:r>
          </a:p>
          <a:p>
            <a:pPr lvl="1"/>
            <a:r>
              <a:rPr lang="en-US" dirty="0"/>
              <a:t>For </a:t>
            </a:r>
            <a:r>
              <a:rPr lang="en-US" dirty="0" err="1"/>
              <a:t>i</a:t>
            </a:r>
            <a:r>
              <a:rPr lang="en-US" dirty="0"/>
              <a:t>=0, … do:</a:t>
            </a:r>
          </a:p>
          <a:p>
            <a:pPr lvl="2"/>
            <a:r>
              <a:rPr lang="en-US" dirty="0"/>
              <a:t>If L</a:t>
            </a:r>
            <a:r>
              <a:rPr lang="en-US" baseline="-25000" dirty="0"/>
              <a:t>i</a:t>
            </a:r>
            <a:r>
              <a:rPr lang="en-US" dirty="0"/>
              <a:t> is empty, stop</a:t>
            </a:r>
          </a:p>
          <a:p>
            <a:pPr lvl="2"/>
            <a:r>
              <a:rPr lang="en-US" dirty="0"/>
              <a:t>For all u </a:t>
            </a:r>
            <a:r>
              <a:rPr lang="en-US" dirty="0">
                <a:sym typeface="Symbol" panose="05050102010706020507" pitchFamily="18" charset="2"/>
              </a:rPr>
              <a:t> L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 </a:t>
            </a:r>
          </a:p>
          <a:p>
            <a:pPr lvl="3"/>
            <a:r>
              <a:rPr lang="en-US" dirty="0">
                <a:sym typeface="Symbol" panose="05050102010706020507" pitchFamily="18" charset="2"/>
              </a:rPr>
              <a:t>For all neighbors v of u not already in L</a:t>
            </a:r>
            <a:r>
              <a:rPr lang="en-US" baseline="-25000" dirty="0">
                <a:sym typeface="Symbol" panose="05050102010706020507" pitchFamily="18" charset="2"/>
              </a:rPr>
              <a:t>0</a:t>
            </a:r>
            <a:r>
              <a:rPr lang="en-US" dirty="0">
                <a:sym typeface="Symbol" panose="05050102010706020507" pitchFamily="18" charset="2"/>
              </a:rPr>
              <a:t>, …, L</a:t>
            </a:r>
            <a:r>
              <a:rPr lang="en-US" baseline="-25000" dirty="0">
                <a:sym typeface="Symbol" panose="05050102010706020507" pitchFamily="18" charset="2"/>
              </a:rPr>
              <a:t>i</a:t>
            </a:r>
            <a:r>
              <a:rPr lang="en-US" dirty="0">
                <a:sym typeface="Symbol" panose="05050102010706020507" pitchFamily="18" charset="2"/>
              </a:rPr>
              <a:t>, add v to L</a:t>
            </a:r>
            <a:r>
              <a:rPr lang="en-US" baseline="-25000" dirty="0">
                <a:sym typeface="Symbol" panose="05050102010706020507" pitchFamily="18" charset="2"/>
              </a:rPr>
              <a:t>i+1</a:t>
            </a:r>
            <a:endParaRPr lang="en-US" dirty="0">
              <a:sym typeface="Symbol" panose="05050102010706020507" pitchFamily="18" charset="2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642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E0030C-22CD-420B-8CDA-7CD4CE9BB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Breadth-first search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574E8E-6597-407E-A5B6-A780CD88A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BFS(s):</a:t>
            </a:r>
          </a:p>
          <a:p>
            <a:pPr lvl="1"/>
            <a:r>
              <a:rPr lang="en-US" dirty="0"/>
              <a:t>C = {s}; label s with 0</a:t>
            </a:r>
          </a:p>
          <a:p>
            <a:pPr lvl="1"/>
            <a:r>
              <a:rPr lang="en-US" dirty="0"/>
              <a:t>While there is a u </a:t>
            </a:r>
            <a:r>
              <a:rPr lang="en-US" dirty="0">
                <a:sym typeface="Symbol" panose="05050102010706020507" pitchFamily="18" charset="2"/>
              </a:rPr>
              <a:t> C and v  C with edge (u, v)</a:t>
            </a:r>
          </a:p>
          <a:p>
            <a:pPr lvl="2"/>
            <a:r>
              <a:rPr lang="en-US" dirty="0">
                <a:sym typeface="Symbol" panose="05050102010706020507" pitchFamily="18" charset="2"/>
              </a:rPr>
              <a:t>Choose such a vertex u with lowest label </a:t>
            </a:r>
            <a:r>
              <a:rPr lang="en-US" dirty="0" err="1">
                <a:sym typeface="Symbol" panose="05050102010706020507" pitchFamily="18" charset="2"/>
              </a:rPr>
              <a:t>i</a:t>
            </a:r>
            <a:endParaRPr lang="en-US" dirty="0">
              <a:sym typeface="Symbol" panose="05050102010706020507" pitchFamily="18" charset="2"/>
            </a:endParaRPr>
          </a:p>
          <a:p>
            <a:pPr lvl="2"/>
            <a:r>
              <a:rPr lang="en-US" dirty="0">
                <a:sym typeface="Symbol" panose="05050102010706020507" pitchFamily="18" charset="2"/>
              </a:rPr>
              <a:t>For all v  C that are neighbors of u; label v with i+1 and add v to C</a:t>
            </a:r>
          </a:p>
          <a:p>
            <a:pPr lvl="2"/>
            <a:endParaRPr lang="en-US" dirty="0">
              <a:sym typeface="Symbol" panose="05050102010706020507" pitchFamily="18" charset="2"/>
            </a:endParaRPr>
          </a:p>
          <a:p>
            <a:r>
              <a:rPr lang="en-US" dirty="0">
                <a:sym typeface="Symbol" panose="05050102010706020507" pitchFamily="18" charset="2"/>
              </a:rPr>
              <a:t>Claim: Every vertex in the same connected component as s is labeled with its distance from s</a:t>
            </a:r>
          </a:p>
          <a:p>
            <a:pPr lvl="1"/>
            <a:r>
              <a:rPr lang="en-US" dirty="0">
                <a:sym typeface="Symbol" panose="05050102010706020507" pitchFamily="18" charset="2"/>
              </a:rPr>
              <a:t>Proof: by strong induction on labels</a:t>
            </a:r>
          </a:p>
        </p:txBody>
      </p:sp>
    </p:spTree>
    <p:extLst>
      <p:ext uri="{BB962C8B-B14F-4D97-AF65-F5344CB8AC3E}">
        <p14:creationId xmlns:p14="http://schemas.microsoft.com/office/powerpoint/2010/main" val="605507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14242</TotalTime>
  <Words>1312</Words>
  <Application>Microsoft Office PowerPoint</Application>
  <PresentationFormat>On-screen Show (4:3)</PresentationFormat>
  <Paragraphs>130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6" baseType="lpstr">
      <vt:lpstr>Arial</vt:lpstr>
      <vt:lpstr>Calibri</vt:lpstr>
      <vt:lpstr>Office Theme</vt:lpstr>
      <vt:lpstr>CMSC451: Algorithms</vt:lpstr>
      <vt:lpstr>Notice</vt:lpstr>
      <vt:lpstr>Trees</vt:lpstr>
      <vt:lpstr>Connected component</vt:lpstr>
      <vt:lpstr>Spanning tree</vt:lpstr>
      <vt:lpstr>Determining connected component</vt:lpstr>
      <vt:lpstr>Breadth-first search</vt:lpstr>
      <vt:lpstr>Breadth-first search (BFS)</vt:lpstr>
      <vt:lpstr>Breadth-first search</vt:lpstr>
      <vt:lpstr>Breadth-first search</vt:lpstr>
      <vt:lpstr>BFS tree</vt:lpstr>
      <vt:lpstr>Connectivity</vt:lpstr>
      <vt:lpstr>Shortest path(s)</vt:lpstr>
      <vt:lpstr>Bipartite graphs</vt:lpstr>
      <vt:lpstr>Testing bipartiteness</vt:lpstr>
      <vt:lpstr>Testing bipartiteness</vt:lpstr>
      <vt:lpstr>Testing bipartiteness</vt:lpstr>
      <vt:lpstr>Depth-first search</vt:lpstr>
      <vt:lpstr>Depth-first search (DFS)</vt:lpstr>
      <vt:lpstr>Queue vs. stacks</vt:lpstr>
      <vt:lpstr>BFS vs. DFS</vt:lpstr>
      <vt:lpstr>BFS(s)</vt:lpstr>
      <vt:lpstr>DFS(s)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jkatz</cp:lastModifiedBy>
  <cp:revision>743</cp:revision>
  <dcterms:created xsi:type="dcterms:W3CDTF">2014-06-02T02:25:30Z</dcterms:created>
  <dcterms:modified xsi:type="dcterms:W3CDTF">2021-09-10T13:24:46Z</dcterms:modified>
</cp:coreProperties>
</file>