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497" r:id="rId3"/>
    <p:sldId id="452" r:id="rId4"/>
    <p:sldId id="507" r:id="rId5"/>
    <p:sldId id="457" r:id="rId6"/>
    <p:sldId id="453" r:id="rId7"/>
    <p:sldId id="500" r:id="rId8"/>
    <p:sldId id="506" r:id="rId9"/>
    <p:sldId id="504" r:id="rId10"/>
    <p:sldId id="496" r:id="rId11"/>
    <p:sldId id="501" r:id="rId12"/>
    <p:sldId id="50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5" autoAdjust="0"/>
    <p:restoredTop sz="94660"/>
  </p:normalViewPr>
  <p:slideViewPr>
    <p:cSldViewPr>
      <p:cViewPr varScale="1">
        <p:scale>
          <a:sx n="73" d="100"/>
          <a:sy n="73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6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BF42-E47D-474B-8AD1-E964BE642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57AEF-76AE-4947-A2F6-4BE23421C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75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98CE7-4707-4F60-A62D-0D66FCE3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AB1D5-3FF1-45F9-AC90-ECC03ACFF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 s as discovered </a:t>
            </a:r>
          </a:p>
          <a:p>
            <a:r>
              <a:rPr lang="en-US" dirty="0"/>
              <a:t>For each edge (s, v) do:</a:t>
            </a:r>
          </a:p>
          <a:p>
            <a:pPr lvl="1"/>
            <a:r>
              <a:rPr lang="en-US" dirty="0"/>
              <a:t>If v is undiscovered</a:t>
            </a:r>
          </a:p>
          <a:p>
            <a:pPr lvl="2"/>
            <a:r>
              <a:rPr lang="en-US" dirty="0"/>
              <a:t>Set p[v]=s   </a:t>
            </a:r>
          </a:p>
          <a:p>
            <a:pPr lvl="2"/>
            <a:r>
              <a:rPr lang="en-US" dirty="0"/>
              <a:t>DFS(v)</a:t>
            </a:r>
          </a:p>
          <a:p>
            <a:r>
              <a:rPr lang="en-US" dirty="0"/>
              <a:t>Mark s as finished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BB3A81-33DD-47F1-A660-205566EB736D}"/>
              </a:ext>
            </a:extLst>
          </p:cNvPr>
          <p:cNvSpPr/>
          <p:nvPr/>
        </p:nvSpPr>
        <p:spPr>
          <a:xfrm>
            <a:off x="838200" y="4267200"/>
            <a:ext cx="3124200" cy="4571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93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531BD-1979-43A9-BB19-A0901A8A0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 on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69BAA-FABF-4BDE-9F54-8541963A7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 vertex v has a discovery time d[v] and a finishing time f[v]</a:t>
            </a:r>
          </a:p>
          <a:p>
            <a:pPr lvl="1"/>
            <a:r>
              <a:rPr lang="en-US" dirty="0"/>
              <a:t>d[v] &lt; f[v]</a:t>
            </a:r>
          </a:p>
          <a:p>
            <a:r>
              <a:rPr lang="en-US" dirty="0"/>
              <a:t>Call v “active” from d[v] to f[v]</a:t>
            </a:r>
          </a:p>
          <a:p>
            <a:r>
              <a:rPr lang="en-US" dirty="0"/>
              <a:t>Vertex v is a descendant of vertex u </a:t>
            </a:r>
            <a:r>
              <a:rPr lang="en-US" dirty="0" err="1"/>
              <a:t>iff</a:t>
            </a:r>
            <a:r>
              <a:rPr lang="en-US" dirty="0"/>
              <a:t> v is discovered while u is active</a:t>
            </a:r>
          </a:p>
          <a:p>
            <a:pPr lvl="1"/>
            <a:r>
              <a:rPr lang="en-US" dirty="0"/>
              <a:t>I.e., </a:t>
            </a:r>
            <a:r>
              <a:rPr lang="en-US" dirty="0" err="1"/>
              <a:t>iff</a:t>
            </a:r>
            <a:r>
              <a:rPr lang="en-US" dirty="0"/>
              <a:t> d[u] &lt; d[v] &lt; f[u]</a:t>
            </a:r>
          </a:p>
          <a:p>
            <a:r>
              <a:rPr lang="en-US" dirty="0"/>
              <a:t>Claim: In that case, d[u] &lt; d[v] &lt; f[v] &lt; f[u]</a:t>
            </a:r>
          </a:p>
        </p:txBody>
      </p:sp>
    </p:spTree>
    <p:extLst>
      <p:ext uri="{BB962C8B-B14F-4D97-AF65-F5344CB8AC3E}">
        <p14:creationId xmlns:p14="http://schemas.microsoft.com/office/powerpoint/2010/main" val="314381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64E4B-77A4-4DD1-A5D6-4977F503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BFS/DFS in directed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C29BD-0E89-4654-AEB8-DC451260E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BFS/DFS extend naturally to directed graphs</a:t>
            </a:r>
          </a:p>
          <a:p>
            <a:endParaRPr lang="en-US" dirty="0"/>
          </a:p>
          <a:p>
            <a:r>
              <a:rPr lang="en-US" dirty="0"/>
              <a:t>Running BFS/DFS starting at s gives a tree of all the nodes that can be reached </a:t>
            </a:r>
            <a:r>
              <a:rPr lang="en-US" i="1" dirty="0"/>
              <a:t>from</a:t>
            </a:r>
            <a:r>
              <a:rPr lang="en-US" dirty="0"/>
              <a:t> s</a:t>
            </a:r>
          </a:p>
          <a:p>
            <a:r>
              <a:rPr lang="en-US" dirty="0"/>
              <a:t>Reversing the direction of all the edges and running BFS/DFS starting at s gives all the nodes that </a:t>
            </a:r>
            <a:r>
              <a:rPr lang="en-US" i="1" dirty="0"/>
              <a:t>can reach</a:t>
            </a:r>
            <a:r>
              <a:rPr lang="en-US" dirty="0"/>
              <a:t> s (in the original graph)</a:t>
            </a:r>
          </a:p>
          <a:p>
            <a:r>
              <a:rPr lang="en-US" dirty="0"/>
              <a:t>The strongly connected component containing s is the intersection of the two</a:t>
            </a:r>
          </a:p>
        </p:txBody>
      </p:sp>
    </p:spTree>
    <p:extLst>
      <p:ext uri="{BB962C8B-B14F-4D97-AF65-F5344CB8AC3E}">
        <p14:creationId xmlns:p14="http://schemas.microsoft.com/office/powerpoint/2010/main" val="108220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63A44-2A3F-418B-B2A2-53EBC950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EC450-422B-4536-9857-E8E36804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Mark s discovered, set p[s]=NULL, and add s to </a:t>
            </a:r>
            <a:br>
              <a:rPr lang="en-US" dirty="0"/>
            </a:br>
            <a:r>
              <a:rPr lang="en-US" dirty="0"/>
              <a:t>queue Q</a:t>
            </a:r>
          </a:p>
          <a:p>
            <a:r>
              <a:rPr lang="en-US" dirty="0"/>
              <a:t>While Q is not empty do:</a:t>
            </a:r>
          </a:p>
          <a:p>
            <a:pPr lvl="1"/>
            <a:r>
              <a:rPr lang="en-US" dirty="0"/>
              <a:t>Remove the first node u from Q</a:t>
            </a:r>
          </a:p>
          <a:p>
            <a:pPr lvl="1"/>
            <a:r>
              <a:rPr lang="en-US" dirty="0"/>
              <a:t>For each edge (u, v) </a:t>
            </a:r>
          </a:p>
          <a:p>
            <a:pPr lvl="2"/>
            <a:r>
              <a:rPr lang="en-US" dirty="0"/>
              <a:t>If v is not marked discovered</a:t>
            </a:r>
          </a:p>
          <a:p>
            <a:pPr lvl="3"/>
            <a:r>
              <a:rPr lang="en-US" dirty="0"/>
              <a:t>Mark v discovered, set p[v]=u, and add v to (the end of) Q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Running time O(|E| + |V|) for adjacency list representation</a:t>
            </a:r>
          </a:p>
          <a:p>
            <a:pPr lvl="1"/>
            <a:r>
              <a:rPr lang="en-US" dirty="0"/>
              <a:t>Each vertex v added to Q at most in-deg(v) times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in-deg(v) = |E| (directed case) or 2|E| (undirected case)</a:t>
            </a:r>
            <a:endParaRPr lang="en-US" dirty="0"/>
          </a:p>
          <a:p>
            <a:pPr lvl="1"/>
            <a:r>
              <a:rPr lang="en-US" dirty="0"/>
              <a:t>Each directed edge (u, v) considered at most once</a:t>
            </a:r>
          </a:p>
        </p:txBody>
      </p:sp>
    </p:spTree>
    <p:extLst>
      <p:ext uri="{BB962C8B-B14F-4D97-AF65-F5344CB8AC3E}">
        <p14:creationId xmlns:p14="http://schemas.microsoft.com/office/powerpoint/2010/main" val="399974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BDBC-7A72-4900-B9C9-C9F3CE403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E558-E933-48F8-B0F9-7939FE0F6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7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2E83E-65CB-48A2-A20D-12CA00743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 in directed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4DDE4-74D5-42C1-A1D5-F21A7168C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Note! Some results apply only for undirected graphs</a:t>
            </a:r>
          </a:p>
          <a:p>
            <a:endParaRPr lang="en-US" dirty="0"/>
          </a:p>
          <a:p>
            <a:r>
              <a:rPr lang="en-US" dirty="0"/>
              <a:t>E.g., in a BFS tree for an </a:t>
            </a:r>
            <a:r>
              <a:rPr lang="en-US" i="1" dirty="0"/>
              <a:t>undirected </a:t>
            </a:r>
            <a:r>
              <a:rPr lang="en-US" dirty="0"/>
              <a:t>graph, if u and v have a non-tree edge between them they are in the same layer or adjacent layers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about in directed graphs?</a:t>
            </a:r>
          </a:p>
        </p:txBody>
      </p:sp>
    </p:spTree>
    <p:extLst>
      <p:ext uri="{BB962C8B-B14F-4D97-AF65-F5344CB8AC3E}">
        <p14:creationId xmlns:p14="http://schemas.microsoft.com/office/powerpoint/2010/main" val="206739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9F95-39D0-4571-B258-8E8DB33CD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31A8D-7B3C-4D26-B592-72E5EC8E4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Set p[s]=NULL and push s on stack S</a:t>
            </a:r>
          </a:p>
          <a:p>
            <a:r>
              <a:rPr lang="en-US" dirty="0"/>
              <a:t>While S is not empty do:</a:t>
            </a:r>
          </a:p>
          <a:p>
            <a:pPr lvl="1"/>
            <a:r>
              <a:rPr lang="en-US" dirty="0"/>
              <a:t>Pop node u from the top of S</a:t>
            </a:r>
          </a:p>
          <a:p>
            <a:pPr lvl="1"/>
            <a:r>
              <a:rPr lang="en-US" dirty="0"/>
              <a:t>If u is not marked discovered</a:t>
            </a:r>
          </a:p>
          <a:p>
            <a:pPr lvl="2"/>
            <a:r>
              <a:rPr lang="en-US" dirty="0"/>
              <a:t>Mark u discovered</a:t>
            </a:r>
          </a:p>
          <a:p>
            <a:pPr lvl="2"/>
            <a:r>
              <a:rPr lang="en-US" dirty="0"/>
              <a:t>For each edge (u, v) where v is not marked discovered</a:t>
            </a:r>
          </a:p>
          <a:p>
            <a:pPr lvl="3"/>
            <a:r>
              <a:rPr lang="en-US" dirty="0"/>
              <a:t>Set p[v]=u and push v onto S    // p[v] may be changed later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Running time O(|E| + |V|) for adjacency list representation</a:t>
            </a:r>
          </a:p>
          <a:p>
            <a:pPr lvl="1"/>
            <a:r>
              <a:rPr lang="en-US" dirty="0"/>
              <a:t>Each vertex initialized to “not discovered”</a:t>
            </a:r>
          </a:p>
          <a:p>
            <a:pPr lvl="1"/>
            <a:r>
              <a:rPr lang="en-US" dirty="0"/>
              <a:t>Node v pushed onto S at most in-deg(v) times</a:t>
            </a:r>
          </a:p>
          <a:p>
            <a:pPr lvl="2"/>
            <a:r>
              <a:rPr lang="en-US" dirty="0"/>
              <a:t>Total number of pushes is at most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in-deg(v) = O(|E|)</a:t>
            </a:r>
            <a:endParaRPr lang="en-US" dirty="0"/>
          </a:p>
          <a:p>
            <a:pPr lvl="1"/>
            <a:r>
              <a:rPr lang="en-US" dirty="0"/>
              <a:t>Each directed edge in the connected component considered exactly once </a:t>
            </a:r>
          </a:p>
        </p:txBody>
      </p:sp>
    </p:spTree>
    <p:extLst>
      <p:ext uri="{BB962C8B-B14F-4D97-AF65-F5344CB8AC3E}">
        <p14:creationId xmlns:p14="http://schemas.microsoft.com/office/powerpoint/2010/main" val="174866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98CE7-4707-4F60-A62D-0D66FCE3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AB1D5-3FF1-45F9-AC90-ECC03ACFF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 s as discovered </a:t>
            </a:r>
          </a:p>
          <a:p>
            <a:r>
              <a:rPr lang="en-US" dirty="0"/>
              <a:t>For each edge (s, v) do:</a:t>
            </a:r>
          </a:p>
          <a:p>
            <a:pPr lvl="1"/>
            <a:r>
              <a:rPr lang="en-US" dirty="0"/>
              <a:t>If v is undiscovered</a:t>
            </a:r>
          </a:p>
          <a:p>
            <a:pPr lvl="2"/>
            <a:r>
              <a:rPr lang="en-US" dirty="0"/>
              <a:t>Set p[v]=s   // p[v] will not be changed later</a:t>
            </a:r>
          </a:p>
          <a:p>
            <a:pPr lvl="2"/>
            <a:r>
              <a:rPr lang="en-US" dirty="0"/>
              <a:t>DFS(v)</a:t>
            </a:r>
          </a:p>
        </p:txBody>
      </p:sp>
    </p:spTree>
    <p:extLst>
      <p:ext uri="{BB962C8B-B14F-4D97-AF65-F5344CB8AC3E}">
        <p14:creationId xmlns:p14="http://schemas.microsoft.com/office/powerpoint/2010/main" val="242036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20933-54D4-4507-91F9-689D5F2D3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 on a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93914-74C9-44BE-973E-CD485932E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Running DFS for all nodes gives a </a:t>
            </a:r>
            <a:r>
              <a:rPr lang="en-US" i="1" dirty="0"/>
              <a:t>forest</a:t>
            </a:r>
            <a:endParaRPr lang="en-US" dirty="0"/>
          </a:p>
          <a:p>
            <a:r>
              <a:rPr lang="en-US" dirty="0"/>
              <a:t>In undirected graphs, the trees of the forest are the connected components</a:t>
            </a:r>
          </a:p>
          <a:p>
            <a:pPr lvl="1"/>
            <a:r>
              <a:rPr lang="en-US" dirty="0"/>
              <a:t>(In directed graphs, relationship not as clear!)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571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1F953-9C35-48D0-A906-535E41718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 on a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B3107-16AE-436A-B58E-ADE25013F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Initialize all vertices to undiscovered</a:t>
            </a:r>
          </a:p>
          <a:p>
            <a:r>
              <a:rPr lang="en-US" dirty="0"/>
              <a:t>For each vertex v </a:t>
            </a:r>
            <a:r>
              <a:rPr lang="en-US" dirty="0">
                <a:sym typeface="Symbol" panose="05050102010706020507" pitchFamily="18" charset="2"/>
              </a:rPr>
              <a:t> V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v is undiscovered, DFS(v)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DFS(s)</a:t>
            </a:r>
          </a:p>
          <a:p>
            <a:pPr lvl="1"/>
            <a:r>
              <a:rPr lang="en-US" dirty="0"/>
              <a:t>Mark s as discovered </a:t>
            </a:r>
          </a:p>
          <a:p>
            <a:pPr lvl="1"/>
            <a:r>
              <a:rPr lang="en-US" dirty="0"/>
              <a:t>For each edge (s, v) do:</a:t>
            </a:r>
          </a:p>
          <a:p>
            <a:pPr lvl="2"/>
            <a:r>
              <a:rPr lang="en-US" dirty="0"/>
              <a:t>If v is undiscovered</a:t>
            </a:r>
          </a:p>
          <a:p>
            <a:pPr lvl="3"/>
            <a:r>
              <a:rPr lang="en-US" dirty="0"/>
              <a:t>Set p[v]=s   </a:t>
            </a:r>
          </a:p>
          <a:p>
            <a:pPr lvl="3"/>
            <a:r>
              <a:rPr lang="en-US" dirty="0"/>
              <a:t>DFS(v)</a:t>
            </a:r>
          </a:p>
        </p:txBody>
      </p:sp>
    </p:spTree>
    <p:extLst>
      <p:ext uri="{BB962C8B-B14F-4D97-AF65-F5344CB8AC3E}">
        <p14:creationId xmlns:p14="http://schemas.microsoft.com/office/powerpoint/2010/main" val="2093925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15664</TotalTime>
  <Words>677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CMSC451: Algorithms</vt:lpstr>
      <vt:lpstr>BFS/DFS in directed graphs</vt:lpstr>
      <vt:lpstr>BFS(s)</vt:lpstr>
      <vt:lpstr>Example</vt:lpstr>
      <vt:lpstr>BFS in directed graphs</vt:lpstr>
      <vt:lpstr>DFS(s)</vt:lpstr>
      <vt:lpstr>DFS(s)</vt:lpstr>
      <vt:lpstr>DFS on a graph</vt:lpstr>
      <vt:lpstr>DFS on a graph</vt:lpstr>
      <vt:lpstr>Example</vt:lpstr>
      <vt:lpstr>DFS(s)</vt:lpstr>
      <vt:lpstr>DFS on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867</cp:revision>
  <dcterms:created xsi:type="dcterms:W3CDTF">2014-06-02T02:25:30Z</dcterms:created>
  <dcterms:modified xsi:type="dcterms:W3CDTF">2021-09-13T15:31:10Z</dcterms:modified>
</cp:coreProperties>
</file>