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448" r:id="rId3"/>
    <p:sldId id="463" r:id="rId4"/>
    <p:sldId id="464" r:id="rId5"/>
    <p:sldId id="466" r:id="rId6"/>
    <p:sldId id="467" r:id="rId7"/>
    <p:sldId id="510" r:id="rId8"/>
    <p:sldId id="511" r:id="rId9"/>
    <p:sldId id="472" r:id="rId10"/>
    <p:sldId id="473" r:id="rId11"/>
    <p:sldId id="479" r:id="rId12"/>
    <p:sldId id="480" r:id="rId13"/>
    <p:sldId id="495" r:id="rId14"/>
    <p:sldId id="383" r:id="rId15"/>
    <p:sldId id="384" r:id="rId16"/>
    <p:sldId id="475" r:id="rId17"/>
    <p:sldId id="474" r:id="rId18"/>
    <p:sldId id="476" r:id="rId19"/>
    <p:sldId id="477" r:id="rId20"/>
    <p:sldId id="485" r:id="rId21"/>
    <p:sldId id="478" r:id="rId22"/>
    <p:sldId id="483" r:id="rId23"/>
    <p:sldId id="484" r:id="rId24"/>
    <p:sldId id="4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8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3062-DD98-4536-921D-0DC3B6DD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517DD-3DE5-4CB9-9808-CA286CCE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Hard to formally define what a “greedy algorithm” is</a:t>
            </a:r>
          </a:p>
          <a:p>
            <a:r>
              <a:rPr lang="en-US" dirty="0"/>
              <a:t>Intuitively: try to optimize some criterion at every step, and never backtrack</a:t>
            </a:r>
          </a:p>
          <a:p>
            <a:pPr lvl="1"/>
            <a:r>
              <a:rPr lang="en-US" dirty="0"/>
              <a:t>Optimize locally and hope that this leads to a global optimum</a:t>
            </a:r>
          </a:p>
          <a:p>
            <a:r>
              <a:rPr lang="en-US" dirty="0"/>
              <a:t>This will not always work!</a:t>
            </a:r>
          </a:p>
          <a:p>
            <a:pPr lvl="1"/>
            <a:r>
              <a:rPr lang="en-US" dirty="0"/>
              <a:t>But when it does, the resulting algorithm is often simple and efficient</a:t>
            </a:r>
          </a:p>
        </p:txBody>
      </p:sp>
    </p:spTree>
    <p:extLst>
      <p:ext uri="{BB962C8B-B14F-4D97-AF65-F5344CB8AC3E}">
        <p14:creationId xmlns:p14="http://schemas.microsoft.com/office/powerpoint/2010/main" val="164252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54C8F-4BEF-422E-9BEF-EDC4FB13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making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44DCC-8A3C-4C29-87BC-9867F4538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we want to make a certain value v using the fewest number of coins</a:t>
            </a:r>
          </a:p>
          <a:p>
            <a:pPr lvl="1"/>
            <a:r>
              <a:rPr lang="en-US" dirty="0"/>
              <a:t>Available coins: 1, 5, 10, 25</a:t>
            </a:r>
          </a:p>
          <a:p>
            <a:r>
              <a:rPr lang="en-US" dirty="0"/>
              <a:t>While v &gt; 0 do:</a:t>
            </a:r>
          </a:p>
          <a:p>
            <a:pPr lvl="1"/>
            <a:r>
              <a:rPr lang="en-US" dirty="0"/>
              <a:t>Add largest coin c ≤ v to a set S</a:t>
            </a:r>
          </a:p>
          <a:p>
            <a:pPr lvl="1"/>
            <a:r>
              <a:rPr lang="en-US" dirty="0"/>
              <a:t>Set v = v-c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1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9E33-6417-419F-8168-1008BF51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F5F09-9173-4CC5-B9BC-106EEA0E4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Does this always work?</a:t>
            </a:r>
          </a:p>
          <a:p>
            <a:r>
              <a:rPr lang="en-US" dirty="0"/>
              <a:t>Yes – if the coins are 1, 5, 10, 25</a:t>
            </a:r>
          </a:p>
          <a:p>
            <a:pPr lvl="1"/>
            <a:r>
              <a:rPr lang="en-US" dirty="0"/>
              <a:t>Proof is not obvious!</a:t>
            </a:r>
          </a:p>
          <a:p>
            <a:r>
              <a:rPr lang="en-US" dirty="0"/>
              <a:t>What if we remove the nickel?</a:t>
            </a:r>
          </a:p>
          <a:p>
            <a:pPr lvl="1"/>
            <a:r>
              <a:rPr lang="en-US" dirty="0"/>
              <a:t>Running the greedy algorithm on v = 30 uses </a:t>
            </a:r>
            <a:br>
              <a:rPr lang="en-US" dirty="0"/>
            </a:br>
            <a:r>
              <a:rPr lang="en-US" dirty="0"/>
              <a:t>a quarter and 5 pennies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6 coins</a:t>
            </a:r>
          </a:p>
          <a:p>
            <a:pPr lvl="1"/>
            <a:r>
              <a:rPr lang="en-US" dirty="0"/>
              <a:t>Optimal is 3 dimes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3 coins</a:t>
            </a:r>
          </a:p>
          <a:p>
            <a:r>
              <a:rPr lang="en-US" dirty="0"/>
              <a:t>Whether this greedy algorithm is optimal depends on the denominations available</a:t>
            </a:r>
          </a:p>
        </p:txBody>
      </p:sp>
    </p:spTree>
    <p:extLst>
      <p:ext uri="{BB962C8B-B14F-4D97-AF65-F5344CB8AC3E}">
        <p14:creationId xmlns:p14="http://schemas.microsoft.com/office/powerpoint/2010/main" val="121035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Interval scheduling</a:t>
            </a:r>
          </a:p>
        </p:txBody>
      </p:sp>
    </p:spTree>
    <p:extLst>
      <p:ext uri="{BB962C8B-B14F-4D97-AF65-F5344CB8AC3E}">
        <p14:creationId xmlns:p14="http://schemas.microsoft.com/office/powerpoint/2010/main" val="4259486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a shared resource and several requests, maximize the number of requests that can be satisfied overall</a:t>
            </a:r>
          </a:p>
          <a:p>
            <a:pPr lvl="1"/>
            <a:r>
              <a:rPr lang="en-US" dirty="0"/>
              <a:t>A request has a start time and an end time</a:t>
            </a:r>
          </a:p>
          <a:p>
            <a:pPr lvl="1"/>
            <a:r>
              <a:rPr lang="en-US" dirty="0"/>
              <a:t>Assume at most one request can be satisfied at any given time, and requests cannot be broken up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066800" y="6126164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447800" y="5562600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1676400" y="5883965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048000" y="5565913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276600" y="5334000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162300" y="5883965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229100" y="5883965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334000" y="5562600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4919870" y="588727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4876800" y="5334000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1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BF650-271D-482E-B9AC-F21230A0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AEC6-7533-4335-98DE-9D0E2491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Request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has the form 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 with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&lt;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Input: a set of requests T = {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Output: T’ </a:t>
            </a:r>
            <a:r>
              <a:rPr lang="en-US" dirty="0">
                <a:sym typeface="Symbol" panose="05050102010706020507" pitchFamily="18" charset="2"/>
              </a:rPr>
              <a:t> T of maximum size such that no distinct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 T’ overlap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Overlap: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≤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and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≥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99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DC9E-1D84-4272-91E9-FF990C5B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for 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6BB6D-3E3F-40D2-B277-32578AA8E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// T is the set of requests currently under consideration; T’ is the set of requests we will satisfy </a:t>
            </a:r>
          </a:p>
          <a:p>
            <a:r>
              <a:rPr lang="en-US" dirty="0"/>
              <a:t>T’ = </a:t>
            </a:r>
            <a:r>
              <a:rPr lang="en-US" dirty="0">
                <a:sym typeface="Symbol" panose="05050102010706020507" pitchFamily="18" charset="2"/>
              </a:rPr>
              <a:t></a:t>
            </a:r>
            <a:endParaRPr lang="en-US" dirty="0"/>
          </a:p>
          <a:p>
            <a:r>
              <a:rPr lang="en-US" dirty="0"/>
              <a:t>While T is not empty do:</a:t>
            </a:r>
          </a:p>
          <a:p>
            <a:pPr lvl="1"/>
            <a:r>
              <a:rPr lang="en-US" dirty="0"/>
              <a:t>Pick some r </a:t>
            </a:r>
            <a:r>
              <a:rPr lang="en-US" dirty="0">
                <a:sym typeface="Symbol" panose="05050102010706020507" pitchFamily="18" charset="2"/>
              </a:rPr>
              <a:t> T and add it to T’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Update T by removing r and any requests that overlap with r from T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Note: this always produces a </a:t>
            </a:r>
            <a:r>
              <a:rPr lang="en-US" i="1" dirty="0">
                <a:sym typeface="Symbol" panose="05050102010706020507" pitchFamily="18" charset="2"/>
              </a:rPr>
              <a:t>valid</a:t>
            </a:r>
            <a:r>
              <a:rPr lang="en-US" dirty="0">
                <a:sym typeface="Symbol" panose="05050102010706020507" pitchFamily="18" charset="2"/>
              </a:rPr>
              <a:t> T’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But it may not be optimal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DFA84E-C714-472B-AB69-928F25082D83}"/>
              </a:ext>
            </a:extLst>
          </p:cNvPr>
          <p:cNvSpPr/>
          <p:nvPr/>
        </p:nvSpPr>
        <p:spPr>
          <a:xfrm>
            <a:off x="1219200" y="3352800"/>
            <a:ext cx="4343400" cy="5334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3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0688-D5B3-41BA-88A0-433BC3849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greedy ideas that don’t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46C2C-EC08-4037-8686-6C0686305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take the </a:t>
            </a:r>
            <a:r>
              <a:rPr lang="en-US" i="1" dirty="0"/>
              <a:t>shortest</a:t>
            </a:r>
            <a:r>
              <a:rPr lang="en-US" dirty="0"/>
              <a:t> request in 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Greedy algorithm satisfies 1 request, but optimal solution satisfies 2 requests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3F4FB7-E19F-4689-9647-D3CE32D96181}"/>
              </a:ext>
            </a:extLst>
          </p:cNvPr>
          <p:cNvCxnSpPr>
            <a:cxnSpLocks/>
          </p:cNvCxnSpPr>
          <p:nvPr/>
        </p:nvCxnSpPr>
        <p:spPr>
          <a:xfrm>
            <a:off x="914400" y="3383280"/>
            <a:ext cx="7391400" cy="0"/>
          </a:xfrm>
          <a:prstGeom prst="line">
            <a:avLst/>
          </a:prstGeom>
          <a:ln w="57150" cmpd="dbl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EAC93DD-E18E-4D0F-B73A-9CA0E63D4A4B}"/>
              </a:ext>
            </a:extLst>
          </p:cNvPr>
          <p:cNvCxnSpPr>
            <a:cxnSpLocks/>
          </p:cNvCxnSpPr>
          <p:nvPr/>
        </p:nvCxnSpPr>
        <p:spPr>
          <a:xfrm>
            <a:off x="1295400" y="2819400"/>
            <a:ext cx="29337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69B0C05-5794-4BF6-ADC6-2003AD3BA25A}"/>
              </a:ext>
            </a:extLst>
          </p:cNvPr>
          <p:cNvCxnSpPr>
            <a:cxnSpLocks/>
          </p:cNvCxnSpPr>
          <p:nvPr/>
        </p:nvCxnSpPr>
        <p:spPr>
          <a:xfrm>
            <a:off x="4114800" y="3141081"/>
            <a:ext cx="6096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0EAADD-29FC-45E3-9551-D36B7A13900E}"/>
              </a:ext>
            </a:extLst>
          </p:cNvPr>
          <p:cNvCxnSpPr>
            <a:cxnSpLocks/>
          </p:cNvCxnSpPr>
          <p:nvPr/>
        </p:nvCxnSpPr>
        <p:spPr>
          <a:xfrm>
            <a:off x="4572000" y="2819400"/>
            <a:ext cx="3200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9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C437-F95A-4EB0-99ED-BE257979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greedy ideas that don’t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8F310-F5BA-4FD2-B3C9-108D9D11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take the request that </a:t>
            </a:r>
            <a:r>
              <a:rPr lang="en-US" i="1" dirty="0"/>
              <a:t>overlaps the fewest other requests in 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Greedy algorithm satisfies 3 requests, but optimal solution satisfies 4 requests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07E7022-5898-4F88-A02D-3A8378466BD6}"/>
              </a:ext>
            </a:extLst>
          </p:cNvPr>
          <p:cNvCxnSpPr>
            <a:cxnSpLocks/>
          </p:cNvCxnSpPr>
          <p:nvPr/>
        </p:nvCxnSpPr>
        <p:spPr>
          <a:xfrm>
            <a:off x="914400" y="3962400"/>
            <a:ext cx="7391400" cy="0"/>
          </a:xfrm>
          <a:prstGeom prst="line">
            <a:avLst/>
          </a:prstGeom>
          <a:ln w="57150" cmpd="dbl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9145E70-FC85-45F8-8FCD-15D822A63DE8}"/>
              </a:ext>
            </a:extLst>
          </p:cNvPr>
          <p:cNvCxnSpPr>
            <a:cxnSpLocks/>
          </p:cNvCxnSpPr>
          <p:nvPr/>
        </p:nvCxnSpPr>
        <p:spPr>
          <a:xfrm>
            <a:off x="15240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0417AAB-65E2-4859-B602-403E586E45DF}"/>
              </a:ext>
            </a:extLst>
          </p:cNvPr>
          <p:cNvCxnSpPr>
            <a:cxnSpLocks/>
          </p:cNvCxnSpPr>
          <p:nvPr/>
        </p:nvCxnSpPr>
        <p:spPr>
          <a:xfrm>
            <a:off x="38100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9901A69-A437-4C6E-9DD8-272CBE71A04E}"/>
              </a:ext>
            </a:extLst>
          </p:cNvPr>
          <p:cNvCxnSpPr>
            <a:cxnSpLocks/>
          </p:cNvCxnSpPr>
          <p:nvPr/>
        </p:nvCxnSpPr>
        <p:spPr>
          <a:xfrm>
            <a:off x="2963333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A73493-4E6B-4121-8AFA-93F00903F6D4}"/>
              </a:ext>
            </a:extLst>
          </p:cNvPr>
          <p:cNvCxnSpPr>
            <a:cxnSpLocks/>
          </p:cNvCxnSpPr>
          <p:nvPr/>
        </p:nvCxnSpPr>
        <p:spPr>
          <a:xfrm>
            <a:off x="4402666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DB180DC-BE12-46D6-9BE2-6839F85D1666}"/>
              </a:ext>
            </a:extLst>
          </p:cNvPr>
          <p:cNvCxnSpPr>
            <a:cxnSpLocks/>
          </p:cNvCxnSpPr>
          <p:nvPr/>
        </p:nvCxnSpPr>
        <p:spPr>
          <a:xfrm>
            <a:off x="58420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715F74-B7B9-4AB9-9E17-A2EADAE4EDE2}"/>
              </a:ext>
            </a:extLst>
          </p:cNvPr>
          <p:cNvCxnSpPr>
            <a:cxnSpLocks/>
          </p:cNvCxnSpPr>
          <p:nvPr/>
        </p:nvCxnSpPr>
        <p:spPr>
          <a:xfrm>
            <a:off x="22860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AAAD47F-C087-451B-AFDB-A30A4F33D999}"/>
              </a:ext>
            </a:extLst>
          </p:cNvPr>
          <p:cNvCxnSpPr>
            <a:cxnSpLocks/>
          </p:cNvCxnSpPr>
          <p:nvPr/>
        </p:nvCxnSpPr>
        <p:spPr>
          <a:xfrm>
            <a:off x="22860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001B95E-536C-4823-A4B4-EB7070E77FCD}"/>
              </a:ext>
            </a:extLst>
          </p:cNvPr>
          <p:cNvCxnSpPr>
            <a:cxnSpLocks/>
          </p:cNvCxnSpPr>
          <p:nvPr/>
        </p:nvCxnSpPr>
        <p:spPr>
          <a:xfrm>
            <a:off x="22860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9BD899B-9B10-4F03-84CB-FB135B09E089}"/>
              </a:ext>
            </a:extLst>
          </p:cNvPr>
          <p:cNvCxnSpPr>
            <a:cxnSpLocks/>
          </p:cNvCxnSpPr>
          <p:nvPr/>
        </p:nvCxnSpPr>
        <p:spPr>
          <a:xfrm>
            <a:off x="52578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F29447-F0D4-4252-90E5-F2B6C5C6AC3A}"/>
              </a:ext>
            </a:extLst>
          </p:cNvPr>
          <p:cNvCxnSpPr>
            <a:cxnSpLocks/>
          </p:cNvCxnSpPr>
          <p:nvPr/>
        </p:nvCxnSpPr>
        <p:spPr>
          <a:xfrm>
            <a:off x="52578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25534B-2482-4F02-AAC4-6490B442BED9}"/>
              </a:ext>
            </a:extLst>
          </p:cNvPr>
          <p:cNvCxnSpPr>
            <a:cxnSpLocks/>
          </p:cNvCxnSpPr>
          <p:nvPr/>
        </p:nvCxnSpPr>
        <p:spPr>
          <a:xfrm>
            <a:off x="52578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52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41F0-C40F-437E-967A-973A2D83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idea that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0F2A-8BEF-44E5-B088-0CF400609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take a request in T that </a:t>
            </a:r>
            <a:r>
              <a:rPr lang="en-US" i="1" dirty="0"/>
              <a:t>ends earliest</a:t>
            </a:r>
            <a:endParaRPr lang="en-US" dirty="0"/>
          </a:p>
          <a:p>
            <a:pPr lvl="1"/>
            <a:r>
              <a:rPr lang="en-US" dirty="0"/>
              <a:t>Intuition: this leaves the resource available for the longest contiguous time to the end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4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HW1 solutions posted</a:t>
            </a:r>
          </a:p>
          <a:p>
            <a:r>
              <a:rPr lang="en-US" dirty="0"/>
              <a:t>HW2 out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6E63E-9900-405C-844F-C264D5F1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idea that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1B5CC-C8A1-49D1-93B9-8424FC2A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T’ = </a:t>
            </a:r>
            <a:r>
              <a:rPr lang="en-US" dirty="0">
                <a:sym typeface="Symbol" panose="05050102010706020507" pitchFamily="18" charset="2"/>
              </a:rPr>
              <a:t></a:t>
            </a:r>
            <a:endParaRPr lang="en-US" dirty="0"/>
          </a:p>
          <a:p>
            <a:r>
              <a:rPr lang="en-US" dirty="0"/>
              <a:t>While T is not empty do:</a:t>
            </a:r>
          </a:p>
          <a:p>
            <a:pPr lvl="1"/>
            <a:r>
              <a:rPr lang="en-US" dirty="0"/>
              <a:t>Pick any r </a:t>
            </a:r>
            <a:r>
              <a:rPr lang="en-US" dirty="0">
                <a:sym typeface="Symbol" panose="05050102010706020507" pitchFamily="18" charset="2"/>
              </a:rPr>
              <a:t> T that ends earliest and add it to T’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Update T by removing r and any requests that overlap with r from T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/>
              <a:t>Proof of correctness?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438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08C6-5BFA-402A-92DF-011CCFE1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0F2B5-9622-4DAA-B759-FDA249645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some instance; let O be an optimal solution; let A be a set returned by the algorithm</a:t>
            </a:r>
          </a:p>
          <a:p>
            <a:pPr lvl="1"/>
            <a:r>
              <a:rPr lang="en-US" dirty="0"/>
              <a:t>Note: neither A nor O is necessarily unique</a:t>
            </a:r>
          </a:p>
          <a:p>
            <a:r>
              <a:rPr lang="en-US" dirty="0"/>
              <a:t>Want to prove that |A| = |O|</a:t>
            </a:r>
          </a:p>
          <a:p>
            <a:pPr lvl="1"/>
            <a:r>
              <a:rPr lang="en-US" dirty="0"/>
              <a:t>Can’t hope to prove A = O (why?)</a:t>
            </a:r>
          </a:p>
        </p:txBody>
      </p:sp>
    </p:spTree>
    <p:extLst>
      <p:ext uri="{BB962C8B-B14F-4D97-AF65-F5344CB8AC3E}">
        <p14:creationId xmlns:p14="http://schemas.microsoft.com/office/powerpoint/2010/main" val="415463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71C6-AF33-4980-BB17-8F1F2D60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DA8D4-88A2-4F07-9B04-E01BFA08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Order the requests in A and O by ending times</a:t>
            </a:r>
          </a:p>
          <a:p>
            <a:pPr lvl="1"/>
            <a:r>
              <a:rPr lang="en-US" dirty="0"/>
              <a:t>A =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O = {o</a:t>
            </a:r>
            <a:r>
              <a:rPr lang="en-US" baseline="-25000" dirty="0"/>
              <a:t>1</a:t>
            </a:r>
            <a:r>
              <a:rPr lang="en-US" dirty="0"/>
              <a:t>, o</a:t>
            </a:r>
            <a:r>
              <a:rPr lang="en-US" baseline="-25000" dirty="0"/>
              <a:t>2</a:t>
            </a:r>
            <a:r>
              <a:rPr lang="en-US" dirty="0"/>
              <a:t>, …, o</a:t>
            </a:r>
            <a:r>
              <a:rPr lang="en-US" baseline="-25000" dirty="0"/>
              <a:t>k</a:t>
            </a:r>
            <a:r>
              <a:rPr lang="en-US" dirty="0"/>
              <a:t>, …}</a:t>
            </a:r>
          </a:p>
          <a:p>
            <a:r>
              <a:rPr lang="en-US" dirty="0"/>
              <a:t>Claim: for all </a:t>
            </a:r>
            <a:r>
              <a:rPr lang="en-US" dirty="0" err="1"/>
              <a:t>i</a:t>
            </a:r>
            <a:r>
              <a:rPr lang="en-US" dirty="0">
                <a:sym typeface="Symbol" panose="05050102010706020507" pitchFamily="18" charset="2"/>
              </a:rPr>
              <a:t> ≤ k</a:t>
            </a:r>
            <a:r>
              <a:rPr lang="en-US" dirty="0"/>
              <a:t>, a</a:t>
            </a:r>
            <a:r>
              <a:rPr lang="en-US" baseline="-25000" dirty="0"/>
              <a:t>i</a:t>
            </a:r>
            <a:r>
              <a:rPr lang="en-US" dirty="0"/>
              <a:t> ends no later than o</a:t>
            </a:r>
            <a:r>
              <a:rPr lang="en-US" baseline="-25000" dirty="0"/>
              <a:t>i</a:t>
            </a:r>
            <a:endParaRPr lang="en-US" dirty="0"/>
          </a:p>
          <a:p>
            <a:r>
              <a:rPr lang="en-US" dirty="0"/>
              <a:t>Proof: by induction</a:t>
            </a:r>
          </a:p>
          <a:p>
            <a:pPr lvl="1"/>
            <a:r>
              <a:rPr lang="en-US" dirty="0"/>
              <a:t>True for </a:t>
            </a:r>
            <a:r>
              <a:rPr lang="en-US" dirty="0" err="1"/>
              <a:t>i</a:t>
            </a:r>
            <a:r>
              <a:rPr lang="en-US" dirty="0"/>
              <a:t>=1 (a</a:t>
            </a:r>
            <a:r>
              <a:rPr lang="en-US" baseline="-25000" dirty="0"/>
              <a:t>1</a:t>
            </a:r>
            <a:r>
              <a:rPr lang="en-US" dirty="0"/>
              <a:t> has the earliest ending time overall)</a:t>
            </a:r>
          </a:p>
          <a:p>
            <a:pPr lvl="1"/>
            <a:r>
              <a:rPr lang="en-US" dirty="0"/>
              <a:t>Assume true for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This means the ending time of a</a:t>
            </a:r>
            <a:r>
              <a:rPr lang="en-US" baseline="-25000" dirty="0"/>
              <a:t>i</a:t>
            </a:r>
            <a:r>
              <a:rPr lang="en-US" dirty="0"/>
              <a:t> is </a:t>
            </a:r>
            <a:r>
              <a:rPr lang="en-US" dirty="0">
                <a:sym typeface="Symbol" panose="05050102010706020507" pitchFamily="18" charset="2"/>
              </a:rPr>
              <a:t>≤ the ending time of</a:t>
            </a:r>
            <a:r>
              <a:rPr lang="en-US" dirty="0"/>
              <a:t> o</a:t>
            </a:r>
            <a:r>
              <a:rPr lang="en-US" baseline="-25000" dirty="0"/>
              <a:t>i</a:t>
            </a:r>
            <a:endParaRPr lang="en-US" dirty="0"/>
          </a:p>
          <a:p>
            <a:pPr lvl="2"/>
            <a:r>
              <a:rPr lang="en-US" dirty="0"/>
              <a:t>So o</a:t>
            </a:r>
            <a:r>
              <a:rPr lang="en-US" baseline="-25000" dirty="0"/>
              <a:t>i+1</a:t>
            </a:r>
            <a:r>
              <a:rPr lang="en-US" dirty="0"/>
              <a:t> does not conflict with {a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i</a:t>
            </a:r>
            <a:r>
              <a:rPr lang="en-US" dirty="0"/>
              <a:t>}</a:t>
            </a:r>
          </a:p>
          <a:p>
            <a:pPr lvl="2"/>
            <a:r>
              <a:rPr lang="en-US" dirty="0"/>
              <a:t>If o</a:t>
            </a:r>
            <a:r>
              <a:rPr lang="en-US" baseline="-25000" dirty="0"/>
              <a:t>i+1</a:t>
            </a:r>
            <a:r>
              <a:rPr lang="en-US" dirty="0"/>
              <a:t> ended before a</a:t>
            </a:r>
            <a:r>
              <a:rPr lang="en-US" baseline="-25000" dirty="0"/>
              <a:t>i+1</a:t>
            </a:r>
            <a:r>
              <a:rPr lang="en-US" dirty="0"/>
              <a:t>, then a</a:t>
            </a:r>
            <a:r>
              <a:rPr lang="en-US" baseline="-25000" dirty="0"/>
              <a:t>i+1</a:t>
            </a:r>
            <a:r>
              <a:rPr lang="en-US" dirty="0"/>
              <a:t> would not have been chosen (since o</a:t>
            </a:r>
            <a:r>
              <a:rPr lang="en-US" baseline="-25000" dirty="0"/>
              <a:t>i+1</a:t>
            </a:r>
            <a:r>
              <a:rPr lang="en-US" dirty="0"/>
              <a:t> is available)</a:t>
            </a:r>
          </a:p>
        </p:txBody>
      </p:sp>
    </p:spTree>
    <p:extLst>
      <p:ext uri="{BB962C8B-B14F-4D97-AF65-F5344CB8AC3E}">
        <p14:creationId xmlns:p14="http://schemas.microsoft.com/office/powerpoint/2010/main" val="362763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4462E-9E07-43F8-9B9C-35E79D5C6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A73D2-87FF-4807-B56E-091E567B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|A|=|O|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Assume not</a:t>
            </a:r>
          </a:p>
          <a:p>
            <a:pPr lvl="1"/>
            <a:r>
              <a:rPr lang="en-US" dirty="0"/>
              <a:t>Let A =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} and O = {o</a:t>
            </a:r>
            <a:r>
              <a:rPr lang="en-US" baseline="-25000" dirty="0"/>
              <a:t>1</a:t>
            </a:r>
            <a:r>
              <a:rPr lang="en-US" dirty="0"/>
              <a:t>, o</a:t>
            </a:r>
            <a:r>
              <a:rPr lang="en-US" baseline="-25000" dirty="0"/>
              <a:t>2</a:t>
            </a:r>
            <a:r>
              <a:rPr lang="en-US" dirty="0"/>
              <a:t>, …, o</a:t>
            </a:r>
            <a:r>
              <a:rPr lang="en-US" baseline="-25000" dirty="0"/>
              <a:t>k</a:t>
            </a:r>
            <a:r>
              <a:rPr lang="en-US" dirty="0"/>
              <a:t>, o</a:t>
            </a:r>
            <a:r>
              <a:rPr lang="en-US" baseline="-25000" dirty="0"/>
              <a:t>k+1</a:t>
            </a:r>
            <a:r>
              <a:rPr lang="en-US" dirty="0"/>
              <a:t>, …}</a:t>
            </a:r>
          </a:p>
          <a:p>
            <a:pPr lvl="1"/>
            <a:r>
              <a:rPr lang="en-US" dirty="0"/>
              <a:t>By previous claim,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 ends no later than o</a:t>
            </a:r>
            <a:r>
              <a:rPr lang="en-US" baseline="-25000" dirty="0"/>
              <a:t>k</a:t>
            </a:r>
            <a:endParaRPr lang="en-US" dirty="0"/>
          </a:p>
          <a:p>
            <a:pPr lvl="1"/>
            <a:r>
              <a:rPr lang="en-US" dirty="0"/>
              <a:t>But then the algorithm would have added at least one more request to A</a:t>
            </a:r>
          </a:p>
        </p:txBody>
      </p:sp>
    </p:spTree>
    <p:extLst>
      <p:ext uri="{BB962C8B-B14F-4D97-AF65-F5344CB8AC3E}">
        <p14:creationId xmlns:p14="http://schemas.microsoft.com/office/powerpoint/2010/main" val="403434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6E63E-9900-405C-844F-C264D5F1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1B5CC-C8A1-49D1-93B9-8424FC2A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T’ = </a:t>
            </a:r>
            <a:r>
              <a:rPr lang="en-US" dirty="0">
                <a:sym typeface="Symbol" panose="05050102010706020507" pitchFamily="18" charset="2"/>
              </a:rPr>
              <a:t></a:t>
            </a:r>
          </a:p>
          <a:p>
            <a:r>
              <a:rPr lang="en-US" dirty="0">
                <a:sym typeface="Symbol" panose="05050102010706020507" pitchFamily="18" charset="2"/>
              </a:rPr>
              <a:t>Sort requests in T by their ending times</a:t>
            </a:r>
          </a:p>
          <a:p>
            <a:r>
              <a:rPr lang="en-US" dirty="0">
                <a:sym typeface="Symbol" panose="05050102010706020507" pitchFamily="18" charset="2"/>
              </a:rPr>
              <a:t>Initialize array S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r>
              <a:rPr lang="en-US" dirty="0">
                <a:sym typeface="Symbol" panose="05050102010706020507" pitchFamily="18" charset="2"/>
              </a:rPr>
              <a:t> S[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starting time of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endParaRPr lang="en-US" baseline="-25000" dirty="0">
              <a:sym typeface="Symbol" panose="05050102010706020507" pitchFamily="18" charset="2"/>
            </a:endParaRPr>
          </a:p>
          <a:p>
            <a:r>
              <a:rPr lang="en-US" dirty="0"/>
              <a:t>Set e = 0   </a:t>
            </a:r>
            <a:r>
              <a:rPr lang="en-US" sz="3000" dirty="0"/>
              <a:t>// assume the interval starts at 0 </a:t>
            </a:r>
            <a:br>
              <a:rPr lang="en-US" sz="3000" dirty="0"/>
            </a:br>
            <a:r>
              <a:rPr lang="en-US" sz="3000" dirty="0"/>
              <a:t>                   // e is the ending time of requests in T’</a:t>
            </a:r>
          </a:p>
          <a:p>
            <a:r>
              <a:rPr lang="en-US" dirty="0"/>
              <a:t>While </a:t>
            </a:r>
            <a:r>
              <a:rPr lang="en-US" dirty="0" err="1"/>
              <a:t>i</a:t>
            </a:r>
            <a:r>
              <a:rPr lang="en-US" dirty="0"/>
              <a:t> ≤ n:</a:t>
            </a:r>
          </a:p>
          <a:p>
            <a:pPr lvl="1"/>
            <a:r>
              <a:rPr lang="en-US" dirty="0"/>
              <a:t>Increment </a:t>
            </a:r>
            <a:r>
              <a:rPr lang="en-US" dirty="0" err="1"/>
              <a:t>i</a:t>
            </a:r>
            <a:r>
              <a:rPr lang="en-US" dirty="0"/>
              <a:t> until S[</a:t>
            </a:r>
            <a:r>
              <a:rPr lang="en-US" dirty="0" err="1"/>
              <a:t>i</a:t>
            </a:r>
            <a:r>
              <a:rPr lang="en-US" dirty="0"/>
              <a:t>] ≥ e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Add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to T’; set e to the ending time of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Time O(n log n) overall (dominated by sorting)</a:t>
            </a:r>
          </a:p>
        </p:txBody>
      </p:sp>
    </p:spTree>
    <p:extLst>
      <p:ext uri="{BB962C8B-B14F-4D97-AF65-F5344CB8AC3E}">
        <p14:creationId xmlns:p14="http://schemas.microsoft.com/office/powerpoint/2010/main" val="246715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ECA8-1729-44E9-B656-072005DC2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acyclic graphs (DAGs)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D43E2-FCA1-4EED-928D-70F504D46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directed graph with no cycles is called a </a:t>
            </a:r>
            <a:r>
              <a:rPr lang="en-US" i="1" dirty="0"/>
              <a:t>DAG</a:t>
            </a:r>
          </a:p>
          <a:p>
            <a:endParaRPr lang="en-US" dirty="0"/>
          </a:p>
          <a:p>
            <a:r>
              <a:rPr lang="en-US" dirty="0"/>
              <a:t>Common when encoding </a:t>
            </a:r>
            <a:r>
              <a:rPr lang="en-US" i="1" dirty="0"/>
              <a:t>dependencies</a:t>
            </a:r>
          </a:p>
          <a:p>
            <a:pPr lvl="1"/>
            <a:r>
              <a:rPr lang="en-US" dirty="0"/>
              <a:t>E.g., Boolean circuits, tasks, courses, …</a:t>
            </a:r>
          </a:p>
          <a:p>
            <a:pPr lvl="1"/>
            <a:r>
              <a:rPr lang="en-US" dirty="0"/>
              <a:t>If the dependency graph is not a DAG, there is no way to satisfy the dependencies!</a:t>
            </a:r>
          </a:p>
        </p:txBody>
      </p:sp>
    </p:spTree>
    <p:extLst>
      <p:ext uri="{BB962C8B-B14F-4D97-AF65-F5344CB8AC3E}">
        <p14:creationId xmlns:p14="http://schemas.microsoft.com/office/powerpoint/2010/main" val="282269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A0F49-D430-47D3-B375-AF1E7082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A85EA-3E37-44DB-96B8-AF36E46AC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topological ordering </a:t>
            </a:r>
            <a:r>
              <a:rPr lang="en-US" dirty="0"/>
              <a:t>of a directed graph is an ordering of the vertices such that all edges “go forward” (i.e., from lower to higher index)</a:t>
            </a:r>
          </a:p>
          <a:p>
            <a:pPr lvl="1"/>
            <a:r>
              <a:rPr lang="en-US" dirty="0"/>
              <a:t>Not necessarily unique</a:t>
            </a:r>
          </a:p>
          <a:p>
            <a:endParaRPr lang="en-US" dirty="0"/>
          </a:p>
          <a:p>
            <a:r>
              <a:rPr lang="en-US" dirty="0"/>
              <a:t>A directed graph has a topological ordering if and only if it is a DAG</a:t>
            </a:r>
          </a:p>
        </p:txBody>
      </p:sp>
    </p:spTree>
    <p:extLst>
      <p:ext uri="{BB962C8B-B14F-4D97-AF65-F5344CB8AC3E}">
        <p14:creationId xmlns:p14="http://schemas.microsoft.com/office/powerpoint/2010/main" val="57165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9F17-92B2-414E-AF7D-82242A5BA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 topological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FED1C-60A2-4AFF-B088-8F1F8C30A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One algorithm for computing a topological ordering (if the graph is a DAG):</a:t>
            </a:r>
          </a:p>
          <a:p>
            <a:pPr lvl="1"/>
            <a:r>
              <a:rPr lang="en-US" dirty="0"/>
              <a:t>Repeatedly find v with no ingoing edges and place it next; update graph</a:t>
            </a:r>
          </a:p>
          <a:p>
            <a:endParaRPr lang="en-US" dirty="0"/>
          </a:p>
          <a:p>
            <a:r>
              <a:rPr lang="en-US" dirty="0"/>
              <a:t>How to implement efficiently?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5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89728-8433-4B01-B15C-1C4497A8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a topological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58CE1-E224-42EF-8426-C0BF40A2B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structures</a:t>
            </a:r>
          </a:p>
          <a:p>
            <a:pPr lvl="1"/>
            <a:r>
              <a:rPr lang="en-US" dirty="0"/>
              <a:t>Use an array to maintain the number of ingoing edges for every vertex in the current graph </a:t>
            </a:r>
          </a:p>
          <a:p>
            <a:pPr lvl="1"/>
            <a:r>
              <a:rPr lang="en-US" dirty="0"/>
              <a:t>Maintain list L of vertices with no ingoing edges</a:t>
            </a:r>
          </a:p>
          <a:p>
            <a:pPr lvl="1"/>
            <a:r>
              <a:rPr lang="en-US" dirty="0"/>
              <a:t>These can be initialized in O(|E|+|V|) time</a:t>
            </a:r>
          </a:p>
          <a:p>
            <a:r>
              <a:rPr lang="en-US" dirty="0"/>
              <a:t>For |V| iterations:</a:t>
            </a:r>
          </a:p>
          <a:p>
            <a:pPr lvl="1"/>
            <a:r>
              <a:rPr lang="en-US" dirty="0"/>
              <a:t>Take any vertex v from L and place it next</a:t>
            </a:r>
          </a:p>
          <a:p>
            <a:pPr lvl="1"/>
            <a:r>
              <a:rPr lang="en-US" dirty="0"/>
              <a:t>For each neighbor v’ of v, decrement count of v’ and add v’ to L if applicable</a:t>
            </a:r>
          </a:p>
          <a:p>
            <a:r>
              <a:rPr lang="en-US" dirty="0"/>
              <a:t>O(|E|+|V|) time overall</a:t>
            </a:r>
          </a:p>
        </p:txBody>
      </p:sp>
    </p:spTree>
    <p:extLst>
      <p:ext uri="{BB962C8B-B14F-4D97-AF65-F5344CB8AC3E}">
        <p14:creationId xmlns:p14="http://schemas.microsoft.com/office/powerpoint/2010/main" val="222686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2968B-1AFC-494B-B939-06FB64A09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8A2BE-DCEA-4920-BB24-E3A9CC8E0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Can also solve the problem using DFS</a:t>
            </a:r>
          </a:p>
          <a:p>
            <a:r>
              <a:rPr lang="en-US" dirty="0"/>
              <a:t>Run DFS, then order vertices by their finishing times (last to first)</a:t>
            </a:r>
          </a:p>
          <a:p>
            <a:pPr lvl="1"/>
            <a:r>
              <a:rPr lang="en-US" dirty="0"/>
              <a:t>As each vertex finishes, push it on a stack </a:t>
            </a:r>
          </a:p>
          <a:p>
            <a:r>
              <a:rPr lang="en-US" dirty="0"/>
              <a:t>Running time same as for DFS</a:t>
            </a:r>
          </a:p>
        </p:txBody>
      </p:sp>
    </p:spTree>
    <p:extLst>
      <p:ext uri="{BB962C8B-B14F-4D97-AF65-F5344CB8AC3E}">
        <p14:creationId xmlns:p14="http://schemas.microsoft.com/office/powerpoint/2010/main" val="304836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FC28-2558-4055-99D3-B95064995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28739-A8E4-431B-A040-A877C603D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Claim: If G is a DAG, this gives a topological ordering</a:t>
            </a:r>
          </a:p>
          <a:p>
            <a:r>
              <a:rPr lang="en-US" dirty="0"/>
              <a:t>Need to show that for any edge (u, v), we have f[v] &lt; f[u]</a:t>
            </a:r>
          </a:p>
          <a:p>
            <a:pPr lvl="1"/>
            <a:r>
              <a:rPr lang="en-US" dirty="0"/>
              <a:t>When edge (u, v) explored, v is not active (or else we have a back edge and thus a cycle in G)</a:t>
            </a:r>
          </a:p>
          <a:p>
            <a:pPr lvl="1"/>
            <a:r>
              <a:rPr lang="en-US" dirty="0"/>
              <a:t>If v is undiscovered, v is a descendant of u and so f[v] &lt; f[u]</a:t>
            </a:r>
          </a:p>
          <a:p>
            <a:pPr lvl="1"/>
            <a:r>
              <a:rPr lang="en-US" dirty="0"/>
              <a:t>If v is finished, f[v] &lt; f[u]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0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Greedy algorithms</a:t>
            </a:r>
          </a:p>
        </p:txBody>
      </p:sp>
    </p:spTree>
    <p:extLst>
      <p:ext uri="{BB962C8B-B14F-4D97-AF65-F5344CB8AC3E}">
        <p14:creationId xmlns:p14="http://schemas.microsoft.com/office/powerpoint/2010/main" val="1607380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15709</TotalTime>
  <Words>1214</Words>
  <Application>Microsoft Office PowerPoint</Application>
  <PresentationFormat>On-screen Show (4:3)</PresentationFormat>
  <Paragraphs>137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CMSC451: Algorithms</vt:lpstr>
      <vt:lpstr>Announcements</vt:lpstr>
      <vt:lpstr>Directed acyclic graphs (DAGs)</vt:lpstr>
      <vt:lpstr>Topological ordering</vt:lpstr>
      <vt:lpstr>Computing a topological ordering</vt:lpstr>
      <vt:lpstr>Computing a topological ordering</vt:lpstr>
      <vt:lpstr>Topological ordering</vt:lpstr>
      <vt:lpstr>Proof of correctness</vt:lpstr>
      <vt:lpstr>Greedy algorithms</vt:lpstr>
      <vt:lpstr>Greedy algorithms</vt:lpstr>
      <vt:lpstr>Example: making change</vt:lpstr>
      <vt:lpstr>Making change</vt:lpstr>
      <vt:lpstr>Interval scheduling</vt:lpstr>
      <vt:lpstr>Interval scheduling</vt:lpstr>
      <vt:lpstr>Interval scheduling</vt:lpstr>
      <vt:lpstr>Template for greedy algorithm</vt:lpstr>
      <vt:lpstr>Some greedy ideas that don’t work</vt:lpstr>
      <vt:lpstr>Some greedy ideas that don’t work</vt:lpstr>
      <vt:lpstr>Greedy idea that works</vt:lpstr>
      <vt:lpstr>Greedy idea that works</vt:lpstr>
      <vt:lpstr>Proof of correctness</vt:lpstr>
      <vt:lpstr>Proof of correctness</vt:lpstr>
      <vt:lpstr>Proof of correctness</vt:lpstr>
      <vt:lpstr>Implementing the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920</cp:revision>
  <dcterms:created xsi:type="dcterms:W3CDTF">2014-06-02T02:25:30Z</dcterms:created>
  <dcterms:modified xsi:type="dcterms:W3CDTF">2021-09-17T15:14:44Z</dcterms:modified>
</cp:coreProperties>
</file>