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39" r:id="rId3"/>
    <p:sldId id="340" r:id="rId4"/>
    <p:sldId id="341" r:id="rId5"/>
    <p:sldId id="342" r:id="rId6"/>
    <p:sldId id="343" r:id="rId7"/>
    <p:sldId id="345" r:id="rId8"/>
    <p:sldId id="346" r:id="rId9"/>
    <p:sldId id="344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259" r:id="rId19"/>
    <p:sldId id="260" r:id="rId20"/>
    <p:sldId id="275" r:id="rId21"/>
    <p:sldId id="271" r:id="rId22"/>
    <p:sldId id="270" r:id="rId23"/>
    <p:sldId id="262" r:id="rId24"/>
    <p:sldId id="272" r:id="rId25"/>
    <p:sldId id="293" r:id="rId26"/>
    <p:sldId id="294" r:id="rId27"/>
    <p:sldId id="280" r:id="rId28"/>
    <p:sldId id="281" r:id="rId29"/>
    <p:sldId id="282" r:id="rId30"/>
    <p:sldId id="283" r:id="rId31"/>
    <p:sldId id="284" r:id="rId32"/>
    <p:sldId id="295" r:id="rId33"/>
    <p:sldId id="285" r:id="rId34"/>
    <p:sldId id="286" r:id="rId35"/>
    <p:sldId id="287" r:id="rId36"/>
    <p:sldId id="288" r:id="rId37"/>
    <p:sldId id="28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1B1C1-4018-4783-B9D9-7FBE5892ED7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katz@cs.umd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~jkatz/crypto/s18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“Active learning”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textbook before class</a:t>
            </a:r>
          </a:p>
          <a:p>
            <a:pPr lvl="1"/>
            <a:r>
              <a:rPr lang="en-US" dirty="0" smtClean="0"/>
              <a:t>See course syllabus</a:t>
            </a:r>
          </a:p>
          <a:p>
            <a:r>
              <a:rPr lang="en-US" dirty="0" smtClean="0"/>
              <a:t>Can also view my videos on </a:t>
            </a:r>
            <a:r>
              <a:rPr lang="en-US" dirty="0" err="1" smtClean="0"/>
              <a:t>Coursera</a:t>
            </a:r>
            <a:endParaRPr lang="en-US" dirty="0" smtClean="0"/>
          </a:p>
          <a:p>
            <a:r>
              <a:rPr lang="en-US" dirty="0" smtClean="0"/>
              <a:t>Ask questions in advance on Piazza and/or bring questions to class</a:t>
            </a:r>
          </a:p>
          <a:p>
            <a:r>
              <a:rPr lang="en-US" dirty="0" smtClean="0"/>
              <a:t>Regular quizzes at beginning of class to test understanding</a:t>
            </a:r>
          </a:p>
          <a:p>
            <a:pPr lvl="1"/>
            <a:r>
              <a:rPr lang="en-US" dirty="0" smtClean="0"/>
              <a:t>5% of the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2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Required</a:t>
            </a:r>
            <a:r>
              <a:rPr lang="en-US" dirty="0"/>
              <a:t> textbook: “Introduction to Modern Cryptography, 2</a:t>
            </a:r>
            <a:r>
              <a:rPr lang="en-US" baseline="30000" dirty="0"/>
              <a:t>nd</a:t>
            </a:r>
            <a:r>
              <a:rPr lang="en-US" dirty="0"/>
              <a:t> edition,” Katz and </a:t>
            </a:r>
            <a:r>
              <a:rPr lang="en-US" dirty="0" err="1"/>
              <a:t>Lindell</a:t>
            </a:r>
            <a:endParaRPr lang="en-US" dirty="0"/>
          </a:p>
          <a:p>
            <a:r>
              <a:rPr lang="en-US" dirty="0" smtClean="0"/>
              <a:t>Exams will be open book</a:t>
            </a:r>
          </a:p>
          <a:p>
            <a:pPr lvl="1"/>
            <a:r>
              <a:rPr lang="en-US" b="1" dirty="0" smtClean="0"/>
              <a:t>Physical copies only</a:t>
            </a:r>
          </a:p>
        </p:txBody>
      </p:sp>
    </p:spTree>
    <p:extLst>
      <p:ext uri="{BB962C8B-B14F-4D97-AF65-F5344CB8AC3E}">
        <p14:creationId xmlns:p14="http://schemas.microsoft.com/office/powerpoint/2010/main" val="399756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HWs/exams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Expect HWs every 2-3 lectures</a:t>
            </a:r>
          </a:p>
          <a:p>
            <a:pPr lvl="1"/>
            <a:r>
              <a:rPr lang="en-US" dirty="0" smtClean="0"/>
              <a:t>Optional HWs (ungraded) focusing on theory</a:t>
            </a:r>
          </a:p>
          <a:p>
            <a:pPr lvl="2"/>
            <a:r>
              <a:rPr lang="en-US" dirty="0" smtClean="0"/>
              <a:t>Solutions given</a:t>
            </a:r>
          </a:p>
          <a:p>
            <a:pPr lvl="1"/>
            <a:r>
              <a:rPr lang="en-US" dirty="0" smtClean="0"/>
              <a:t>Graded HWs involving implementation</a:t>
            </a:r>
          </a:p>
          <a:p>
            <a:pPr lvl="2"/>
            <a:r>
              <a:rPr lang="en-US" dirty="0"/>
              <a:t>Meant to reinforce the abstract concepts</a:t>
            </a:r>
          </a:p>
          <a:p>
            <a:pPr lvl="2"/>
            <a:r>
              <a:rPr lang="en-US" dirty="0"/>
              <a:t>Meant to highlight practical </a:t>
            </a:r>
            <a:r>
              <a:rPr lang="en-US" dirty="0" smtClean="0"/>
              <a:t>applications</a:t>
            </a:r>
          </a:p>
          <a:p>
            <a:pPr lvl="2"/>
            <a:endParaRPr lang="en-US" dirty="0"/>
          </a:p>
          <a:p>
            <a:r>
              <a:rPr lang="en-US" dirty="0" smtClean="0"/>
              <a:t>In-class midterm and final</a:t>
            </a:r>
          </a:p>
          <a:p>
            <a:pPr lvl="1"/>
            <a:r>
              <a:rPr lang="en-US" dirty="0" smtClean="0"/>
              <a:t>Questions similar to optional HWs and in-class exercises; may also be based on programming assignments</a:t>
            </a:r>
          </a:p>
          <a:p>
            <a:pPr lvl="1"/>
            <a:r>
              <a:rPr lang="en-US" dirty="0" smtClean="0"/>
              <a:t>Anything covered in class or listed on syllabus is fair game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76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Laptops/electronics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No-laptop/no-electronics policy</a:t>
            </a:r>
          </a:p>
          <a:p>
            <a:pPr lvl="1"/>
            <a:r>
              <a:rPr lang="en-US" dirty="0" smtClean="0"/>
              <a:t>Distracting to you</a:t>
            </a:r>
          </a:p>
          <a:p>
            <a:pPr lvl="1"/>
            <a:r>
              <a:rPr lang="en-US" dirty="0" smtClean="0"/>
              <a:t>Distracting to others</a:t>
            </a:r>
          </a:p>
          <a:p>
            <a:r>
              <a:rPr lang="en-US" dirty="0" smtClean="0"/>
              <a:t>If you feel you need an exception, talk to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reach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way to contact me is by email: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jkatz@cs.umd.edu</a:t>
            </a:r>
            <a:endParaRPr lang="en-US" dirty="0" smtClean="0"/>
          </a:p>
          <a:p>
            <a:r>
              <a:rPr lang="en-US" dirty="0" smtClean="0"/>
              <a:t>Please put “CMSC 456” in subject line</a:t>
            </a:r>
          </a:p>
          <a:p>
            <a:endParaRPr lang="en-US" dirty="0"/>
          </a:p>
          <a:p>
            <a:r>
              <a:rPr lang="en-US" dirty="0" smtClean="0"/>
              <a:t>Office hours before class</a:t>
            </a:r>
          </a:p>
          <a:p>
            <a:pPr lvl="1"/>
            <a:r>
              <a:rPr lang="en-US" dirty="0" smtClean="0"/>
              <a:t>Please email me in advance if you plan to come to office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Please ask questions throughout!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1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real-world crypto via a rigorous approach</a:t>
            </a:r>
          </a:p>
          <a:p>
            <a:r>
              <a:rPr lang="en-US" dirty="0" smtClean="0"/>
              <a:t>When you encounter crypto in your career:</a:t>
            </a:r>
          </a:p>
          <a:p>
            <a:pPr lvl="1"/>
            <a:r>
              <a:rPr lang="en-US" dirty="0" smtClean="0"/>
              <a:t>Understand the key terms</a:t>
            </a:r>
          </a:p>
          <a:p>
            <a:pPr lvl="1"/>
            <a:r>
              <a:rPr lang="en-US" dirty="0" smtClean="0"/>
              <a:t>Understand the security guarantees provided</a:t>
            </a:r>
          </a:p>
          <a:p>
            <a:pPr lvl="1"/>
            <a:r>
              <a:rPr lang="en-US" dirty="0" smtClean="0"/>
              <a:t>Know how to use crypto</a:t>
            </a:r>
          </a:p>
          <a:p>
            <a:pPr lvl="1"/>
            <a:r>
              <a:rPr lang="en-US" dirty="0" smtClean="0"/>
              <a:t>Understand what goes on “under the hood”</a:t>
            </a:r>
          </a:p>
          <a:p>
            <a:r>
              <a:rPr lang="en-US" dirty="0" smtClean="0"/>
              <a:t>“Crypto mindset”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non-goals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your own crypto schemes</a:t>
            </a:r>
          </a:p>
          <a:p>
            <a:r>
              <a:rPr lang="en-US" dirty="0" smtClean="0"/>
              <a:t>Implementing your own crypto for </a:t>
            </a:r>
            <a:br>
              <a:rPr lang="en-US" dirty="0" smtClean="0"/>
            </a:br>
            <a:r>
              <a:rPr lang="en-US" dirty="0" smtClean="0"/>
              <a:t>real-world use</a:t>
            </a:r>
          </a:p>
          <a:p>
            <a:pPr marL="742950" lvl="2" indent="-342900"/>
            <a:endParaRPr lang="en-US" dirty="0" smtClean="0"/>
          </a:p>
          <a:p>
            <a:pPr marL="0" indent="-400050"/>
            <a:r>
              <a:rPr lang="en-US" dirty="0" smtClean="0"/>
              <a:t>Course goal: </a:t>
            </a:r>
            <a:br>
              <a:rPr lang="en-US" dirty="0" smtClean="0"/>
            </a:br>
            <a:r>
              <a:rPr lang="en-US" dirty="0" smtClean="0"/>
              <a:t>    realize when </a:t>
            </a:r>
            <a:r>
              <a:rPr lang="en-US" dirty="0"/>
              <a:t>to consult an </a:t>
            </a:r>
            <a:r>
              <a:rPr lang="en-US" dirty="0" smtClean="0"/>
              <a:t>expert!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595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Cryptography (historically)</a:t>
            </a:r>
            <a:endParaRPr lang="en-US" altLang="en-US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     “…the art of writing or solving codes…”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Historically</a:t>
            </a:r>
            <a:r>
              <a:rPr lang="en-US" altLang="en-US" dirty="0"/>
              <a:t>, cryptography </a:t>
            </a:r>
            <a:r>
              <a:rPr lang="en-US" altLang="en-US" dirty="0" smtClean="0"/>
              <a:t>focused exclusively on ensuring </a:t>
            </a:r>
            <a:r>
              <a:rPr lang="en-US" altLang="en-US" i="1" dirty="0" smtClean="0"/>
              <a:t>private communication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/>
              <a:t>between two parties sharing secret information in advance (using “codes” aka</a:t>
            </a:r>
            <a:br>
              <a:rPr lang="en-US" altLang="en-US" dirty="0" smtClean="0"/>
            </a:br>
            <a:r>
              <a:rPr lang="en-US" altLang="en-US" i="1" dirty="0" smtClean="0"/>
              <a:t>private-key encryption</a:t>
            </a:r>
            <a:r>
              <a:rPr lang="en-US" altLang="en-US" dirty="0" smtClean="0"/>
              <a:t>)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653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Much broader scope!</a:t>
            </a:r>
          </a:p>
          <a:p>
            <a:pPr lvl="1"/>
            <a:r>
              <a:rPr lang="en-US" altLang="en-US" dirty="0" smtClean="0"/>
              <a:t>Data integrity, authentication, protocols, …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public-key setting</a:t>
            </a:r>
            <a:endParaRPr lang="en-US" altLang="en-US" dirty="0" smtClean="0"/>
          </a:p>
          <a:p>
            <a:pPr lvl="1"/>
            <a:r>
              <a:rPr lang="en-US" altLang="en-US" dirty="0"/>
              <a:t>Group </a:t>
            </a:r>
            <a:r>
              <a:rPr lang="en-US" altLang="en-US" dirty="0" smtClean="0"/>
              <a:t>communication</a:t>
            </a:r>
          </a:p>
          <a:p>
            <a:pPr lvl="1"/>
            <a:r>
              <a:rPr lang="en-US" altLang="en-US" dirty="0" smtClean="0"/>
              <a:t>More-complicated trust models</a:t>
            </a:r>
          </a:p>
          <a:p>
            <a:pPr lvl="1"/>
            <a:r>
              <a:rPr lang="en-US" altLang="en-US" dirty="0" smtClean="0"/>
              <a:t>Foundations (e.g., number theory, quantum-resistance) to systems (e.g., electronic voting, </a:t>
            </a:r>
            <a:r>
              <a:rPr lang="en-US" altLang="en-US" dirty="0" err="1" smtClean="0"/>
              <a:t>cryptocurrencies</a:t>
            </a:r>
            <a:r>
              <a:rPr lang="en-US" alt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5979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Crypto is amazing</a:t>
            </a:r>
          </a:p>
          <a:p>
            <a:pPr lvl="1"/>
            <a:r>
              <a:rPr lang="en-US" dirty="0" smtClean="0"/>
              <a:t>Can do things that initially seem impossible</a:t>
            </a:r>
          </a:p>
          <a:p>
            <a:endParaRPr lang="en-US" dirty="0"/>
          </a:p>
          <a:p>
            <a:r>
              <a:rPr lang="en-US" dirty="0" smtClean="0"/>
              <a:t>Crypto is important</a:t>
            </a:r>
          </a:p>
          <a:p>
            <a:pPr lvl="1"/>
            <a:r>
              <a:rPr lang="en-US" dirty="0" smtClean="0"/>
              <a:t>It impacts each of us every day</a:t>
            </a:r>
          </a:p>
          <a:p>
            <a:endParaRPr lang="en-US" dirty="0"/>
          </a:p>
          <a:p>
            <a:r>
              <a:rPr lang="en-US" dirty="0" smtClean="0"/>
              <a:t>Crypto is fun!</a:t>
            </a:r>
          </a:p>
          <a:p>
            <a:pPr lvl="1"/>
            <a:r>
              <a:rPr lang="en-US" dirty="0" smtClean="0"/>
              <a:t>Deep theory</a:t>
            </a:r>
          </a:p>
          <a:p>
            <a:pPr lvl="1"/>
            <a:r>
              <a:rPr lang="en-US" dirty="0" smtClean="0"/>
              <a:t>Attackers’ mindset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4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endParaRPr lang="en-US" altLang="en-US" i="1" dirty="0" smtClean="0"/>
          </a:p>
          <a:p>
            <a:pPr marL="0" lvl="1" indent="0" algn="ctr">
              <a:buNone/>
            </a:pPr>
            <a:endParaRPr lang="en-US" altLang="en-US" i="1" dirty="0"/>
          </a:p>
          <a:p>
            <a:pPr marL="0" lvl="1" indent="0" algn="ctr">
              <a:buNone/>
            </a:pPr>
            <a:r>
              <a:rPr lang="en-US" altLang="en-US" i="1" dirty="0" smtClean="0"/>
              <a:t>Design</a:t>
            </a:r>
            <a:r>
              <a:rPr lang="en-US" altLang="en-US" i="1" dirty="0"/>
              <a:t>, analysis, and implementation of </a:t>
            </a:r>
            <a:r>
              <a:rPr lang="en-US" altLang="en-US" b="1" i="1" dirty="0"/>
              <a:t>mathematical techniques </a:t>
            </a:r>
            <a:r>
              <a:rPr lang="en-US" altLang="en-US" i="1" dirty="0"/>
              <a:t>for securing information, systems, and </a:t>
            </a:r>
            <a:r>
              <a:rPr lang="en-US" altLang="en-US" i="1" dirty="0" smtClean="0"/>
              <a:t>distributed computations </a:t>
            </a:r>
            <a:r>
              <a:rPr lang="en-US" altLang="en-US" i="1" dirty="0"/>
              <a:t>against adversarial </a:t>
            </a:r>
            <a:r>
              <a:rPr lang="en-US" altLang="en-US" i="1" dirty="0" smtClean="0"/>
              <a:t>attack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380174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Cryptography is ubiquitous</a:t>
            </a:r>
          </a:p>
          <a:p>
            <a:pPr lvl="1"/>
            <a:r>
              <a:rPr lang="en-US" dirty="0" smtClean="0"/>
              <a:t>Passwords, password hashing</a:t>
            </a:r>
          </a:p>
          <a:p>
            <a:pPr lvl="1"/>
            <a:r>
              <a:rPr lang="en-US" dirty="0" smtClean="0"/>
              <a:t>Secure credit-card transactions over the internet</a:t>
            </a:r>
          </a:p>
          <a:p>
            <a:pPr lvl="1"/>
            <a:r>
              <a:rPr lang="en-US" dirty="0" smtClean="0"/>
              <a:t>Encrypted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Disk encryption</a:t>
            </a:r>
          </a:p>
          <a:p>
            <a:pPr lvl="1"/>
            <a:r>
              <a:rPr lang="en-US" dirty="0" smtClean="0"/>
              <a:t>Digitally signed software updates</a:t>
            </a:r>
          </a:p>
          <a:p>
            <a:pPr lvl="1"/>
            <a:r>
              <a:rPr lang="en-US" dirty="0" err="1" smtClean="0"/>
              <a:t>Bitcoin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9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Cryptography (historically)</a:t>
            </a:r>
            <a:endParaRPr lang="en-US" altLang="en-US" dirty="0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     “…the art of writing or solving codes…”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Historically</a:t>
            </a:r>
            <a:r>
              <a:rPr lang="en-US" altLang="en-US" dirty="0"/>
              <a:t>, </a:t>
            </a:r>
            <a:r>
              <a:rPr lang="en-US" altLang="en-US" dirty="0" smtClean="0"/>
              <a:t>cryptography was an </a:t>
            </a:r>
            <a:r>
              <a:rPr lang="en-US" altLang="en-US" i="1" dirty="0" smtClean="0"/>
              <a:t>art</a:t>
            </a:r>
          </a:p>
          <a:p>
            <a:pPr lvl="1"/>
            <a:r>
              <a:rPr lang="en-US" altLang="en-US" dirty="0" smtClean="0"/>
              <a:t>Heuristic</a:t>
            </a:r>
            <a:r>
              <a:rPr lang="en-US" altLang="en-US" dirty="0" smtClean="0"/>
              <a:t>, unprincipled</a:t>
            </a:r>
            <a:r>
              <a:rPr lang="en-US" altLang="en-US" dirty="0" smtClean="0"/>
              <a:t> </a:t>
            </a:r>
            <a:r>
              <a:rPr lang="en-US" altLang="en-US" dirty="0" smtClean="0"/>
              <a:t>design and analysis</a:t>
            </a:r>
          </a:p>
          <a:p>
            <a:pPr lvl="1"/>
            <a:r>
              <a:rPr lang="en-US" altLang="en-US" dirty="0" smtClean="0"/>
              <a:t>Schemes proposed, broken, repeat…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7773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cryptography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Cryptography is </a:t>
            </a:r>
            <a:r>
              <a:rPr lang="en-US" altLang="en-US" dirty="0" smtClean="0"/>
              <a:t>now much more of a </a:t>
            </a:r>
            <a:r>
              <a:rPr lang="en-US" altLang="en-US" i="1" dirty="0"/>
              <a:t>science</a:t>
            </a:r>
          </a:p>
          <a:p>
            <a:pPr lvl="1"/>
            <a:r>
              <a:rPr lang="en-US" altLang="en-US" dirty="0"/>
              <a:t>Rigorous </a:t>
            </a:r>
            <a:r>
              <a:rPr lang="en-US" altLang="en-US" dirty="0" smtClean="0"/>
              <a:t>analysis, firm </a:t>
            </a:r>
            <a:r>
              <a:rPr lang="en-US" altLang="en-US" dirty="0"/>
              <a:t>foundations, deeper understanding, rich </a:t>
            </a:r>
            <a:r>
              <a:rPr lang="en-US" altLang="en-US" dirty="0" smtClean="0"/>
              <a:t>theory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The “crypto mindset” has permeated </a:t>
            </a:r>
            <a:br>
              <a:rPr lang="en-US" altLang="en-US" dirty="0" smtClean="0"/>
            </a:br>
            <a:r>
              <a:rPr lang="en-US" altLang="en-US" dirty="0" smtClean="0"/>
              <a:t>other areas of computer security</a:t>
            </a:r>
          </a:p>
          <a:p>
            <a:pPr lvl="1"/>
            <a:r>
              <a:rPr lang="en-US" altLang="en-US" dirty="0" smtClean="0"/>
              <a:t>Threat modeling</a:t>
            </a:r>
          </a:p>
          <a:p>
            <a:pPr lvl="1"/>
            <a:r>
              <a:rPr lang="en-US" altLang="en-US" dirty="0" smtClean="0"/>
              <a:t>Proofs of security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20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Rough course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Building blocks</a:t>
            </a:r>
          </a:p>
          <a:p>
            <a:pPr lvl="1"/>
            <a:r>
              <a:rPr lang="en-US" dirty="0" smtClean="0"/>
              <a:t>Pseudorandom (number) generators</a:t>
            </a:r>
          </a:p>
          <a:p>
            <a:pPr lvl="1"/>
            <a:r>
              <a:rPr lang="en-US" dirty="0" smtClean="0"/>
              <a:t>Pseudorandom functions/block ciphers</a:t>
            </a:r>
          </a:p>
          <a:p>
            <a:pPr lvl="1"/>
            <a:r>
              <a:rPr lang="en-US" dirty="0" smtClean="0"/>
              <a:t>Hash functions</a:t>
            </a:r>
          </a:p>
          <a:p>
            <a:pPr lvl="1"/>
            <a:r>
              <a:rPr lang="en-US" dirty="0" smtClean="0"/>
              <a:t>Number theory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59668"/>
              </p:ext>
            </p:extLst>
          </p:nvPr>
        </p:nvGraphicFramePr>
        <p:xfrm>
          <a:off x="1524000" y="1524000"/>
          <a:ext cx="6324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26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Secrecy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Integrity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Private-key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authentication codes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Public-key setting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Public-key encryption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Digital</a:t>
                      </a:r>
                      <a:r>
                        <a:rPr lang="en-US" baseline="0" dirty="0" smtClean="0"/>
                        <a:t> signatures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82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Classical Cryptography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001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us to “ease into things…,” introduce notation</a:t>
            </a:r>
          </a:p>
          <a:p>
            <a:r>
              <a:rPr lang="en-US" dirty="0" smtClean="0"/>
              <a:t>Shows why unprincipled approaches are dangerous</a:t>
            </a:r>
          </a:p>
          <a:p>
            <a:r>
              <a:rPr lang="en-US" dirty="0" smtClean="0"/>
              <a:t>Illustrates why things are more difficult than they may appear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32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Until the 1970s, exclusively </a:t>
            </a:r>
            <a:r>
              <a:rPr lang="en-US" dirty="0"/>
              <a:t>concerned with ensuring </a:t>
            </a:r>
            <a:r>
              <a:rPr lang="en-US" i="1" dirty="0" smtClean="0"/>
              <a:t>secrecy </a:t>
            </a:r>
            <a:r>
              <a:rPr lang="en-US" dirty="0" smtClean="0"/>
              <a:t>of communication</a:t>
            </a:r>
          </a:p>
          <a:p>
            <a:endParaRPr lang="en-US" i="1" dirty="0"/>
          </a:p>
          <a:p>
            <a:r>
              <a:rPr lang="en-US" dirty="0" smtClean="0"/>
              <a:t>I.e., </a:t>
            </a:r>
            <a:r>
              <a:rPr lang="en-US" i="1" dirty="0" smtClean="0"/>
              <a:t>encryption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75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Until the 1970s, relied exclusively on secret information (a </a:t>
            </a:r>
            <a:r>
              <a:rPr lang="en-US" i="1" dirty="0" smtClean="0"/>
              <a:t>key</a:t>
            </a:r>
            <a:r>
              <a:rPr lang="en-US" dirty="0" smtClean="0"/>
              <a:t>) shared in advance between the communicating parties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Private-key </a:t>
            </a:r>
            <a:r>
              <a:rPr lang="en-US" i="1" dirty="0"/>
              <a:t>cryptography </a:t>
            </a:r>
            <a:endParaRPr lang="en-US" i="1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ka secret-key / shared-key / symmetric-key cryptography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33400" y="1905058"/>
            <a:ext cx="174086" cy="12191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2587" y="1385457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90112" y="3962401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:=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4267200"/>
            <a:ext cx="16764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40184" y="4478694"/>
            <a:ext cx="2480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essage/plaintext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81200" y="4940359"/>
            <a:ext cx="1524000" cy="107944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43200" y="5939137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encryption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648200" y="2209800"/>
            <a:ext cx="811808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24400" y="1701801"/>
            <a:ext cx="145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ciphertext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468684" y="426720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6629403" y="4790420"/>
            <a:ext cx="810060" cy="84838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97723" y="5562601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decryption</a:t>
            </a:r>
            <a:endParaRPr lang="en-US" sz="24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251286" y="2057459"/>
            <a:ext cx="283114" cy="10667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233587" y="153785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456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4" grpId="0"/>
      <p:bldP spid="4" grpId="1"/>
      <p:bldP spid="5" grpId="0" build="p"/>
      <p:bldP spid="22" grpId="0"/>
      <p:bldP spid="22" grpId="1"/>
      <p:bldP spid="27" grpId="0"/>
      <p:bldP spid="27" grpId="1"/>
      <p:bldP spid="32" grpId="0"/>
      <p:bldP spid="32" grpId="1"/>
      <p:bldP spid="33" grpId="0"/>
      <p:bldP spid="37" grpId="0"/>
      <p:bldP spid="39" grpId="0"/>
      <p:bldP spid="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administrative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webpage</a:t>
            </a:r>
          </a:p>
          <a:p>
            <a:pPr lvl="1"/>
            <a:r>
              <a:rPr lang="en-US" dirty="0" smtClean="0">
                <a:hlinkClick r:id="rId2"/>
              </a:rPr>
              <a:t>http://www.cs.umd.edu/~jkatz/crypto/s18</a:t>
            </a:r>
            <a:endParaRPr lang="en-US" dirty="0" smtClean="0"/>
          </a:p>
          <a:p>
            <a:pPr lvl="1"/>
            <a:r>
              <a:rPr lang="en-US" dirty="0" smtClean="0"/>
              <a:t>Prerequisites/information posted there</a:t>
            </a:r>
          </a:p>
          <a:p>
            <a:pPr lvl="1"/>
            <a:r>
              <a:rPr lang="en-US" dirty="0" smtClean="0"/>
              <a:t>Syllabus posted there</a:t>
            </a:r>
          </a:p>
          <a:p>
            <a:pPr lvl="1"/>
            <a:r>
              <a:rPr lang="en-US" dirty="0" smtClean="0"/>
              <a:t>HWs posted there</a:t>
            </a:r>
          </a:p>
          <a:p>
            <a:pPr lvl="1"/>
            <a:r>
              <a:rPr lang="en-US" dirty="0" smtClean="0"/>
              <a:t>Announcements posted there</a:t>
            </a:r>
          </a:p>
          <a:p>
            <a:pPr lvl="1"/>
            <a:r>
              <a:rPr lang="en-US" dirty="0" smtClean="0"/>
              <a:t>Midterm already scheduled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Lupe, Magnifier, Loupe, Glass, Magnify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70" y="4411004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Private-key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112" y="2977334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:=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754846" y="602998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 := 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(c)</a:t>
            </a:r>
            <a:endParaRPr lang="en-US" sz="2800" dirty="0"/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43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p"/>
      <p:bldP spid="5" grpId="1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private-key encryption scheme</a:t>
            </a:r>
            <a:r>
              <a:rPr lang="en-US" dirty="0" smtClean="0"/>
              <a:t> is defined by a message space </a:t>
            </a:r>
            <a:r>
              <a:rPr lang="en-US" b="1" dirty="0" smtClean="0">
                <a:latin typeface="Monotype Corsiva" panose="03010101010201010101" pitchFamily="66" charset="0"/>
              </a:rPr>
              <a:t>M</a:t>
            </a:r>
            <a:r>
              <a:rPr lang="en-US" dirty="0" smtClean="0"/>
              <a:t> and algorithms (Gen, </a:t>
            </a:r>
            <a:r>
              <a:rPr lang="en-US" dirty="0" err="1" smtClean="0"/>
              <a:t>Enc</a:t>
            </a:r>
            <a:r>
              <a:rPr lang="en-US" dirty="0" smtClean="0"/>
              <a:t>, Dec): </a:t>
            </a:r>
          </a:p>
          <a:p>
            <a:pPr lvl="1"/>
            <a:r>
              <a:rPr lang="en-US" dirty="0" smtClean="0"/>
              <a:t>Gen (key-generation algorithm): outputs </a:t>
            </a:r>
            <a:r>
              <a:rPr lang="en-US" dirty="0" err="1" smtClean="0"/>
              <a:t>k</a:t>
            </a:r>
            <a:r>
              <a:rPr lang="en-US" dirty="0" err="1" smtClean="0">
                <a:sym typeface="Symbol"/>
              </a:rPr>
              <a:t></a:t>
            </a:r>
            <a:r>
              <a:rPr lang="en-US" b="1" dirty="0" err="1" smtClean="0">
                <a:latin typeface="Monotype Corsiva" panose="03010101010201010101" pitchFamily="66" charset="0"/>
                <a:sym typeface="Symbol"/>
              </a:rPr>
              <a:t>K</a:t>
            </a:r>
            <a:endParaRPr lang="en-US" b="1" dirty="0" smtClean="0">
              <a:latin typeface="Monotype Corsiva" panose="03010101010201010101" pitchFamily="66" charset="0"/>
            </a:endParaRPr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 (encryption algorithm): takes key k and message </a:t>
            </a:r>
            <a:br>
              <a:rPr lang="en-US" dirty="0" smtClean="0"/>
            </a:br>
            <a:r>
              <a:rPr lang="en-US" dirty="0" err="1" smtClean="0"/>
              <a:t>m</a:t>
            </a:r>
            <a:r>
              <a:rPr lang="en-US" dirty="0" err="1" smtClean="0">
                <a:sym typeface="Symbol"/>
              </a:rPr>
              <a:t></a:t>
            </a:r>
            <a:r>
              <a:rPr lang="en-US" b="1" dirty="0" err="1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 smtClean="0"/>
              <a:t> as input; outputs </a:t>
            </a:r>
            <a:r>
              <a:rPr lang="en-US" dirty="0" err="1" smtClean="0"/>
              <a:t>ciphertext</a:t>
            </a:r>
            <a:r>
              <a:rPr lang="en-US" dirty="0" smtClean="0"/>
              <a:t> c </a:t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smtClean="0"/>
              <a:t>Dec (decryption algorithm): takes key k and </a:t>
            </a:r>
            <a:br>
              <a:rPr lang="en-US" dirty="0" smtClean="0"/>
            </a:br>
            <a:r>
              <a:rPr lang="en-US" dirty="0" err="1" smtClean="0"/>
              <a:t>ciphertext</a:t>
            </a:r>
            <a:r>
              <a:rPr lang="en-US" dirty="0" smtClean="0"/>
              <a:t> c as input; outputs m or “error”</a:t>
            </a:r>
            <a:br>
              <a:rPr lang="en-US" dirty="0" smtClean="0"/>
            </a:br>
            <a:r>
              <a:rPr lang="en-US" dirty="0" smtClean="0"/>
              <a:t>                               m := Dec</a:t>
            </a:r>
            <a:r>
              <a:rPr lang="en-US" baseline="-25000" dirty="0" smtClean="0"/>
              <a:t>k</a:t>
            </a:r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2942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 err="1"/>
              <a:t>m</a:t>
            </a:r>
            <a:r>
              <a:rPr lang="en-US" sz="2800" dirty="0" err="1" smtClean="0">
                <a:sym typeface="Symbol"/>
              </a:rPr>
              <a:t></a:t>
            </a:r>
            <a:r>
              <a:rPr lang="en-US" sz="2800" b="1" dirty="0" err="1" smtClean="0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 smtClean="0">
                <a:sym typeface="Symbol"/>
              </a:rPr>
              <a:t> and k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smtClean="0">
                <a:sym typeface="Symbol"/>
              </a:rPr>
              <a:t>Dec</a:t>
            </a:r>
            <a:r>
              <a:rPr lang="en-US" sz="2800" baseline="-25000" dirty="0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Enc</a:t>
            </a:r>
            <a:r>
              <a:rPr lang="en-US" sz="2800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(m)) = m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8" name="Oval 7"/>
          <p:cNvSpPr/>
          <p:nvPr/>
        </p:nvSpPr>
        <p:spPr>
          <a:xfrm>
            <a:off x="3657601" y="50292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601" y="38100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0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8" grpId="0" animBg="1"/>
      <p:bldP spid="8" grpId="1" animBg="1"/>
      <p:bldP spid="6" grpId="0" animBg="1"/>
      <p:bldP spid="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Kerckhoffs’s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The encryption scheme </a:t>
            </a:r>
            <a:r>
              <a:rPr lang="en-US" dirty="0" smtClean="0"/>
              <a:t>is not secret</a:t>
            </a:r>
          </a:p>
          <a:p>
            <a:pPr lvl="1"/>
            <a:r>
              <a:rPr lang="en-US" dirty="0" smtClean="0"/>
              <a:t>The attacker knows the encryption scheme</a:t>
            </a:r>
          </a:p>
          <a:p>
            <a:pPr lvl="1"/>
            <a:r>
              <a:rPr lang="en-US" dirty="0" smtClean="0"/>
              <a:t>The only secret is the </a:t>
            </a:r>
            <a:r>
              <a:rPr lang="en-US" i="1" dirty="0" smtClean="0"/>
              <a:t>key</a:t>
            </a:r>
          </a:p>
          <a:p>
            <a:pPr lvl="1"/>
            <a:r>
              <a:rPr lang="en-US" dirty="0" smtClean="0"/>
              <a:t>The key must be chosen at random; kept secret</a:t>
            </a:r>
          </a:p>
          <a:p>
            <a:pPr lvl="1"/>
            <a:endParaRPr lang="en-US" dirty="0"/>
          </a:p>
          <a:p>
            <a:r>
              <a:rPr lang="en-US" dirty="0" smtClean="0"/>
              <a:t>Some arguments in favor of this principle</a:t>
            </a:r>
          </a:p>
          <a:p>
            <a:pPr lvl="1"/>
            <a:r>
              <a:rPr lang="en-US" dirty="0" smtClean="0"/>
              <a:t>Easier to keep </a:t>
            </a:r>
            <a:r>
              <a:rPr lang="en-US" i="1" dirty="0" smtClean="0"/>
              <a:t>key</a:t>
            </a:r>
            <a:r>
              <a:rPr lang="en-US" dirty="0" smtClean="0"/>
              <a:t> secret than </a:t>
            </a:r>
            <a:r>
              <a:rPr lang="en-US" i="1" dirty="0" smtClean="0"/>
              <a:t>algorithm</a:t>
            </a:r>
          </a:p>
          <a:p>
            <a:pPr lvl="1"/>
            <a:r>
              <a:rPr lang="en-US" dirty="0" smtClean="0"/>
              <a:t>Easier to change </a:t>
            </a:r>
            <a:r>
              <a:rPr lang="en-US" i="1" dirty="0" smtClean="0"/>
              <a:t>key</a:t>
            </a:r>
            <a:r>
              <a:rPr lang="en-US" dirty="0" smtClean="0"/>
              <a:t> than to change </a:t>
            </a:r>
            <a:r>
              <a:rPr lang="en-US" i="1" dirty="0" smtClean="0"/>
              <a:t>algorithm</a:t>
            </a:r>
          </a:p>
          <a:p>
            <a:pPr lvl="1"/>
            <a:r>
              <a:rPr lang="en-US" dirty="0" smtClean="0"/>
              <a:t>Standardization</a:t>
            </a:r>
          </a:p>
          <a:p>
            <a:pPr lvl="2"/>
            <a:r>
              <a:rPr lang="en-US" dirty="0" smtClean="0"/>
              <a:t>Ease of deployment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ublic validation</a:t>
            </a:r>
          </a:p>
        </p:txBody>
      </p:sp>
    </p:spTree>
    <p:extLst>
      <p:ext uri="{BB962C8B-B14F-4D97-AF65-F5344CB8AC3E}">
        <p14:creationId xmlns:p14="http://schemas.microsoft.com/office/powerpoint/2010/main" val="326322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shift cipher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encrypting English text</a:t>
            </a:r>
          </a:p>
          <a:p>
            <a:r>
              <a:rPr lang="en-US" dirty="0" smtClean="0"/>
              <a:t>Associate ‘a’ with 0; ‘b’ with 1;  …; ‘z’ with 25</a:t>
            </a:r>
          </a:p>
          <a:p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k </a:t>
            </a:r>
            <a:r>
              <a:rPr lang="en-US" dirty="0" smtClean="0">
                <a:sym typeface="Symbol"/>
              </a:rPr>
              <a:t> </a:t>
            </a:r>
            <a:r>
              <a:rPr lang="en-US" b="1" dirty="0" smtClean="0">
                <a:latin typeface="Monotype Corsiva" panose="03010101010201010101" pitchFamily="66" charset="0"/>
                <a:sym typeface="Symbol"/>
              </a:rPr>
              <a:t>K </a:t>
            </a:r>
            <a:r>
              <a:rPr lang="en-US" dirty="0" smtClean="0">
                <a:sym typeface="Symbol"/>
              </a:rPr>
              <a:t>= {0, …, 25}</a:t>
            </a:r>
          </a:p>
          <a:p>
            <a:r>
              <a:rPr lang="en-US" dirty="0" smtClean="0">
                <a:sym typeface="Symbol"/>
              </a:rPr>
              <a:t>To encrypt using key k, shift every letter of the plaintext by k positions (with wraparound)</a:t>
            </a:r>
          </a:p>
          <a:p>
            <a:r>
              <a:rPr lang="en-US" dirty="0" smtClean="0">
                <a:sym typeface="Symbol"/>
              </a:rPr>
              <a:t>Decryption just does the reverse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91145" y="4953001"/>
            <a:ext cx="5638800" cy="1384995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helloworldz</a:t>
            </a:r>
            <a:endParaRPr lang="en-US" sz="28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>
              <a:defRPr/>
            </a:pPr>
            <a:r>
              <a:rPr lang="en-US" sz="2800" u="sng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ccccccccccc</a:t>
            </a:r>
            <a:r>
              <a:rPr lang="en-US" sz="2800" u="sng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/>
            </a:r>
            <a:br>
              <a:rPr lang="en-US" sz="28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</a:br>
            <a:r>
              <a:rPr lang="en-US" sz="28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jgnnqyqtnfb</a:t>
            </a:r>
            <a:endParaRPr lang="en-US" sz="2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017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</a:t>
            </a:r>
            <a:r>
              <a:rPr lang="en-US" dirty="0" smtClean="0"/>
              <a:t> = </a:t>
            </a:r>
            <a:r>
              <a:rPr lang="en-US" dirty="0"/>
              <a:t>y</a:t>
            </a:r>
            <a:r>
              <a:rPr lang="en-US" dirty="0" smtClean="0"/>
              <a:t> mod N if and only if N divides x-y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[x mod N] = </a:t>
            </a:r>
            <a:r>
              <a:rPr lang="en-US" dirty="0">
                <a:sym typeface="Symbol"/>
              </a:rPr>
              <a:t>t</a:t>
            </a:r>
            <a:r>
              <a:rPr lang="en-US" dirty="0" smtClean="0">
                <a:sym typeface="Symbol"/>
              </a:rPr>
              <a:t>he </a:t>
            </a:r>
            <a:r>
              <a:rPr lang="en-US" dirty="0">
                <a:sym typeface="Symbol"/>
              </a:rPr>
              <a:t>remainder when x is divided by N</a:t>
            </a:r>
          </a:p>
          <a:p>
            <a:pPr lvl="1"/>
            <a:r>
              <a:rPr lang="en-US" dirty="0" smtClean="0"/>
              <a:t>I.e., the unique value </a:t>
            </a:r>
            <a:r>
              <a:rPr lang="en-US" dirty="0"/>
              <a:t>y</a:t>
            </a:r>
            <a:r>
              <a:rPr lang="en-US" dirty="0" smtClean="0">
                <a:sym typeface="Symbol"/>
              </a:rPr>
              <a:t>{0, …, N-1} such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x = </a:t>
            </a:r>
            <a:r>
              <a:rPr lang="en-US" dirty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mod N</a:t>
            </a:r>
          </a:p>
          <a:p>
            <a:pPr marL="457200" lvl="1" indent="0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2</a:t>
            </a:r>
            <a:r>
              <a:rPr lang="en-US" dirty="0" smtClean="0">
                <a:sym typeface="Symbol"/>
              </a:rPr>
              <a:t>5 = 35 mod 10</a:t>
            </a:r>
          </a:p>
          <a:p>
            <a:r>
              <a:rPr lang="en-US" dirty="0" smtClean="0">
                <a:sym typeface="Symbol"/>
              </a:rPr>
              <a:t>25 ≠ [35 mod 10]</a:t>
            </a:r>
          </a:p>
          <a:p>
            <a:r>
              <a:rPr lang="en-US" dirty="0" smtClean="0">
                <a:sym typeface="Symbol"/>
              </a:rPr>
              <a:t>5 = [35 mod 10]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shift cipher, 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= {strings over lowercase English alphabet</a:t>
            </a:r>
            <a:r>
              <a:rPr lang="en-US" dirty="0" smtClean="0"/>
              <a:t>}</a:t>
            </a:r>
          </a:p>
          <a:p>
            <a:r>
              <a:rPr lang="en-US" dirty="0" smtClean="0"/>
              <a:t>Gen: choose uniform k</a:t>
            </a:r>
            <a:r>
              <a:rPr lang="en-US" dirty="0" smtClean="0">
                <a:sym typeface="Symbol"/>
              </a:rPr>
              <a:t>{0, …, 25}</a:t>
            </a:r>
          </a:p>
          <a:p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): output 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, where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c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:= [m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+ k mod 26]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): output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…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, where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       m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:= [c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- k mod 26]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/>
              <a:t>Can verify that correctness holds…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4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shift cipher secure?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No -- only 26 possible keys!</a:t>
            </a:r>
          </a:p>
          <a:p>
            <a:pPr lvl="1"/>
            <a:r>
              <a:rPr lang="en-US" dirty="0" smtClean="0"/>
              <a:t>Given a </a:t>
            </a:r>
            <a:r>
              <a:rPr lang="en-US" dirty="0" err="1" smtClean="0"/>
              <a:t>ciphertext</a:t>
            </a:r>
            <a:r>
              <a:rPr lang="en-US" dirty="0" smtClean="0"/>
              <a:t>, try decrypting with every possible key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nly one possibility will “make sense”</a:t>
            </a:r>
          </a:p>
          <a:p>
            <a:pPr lvl="1"/>
            <a:r>
              <a:rPr lang="en-US" dirty="0" smtClean="0"/>
              <a:t>(What assumptions are we making here?)</a:t>
            </a:r>
          </a:p>
          <a:p>
            <a:pPr lvl="1"/>
            <a:endParaRPr lang="en-US" dirty="0"/>
          </a:p>
          <a:p>
            <a:r>
              <a:rPr lang="en-US" dirty="0" smtClean="0"/>
              <a:t>Example of a “brute-force” or “exhaustive-search” attack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Ciphertext</a:t>
            </a:r>
            <a:r>
              <a:rPr lang="en-US" dirty="0"/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uryybjbeyq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Try every possible key…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qxxaiadxp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pwwzhzcwo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8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administrative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Canvas/ELMS</a:t>
            </a:r>
          </a:p>
          <a:p>
            <a:pPr lvl="1"/>
            <a:r>
              <a:rPr lang="en-US" dirty="0" smtClean="0"/>
              <a:t>Used only to submit HW electronically</a:t>
            </a:r>
          </a:p>
          <a:p>
            <a:pPr lvl="1"/>
            <a:r>
              <a:rPr lang="en-US" dirty="0" smtClean="0"/>
              <a:t>Let me know if unable to access class</a:t>
            </a:r>
          </a:p>
          <a:p>
            <a:pPr lvl="1"/>
            <a:endParaRPr lang="en-US" dirty="0"/>
          </a:p>
          <a:p>
            <a:r>
              <a:rPr lang="en-US" dirty="0" smtClean="0"/>
              <a:t>Piazza</a:t>
            </a:r>
          </a:p>
          <a:p>
            <a:pPr lvl="1"/>
            <a:r>
              <a:rPr lang="en-US" dirty="0" smtClean="0"/>
              <a:t>Useful for discussions/questions</a:t>
            </a:r>
          </a:p>
          <a:p>
            <a:pPr lvl="1"/>
            <a:r>
              <a:rPr lang="en-US" dirty="0" smtClean="0"/>
              <a:t>Preferable to email if you think others will have the same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6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administrative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Capacity will not be increased beyond 75</a:t>
            </a:r>
          </a:p>
          <a:p>
            <a:pPr lvl="1"/>
            <a:r>
              <a:rPr lang="en-US" dirty="0" smtClean="0"/>
              <a:t>Seats are reserved for registered students</a:t>
            </a:r>
          </a:p>
          <a:p>
            <a:r>
              <a:rPr lang="en-US" dirty="0" smtClean="0"/>
              <a:t>Historically, 10-15% of the class drops by end of first full week</a:t>
            </a:r>
          </a:p>
          <a:p>
            <a:pPr lvl="1"/>
            <a:r>
              <a:rPr lang="en-US" dirty="0" smtClean="0"/>
              <a:t>If you are trying to get in, do the first HW even if not yet admitted</a:t>
            </a:r>
          </a:p>
          <a:p>
            <a:r>
              <a:rPr lang="en-US" dirty="0" smtClean="0"/>
              <a:t>After that, assume you will not get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Aaron Hall</a:t>
            </a:r>
          </a:p>
          <a:p>
            <a:r>
              <a:rPr lang="en-US" dirty="0" smtClean="0"/>
              <a:t>Neal Gupta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tough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Mathematical prerequisites</a:t>
            </a:r>
          </a:p>
          <a:p>
            <a:pPr lvl="1"/>
            <a:r>
              <a:rPr lang="en-US" dirty="0" smtClean="0"/>
              <a:t>Discrete math, probability, modular arithmetic</a:t>
            </a:r>
          </a:p>
          <a:p>
            <a:r>
              <a:rPr lang="en-US" dirty="0" smtClean="0"/>
              <a:t>Requires mathematical maturity</a:t>
            </a:r>
          </a:p>
          <a:p>
            <a:pPr lvl="1"/>
            <a:r>
              <a:rPr lang="en-US" dirty="0" smtClean="0"/>
              <a:t>Proofs, abstraction</a:t>
            </a:r>
          </a:p>
        </p:txBody>
      </p:sp>
    </p:spTree>
    <p:extLst>
      <p:ext uri="{BB962C8B-B14F-4D97-AF65-F5344CB8AC3E}">
        <p14:creationId xmlns:p14="http://schemas.microsoft.com/office/powerpoint/2010/main" val="231837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tough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prerequisites</a:t>
            </a:r>
          </a:p>
          <a:p>
            <a:pPr lvl="1"/>
            <a:r>
              <a:rPr lang="en-US" dirty="0"/>
              <a:t>Binary, hex, </a:t>
            </a:r>
            <a:r>
              <a:rPr lang="en-US" dirty="0" err="1"/>
              <a:t>pseudocode</a:t>
            </a:r>
            <a:r>
              <a:rPr lang="en-US" dirty="0"/>
              <a:t>/algorithms, big-O notation</a:t>
            </a:r>
          </a:p>
          <a:p>
            <a:r>
              <a:rPr lang="en-US" dirty="0"/>
              <a:t>Programming assignments</a:t>
            </a:r>
          </a:p>
          <a:p>
            <a:pPr lvl="1"/>
            <a:r>
              <a:rPr lang="en-US" dirty="0" smtClean="0"/>
              <a:t>Hard part should not be the programming, but the thought behind it</a:t>
            </a:r>
          </a:p>
          <a:p>
            <a:pPr lvl="1"/>
            <a:r>
              <a:rPr lang="en-US" dirty="0" smtClean="0"/>
              <a:t>Flexibility in choice of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5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new for 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Never taught so many students before</a:t>
            </a:r>
          </a:p>
          <a:p>
            <a:r>
              <a:rPr lang="en-US" dirty="0" smtClean="0"/>
              <a:t>Never taught in an “interactive classroom”  like this before</a:t>
            </a:r>
          </a:p>
          <a:p>
            <a:endParaRPr lang="en-US" dirty="0"/>
          </a:p>
          <a:p>
            <a:r>
              <a:rPr lang="en-US" dirty="0" smtClean="0"/>
              <a:t>Try to promote “</a:t>
            </a:r>
            <a:r>
              <a:rPr lang="en-US" dirty="0"/>
              <a:t>a</a:t>
            </a:r>
            <a:r>
              <a:rPr lang="en-US" dirty="0" smtClean="0"/>
              <a:t>ctive learning”</a:t>
            </a:r>
          </a:p>
          <a:p>
            <a:pPr lvl="1"/>
            <a:r>
              <a:rPr lang="en-US" dirty="0" smtClean="0"/>
              <a:t>MUST read textbook before class</a:t>
            </a:r>
          </a:p>
          <a:p>
            <a:pPr lvl="1"/>
            <a:r>
              <a:rPr lang="en-US" dirty="0" smtClean="0"/>
              <a:t>Lecture will move quickly, expect questions and discussion</a:t>
            </a:r>
          </a:p>
          <a:p>
            <a:pPr lvl="1"/>
            <a:r>
              <a:rPr lang="en-US" dirty="0" smtClean="0"/>
              <a:t>30-40 minutes/week devoted to problem solving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3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1111</Words>
  <Application>Microsoft Office PowerPoint</Application>
  <PresentationFormat>On-screen Show (4:3)</PresentationFormat>
  <Paragraphs>253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Courier New</vt:lpstr>
      <vt:lpstr>Monotype Corsiva</vt:lpstr>
      <vt:lpstr>Symbol</vt:lpstr>
      <vt:lpstr>Wingdings</vt:lpstr>
      <vt:lpstr>Office Theme</vt:lpstr>
      <vt:lpstr>Cryptography</vt:lpstr>
      <vt:lpstr>Welcome!</vt:lpstr>
      <vt:lpstr>Necessary administrative stuff</vt:lpstr>
      <vt:lpstr>Necessary administrative stuff</vt:lpstr>
      <vt:lpstr>Necessary administrative stuff</vt:lpstr>
      <vt:lpstr>TAs</vt:lpstr>
      <vt:lpstr>This is a tough class</vt:lpstr>
      <vt:lpstr>This is a tough class</vt:lpstr>
      <vt:lpstr>This is new for me…</vt:lpstr>
      <vt:lpstr>“Active learning”</vt:lpstr>
      <vt:lpstr>Textbook</vt:lpstr>
      <vt:lpstr>HWs/exams</vt:lpstr>
      <vt:lpstr>Laptops/electronics</vt:lpstr>
      <vt:lpstr>How to reach me</vt:lpstr>
      <vt:lpstr>PowerPoint Presentation</vt:lpstr>
      <vt:lpstr>Course goals</vt:lpstr>
      <vt:lpstr>Course non-goals</vt:lpstr>
      <vt:lpstr>Cryptography (historically)</vt:lpstr>
      <vt:lpstr>Modern cryptography</vt:lpstr>
      <vt:lpstr>Modern cryptography</vt:lpstr>
      <vt:lpstr>Modern cryptography</vt:lpstr>
      <vt:lpstr>Cryptography (historically)</vt:lpstr>
      <vt:lpstr>Modern cryptography</vt:lpstr>
      <vt:lpstr>Rough course outline</vt:lpstr>
      <vt:lpstr>Classical Cryptography</vt:lpstr>
      <vt:lpstr>Motivation</vt:lpstr>
      <vt:lpstr>Classical cryptography</vt:lpstr>
      <vt:lpstr>Classical cryptography</vt:lpstr>
      <vt:lpstr>Private-key encryption</vt:lpstr>
      <vt:lpstr>Private-key encryption</vt:lpstr>
      <vt:lpstr>Private-key encryption</vt:lpstr>
      <vt:lpstr>Kerckhoffs’s principle</vt:lpstr>
      <vt:lpstr>The shift cipher</vt:lpstr>
      <vt:lpstr>Modular arithmetic</vt:lpstr>
      <vt:lpstr>The shift cipher, formally</vt:lpstr>
      <vt:lpstr>Is the shift cipher secure?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173</cp:revision>
  <dcterms:created xsi:type="dcterms:W3CDTF">2014-06-02T02:25:30Z</dcterms:created>
  <dcterms:modified xsi:type="dcterms:W3CDTF">2018-01-25T03:28:29Z</dcterms:modified>
</cp:coreProperties>
</file>