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608" r:id="rId3"/>
    <p:sldId id="610" r:id="rId4"/>
    <p:sldId id="611" r:id="rId5"/>
    <p:sldId id="612" r:id="rId6"/>
    <p:sldId id="613" r:id="rId7"/>
    <p:sldId id="614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6" r:id="rId20"/>
    <p:sldId id="668" r:id="rId21"/>
    <p:sldId id="627" r:id="rId22"/>
    <p:sldId id="62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(Basic) CBC-MAC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vs. CBC-mode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CBC-MAC is </a:t>
            </a:r>
            <a:r>
              <a:rPr lang="en-US" i="1" dirty="0" smtClean="0"/>
              <a:t>deterministic</a:t>
            </a:r>
            <a:r>
              <a:rPr lang="en-US" dirty="0" smtClean="0"/>
              <a:t> (no IV)</a:t>
            </a:r>
          </a:p>
          <a:p>
            <a:pPr lvl="1"/>
            <a:r>
              <a:rPr lang="en-US" dirty="0" smtClean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</a:t>
            </a:r>
            <a:r>
              <a:rPr lang="en-US" dirty="0" smtClean="0"/>
              <a:t>result</a:t>
            </a:r>
          </a:p>
          <a:p>
            <a:endParaRPr lang="en-US" dirty="0" smtClean="0"/>
          </a:p>
          <a:p>
            <a:r>
              <a:rPr lang="en-US" dirty="0" smtClean="0"/>
              <a:t>In CBC-MAC, </a:t>
            </a:r>
            <a:r>
              <a:rPr lang="en-US" i="1" dirty="0" smtClean="0"/>
              <a:t>only the final value </a:t>
            </a:r>
            <a:r>
              <a:rPr lang="en-US" dirty="0" smtClean="0"/>
              <a:t>is output</a:t>
            </a:r>
          </a:p>
          <a:p>
            <a:endParaRPr lang="en-US" dirty="0"/>
          </a:p>
          <a:p>
            <a:r>
              <a:rPr lang="en-US" dirty="0" smtClean="0"/>
              <a:t>Both are essential for security</a:t>
            </a:r>
          </a:p>
          <a:p>
            <a:pPr lvl="1"/>
            <a:r>
              <a:rPr lang="en-US" dirty="0" smtClean="0"/>
              <a:t>Exercise: show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(basic) CBC-MAC?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 is a pseudorandom function with block length n, then for any </a:t>
            </a:r>
            <a:r>
              <a:rPr lang="en-US" u="sng" dirty="0" smtClean="0"/>
              <a:t>fixed</a:t>
            </a:r>
            <a:r>
              <a:rPr lang="en-US" dirty="0" smtClean="0"/>
              <a:t>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basic CBC-MAC is a secure MAC for messages of length </a:t>
            </a:r>
            <a:r>
              <a:rPr lang="en-US" dirty="0" err="1" smtClean="0">
                <a:latin typeface="Script MT Bold" panose="03040602040607080904" pitchFamily="66" charset="0"/>
              </a:rPr>
              <a:t>l</a:t>
            </a:r>
            <a:r>
              <a:rPr lang="en-US" dirty="0" err="1" smtClean="0"/>
              <a:t>·n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sender and receiver must agree on the length parameter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in advance</a:t>
            </a:r>
          </a:p>
          <a:p>
            <a:pPr lvl="1"/>
            <a:r>
              <a:rPr lang="en-US" dirty="0" smtClean="0"/>
              <a:t>Basic CBC-MAC is </a:t>
            </a:r>
            <a:r>
              <a:rPr lang="en-US" i="1" dirty="0" smtClean="0"/>
              <a:t>not</a:t>
            </a:r>
            <a:r>
              <a:rPr lang="en-US" dirty="0" smtClean="0"/>
              <a:t> secure if this is not done!</a:t>
            </a:r>
          </a:p>
          <a:p>
            <a:pPr lvl="1"/>
            <a:r>
              <a:rPr lang="en-US" dirty="0" smtClean="0"/>
              <a:t>Attacks?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ways to handle variable-length messages</a:t>
            </a:r>
          </a:p>
          <a:p>
            <a:endParaRPr lang="en-US" dirty="0"/>
          </a:p>
          <a:p>
            <a:r>
              <a:rPr lang="en-US" dirty="0" smtClean="0"/>
              <a:t>One of the simplest: </a:t>
            </a:r>
            <a:r>
              <a:rPr lang="en-US" i="1" dirty="0" smtClean="0"/>
              <a:t>prepend</a:t>
            </a:r>
            <a:r>
              <a:rPr lang="en-US" dirty="0" smtClean="0"/>
              <a:t> the message length before applying (basic) CBC-MAC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4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6670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329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31623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9260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1623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29519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14" name="Straight Arrow Connector 35"/>
          <p:cNvCxnSpPr>
            <a:cxnSpLocks noChangeShapeType="1"/>
          </p:cNvCxnSpPr>
          <p:nvPr/>
        </p:nvCxnSpPr>
        <p:spPr bwMode="auto">
          <a:xfrm>
            <a:off x="31623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42672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331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47625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45262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47625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45521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47625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31623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9639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639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70866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3525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75819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7333488" y="153959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7434072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75819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73715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75819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62484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833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833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6388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7625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1066800" y="321058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42" name="Straight Arrow Connector 16"/>
          <p:cNvCxnSpPr>
            <a:cxnSpLocks noChangeShapeType="1"/>
          </p:cNvCxnSpPr>
          <p:nvPr/>
        </p:nvCxnSpPr>
        <p:spPr bwMode="auto">
          <a:xfrm>
            <a:off x="1562100" y="4207530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17"/>
          <p:cNvSpPr txBox="1">
            <a:spLocks noChangeArrowheads="1"/>
          </p:cNvSpPr>
          <p:nvPr/>
        </p:nvSpPr>
        <p:spPr bwMode="auto">
          <a:xfrm>
            <a:off x="1412059" y="1539598"/>
            <a:ext cx="3000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Script MT Bold" panose="03040602040607080904" pitchFamily="66" charset="0"/>
              </a:rPr>
              <a:t>l</a:t>
            </a:r>
          </a:p>
        </p:txBody>
      </p:sp>
      <p:cxnSp>
        <p:nvCxnSpPr>
          <p:cNvPr id="47" name="Straight Arrow Connector 35"/>
          <p:cNvCxnSpPr>
            <a:cxnSpLocks noChangeShapeType="1"/>
            <a:stCxn id="44" idx="2"/>
          </p:cNvCxnSpPr>
          <p:nvPr/>
        </p:nvCxnSpPr>
        <p:spPr bwMode="auto">
          <a:xfrm>
            <a:off x="1562100" y="2062818"/>
            <a:ext cx="0" cy="11477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>
          <a:xfrm>
            <a:off x="1562100" y="4495800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363786" y="2543969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3786" y="2543969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332710" y="344427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5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ways to handle variable length messages</a:t>
            </a:r>
          </a:p>
          <a:p>
            <a:endParaRPr lang="en-US" dirty="0"/>
          </a:p>
          <a:p>
            <a:r>
              <a:rPr lang="en-US" dirty="0" smtClean="0"/>
              <a:t>One of the simplest: </a:t>
            </a:r>
            <a:r>
              <a:rPr lang="en-US" i="1" dirty="0" smtClean="0"/>
              <a:t>prepend</a:t>
            </a:r>
            <a:r>
              <a:rPr lang="en-US" dirty="0" smtClean="0"/>
              <a:t> the message length before applying (basic) CBC-MAC</a:t>
            </a:r>
          </a:p>
          <a:p>
            <a:pPr lvl="1"/>
            <a:r>
              <a:rPr lang="en-US" dirty="0" smtClean="0"/>
              <a:t>Can also be adapted to handle messages whose length is not a multiple of the </a:t>
            </a:r>
            <a:r>
              <a:rPr lang="en-US" smtClean="0"/>
              <a:t>block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Authenticated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+ integrity?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primitives for achieving </a:t>
            </a:r>
            <a:r>
              <a:rPr lang="en-US" i="1" dirty="0" smtClean="0"/>
              <a:t>secrecy</a:t>
            </a:r>
            <a:r>
              <a:rPr lang="en-US" dirty="0" smtClean="0"/>
              <a:t> and </a:t>
            </a:r>
            <a:r>
              <a:rPr lang="en-US" i="1" dirty="0" smtClean="0"/>
              <a:t>integrity</a:t>
            </a:r>
            <a:r>
              <a:rPr lang="en-US" dirty="0" smtClean="0"/>
              <a:t> in the private-key setting</a:t>
            </a:r>
          </a:p>
          <a:p>
            <a:endParaRPr lang="en-US" dirty="0"/>
          </a:p>
          <a:p>
            <a:r>
              <a:rPr lang="en-US" dirty="0" smtClean="0"/>
              <a:t>What if we want to achieve both?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encryption scheme that achieves both secrecy and integrity</a:t>
            </a:r>
          </a:p>
          <a:p>
            <a:endParaRPr lang="en-US" dirty="0"/>
          </a:p>
          <a:p>
            <a:r>
              <a:rPr lang="en-US" dirty="0" smtClean="0"/>
              <a:t>Secrecy notion: CCA-security</a:t>
            </a:r>
          </a:p>
          <a:p>
            <a:endParaRPr lang="en-US" dirty="0"/>
          </a:p>
          <a:p>
            <a:r>
              <a:rPr lang="en-US" dirty="0" smtClean="0"/>
              <a:t>Integrity notion: </a:t>
            </a:r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Adversary cannot generate </a:t>
            </a:r>
            <a:r>
              <a:rPr lang="en-US" dirty="0" err="1" smtClean="0"/>
              <a:t>ciphertext</a:t>
            </a:r>
            <a:r>
              <a:rPr lang="en-US" dirty="0" smtClean="0"/>
              <a:t> that decrypts to a previously unencrypted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</a:p>
          <a:p>
            <a:pPr lvl="1"/>
            <a:r>
              <a:rPr lang="en-US" dirty="0" smtClean="0"/>
              <a:t>Encrypt and authenticate</a:t>
            </a:r>
          </a:p>
          <a:p>
            <a:pPr lvl="1"/>
            <a:r>
              <a:rPr lang="en-US" dirty="0" smtClean="0"/>
              <a:t>Authenticate then encrypt</a:t>
            </a:r>
          </a:p>
          <a:p>
            <a:pPr lvl="1"/>
            <a:r>
              <a:rPr lang="en-US" dirty="0" smtClean="0"/>
              <a:t>Encrypt then authenticate</a:t>
            </a:r>
          </a:p>
          <a:p>
            <a:pPr lvl="1"/>
            <a:endParaRPr lang="en-US" dirty="0"/>
          </a:p>
          <a:p>
            <a:r>
              <a:rPr lang="en-US" dirty="0" smtClean="0"/>
              <a:t>Direct constructions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A fixed-length MAC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Generically combine an encryption scheme and a MAC</a:t>
            </a:r>
          </a:p>
          <a:p>
            <a:pPr lvl="1"/>
            <a:r>
              <a:rPr lang="en-US" dirty="0" smtClean="0"/>
              <a:t>Useful when these are already available in some library</a:t>
            </a:r>
          </a:p>
          <a:p>
            <a:endParaRPr lang="en-US" dirty="0"/>
          </a:p>
          <a:p>
            <a:r>
              <a:rPr lang="en-US" dirty="0" smtClean="0"/>
              <a:t>Goal: the combination should be an authenticated encryption scheme when instantiated with </a:t>
            </a:r>
            <a:r>
              <a:rPr lang="en-US" i="1" dirty="0" smtClean="0"/>
              <a:t>any</a:t>
            </a:r>
            <a:r>
              <a:rPr lang="en-US" dirty="0" smtClean="0"/>
              <a:t> CPA-secure encryption scheme and </a:t>
            </a:r>
            <a:r>
              <a:rPr lang="en-US" i="1" dirty="0" smtClean="0"/>
              <a:t>any</a:t>
            </a:r>
            <a:r>
              <a:rPr lang="en-US" dirty="0" smtClean="0"/>
              <a:t>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(m)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9842" y="3949005"/>
            <a:ext cx="2497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tag t might leak information about m!</a:t>
            </a:r>
          </a:p>
          <a:p>
            <a:pPr lvl="1"/>
            <a:r>
              <a:rPr lang="en-US" dirty="0" smtClean="0"/>
              <a:t>Nothing in the definition of security for a MAC implies that it hides information about m</a:t>
            </a:r>
          </a:p>
          <a:p>
            <a:pPr lvl="1"/>
            <a:r>
              <a:rPr lang="en-US" dirty="0" smtClean="0"/>
              <a:t>So the combination may not even be EAV-secure</a:t>
            </a:r>
          </a:p>
          <a:p>
            <a:endParaRPr lang="en-US" dirty="0" smtClean="0"/>
          </a:p>
          <a:p>
            <a:r>
              <a:rPr lang="en-US" dirty="0" smtClean="0"/>
              <a:t>If the MAC is deterministic (as is CBC-MAC), then the tag leaks whether the same message is encrypted twice</a:t>
            </a:r>
          </a:p>
          <a:p>
            <a:pPr lvl="1"/>
            <a:r>
              <a:rPr lang="en-US" dirty="0" smtClean="0"/>
              <a:t>I.e., the combination will not 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5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F be a length-preserving pseudorandom function (aka block cipher)</a:t>
            </a:r>
          </a:p>
          <a:p>
            <a:endParaRPr lang="en-US" dirty="0" smtClean="0"/>
          </a:p>
          <a:p>
            <a:r>
              <a:rPr lang="en-US" dirty="0" smtClean="0"/>
              <a:t>Construct the following MAC </a:t>
            </a:r>
            <a:r>
              <a:rPr lang="en-US" dirty="0" smtClean="0">
                <a:sym typeface="Symbol"/>
              </a:rPr>
              <a:t>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Gen: choose a uniform key k for F</a:t>
            </a:r>
          </a:p>
          <a:p>
            <a:pPr lvl="1"/>
            <a:r>
              <a:rPr lang="en-US" dirty="0" smtClean="0"/>
              <a:t>Mac</a:t>
            </a:r>
            <a:r>
              <a:rPr lang="en-US" baseline="-25000" dirty="0" smtClean="0"/>
              <a:t>k</a:t>
            </a:r>
            <a:r>
              <a:rPr lang="en-US" dirty="0" smtClean="0"/>
              <a:t>(m): output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(m, t): output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(m)=t</a:t>
            </a:r>
          </a:p>
          <a:p>
            <a:pPr lvl="1"/>
            <a:endParaRPr lang="en-US" dirty="0"/>
          </a:p>
          <a:p>
            <a:r>
              <a:rPr lang="en-US" dirty="0" smtClean="0"/>
              <a:t>Theorem: </a:t>
            </a:r>
            <a:r>
              <a:rPr lang="en-US" dirty="0" smtClean="0">
                <a:sym typeface="Symbol"/>
              </a:rPr>
              <a:t> is a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reduction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4400" y="2133600"/>
            <a:ext cx="2355850" cy="365760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5" name="Picture 4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33528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838825" y="2057400"/>
            <a:ext cx="990600" cy="457200"/>
            <a:chOff x="3006" y="2304"/>
            <a:chExt cx="624" cy="288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143" y="230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838825" y="4648200"/>
            <a:ext cx="990600" cy="457200"/>
            <a:chOff x="3006" y="2304"/>
            <a:chExt cx="624" cy="288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1" y="2304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m, t</a:t>
              </a: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162425" y="5144869"/>
            <a:ext cx="2327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1800" dirty="0"/>
              <a:t>if </a:t>
            </a:r>
            <a:r>
              <a:rPr lang="en-US" altLang="en-US" sz="1800" dirty="0" smtClean="0"/>
              <a:t>(m is  new and t=t</a:t>
            </a:r>
            <a:r>
              <a:rPr lang="en-US" altLang="en-US" sz="1800" baseline="30000" dirty="0"/>
              <a:t>*</a:t>
            </a:r>
            <a:r>
              <a:rPr lang="en-US" altLang="en-US" sz="1800" dirty="0"/>
              <a:t>)</a:t>
            </a:r>
            <a:br>
              <a:rPr lang="en-US" altLang="en-US" sz="1800" dirty="0"/>
            </a:br>
            <a:r>
              <a:rPr lang="en-US" altLang="en-US" sz="1800" dirty="0"/>
              <a:t>output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127125" y="3733800"/>
            <a:ext cx="191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PRF/random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038600" y="2133600"/>
            <a:ext cx="4038600" cy="3657600"/>
            <a:chOff x="2544" y="1776"/>
            <a:chExt cx="2544" cy="230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276600" y="2057400"/>
            <a:ext cx="762000" cy="457200"/>
            <a:chOff x="3006" y="2304"/>
            <a:chExt cx="624" cy="2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91" y="2304"/>
              <a:ext cx="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276600" y="2514600"/>
            <a:ext cx="762000" cy="457200"/>
            <a:chOff x="2064" y="2160"/>
            <a:chExt cx="480" cy="288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183" y="216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67400" y="2514600"/>
            <a:ext cx="990600" cy="457200"/>
            <a:chOff x="2064" y="2160"/>
            <a:chExt cx="480" cy="28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211" y="2160"/>
              <a:ext cx="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38825" y="3352800"/>
            <a:ext cx="990600" cy="457200"/>
            <a:chOff x="3006" y="2304"/>
            <a:chExt cx="624" cy="288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164" y="2304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276600" y="3352800"/>
            <a:ext cx="762000" cy="457200"/>
            <a:chOff x="3006" y="2304"/>
            <a:chExt cx="624" cy="288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3118" y="2304"/>
              <a:ext cx="3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276600" y="3810000"/>
            <a:ext cx="762000" cy="457200"/>
            <a:chOff x="2064" y="2160"/>
            <a:chExt cx="480" cy="288"/>
          </a:xfrm>
        </p:grpSpPr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204" y="2160"/>
              <a:ext cx="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867400" y="3810000"/>
            <a:ext cx="990600" cy="457200"/>
            <a:chOff x="2064" y="2160"/>
            <a:chExt cx="480" cy="288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2227" y="2160"/>
              <a:ext cx="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3276600" y="4648200"/>
            <a:ext cx="762000" cy="457200"/>
            <a:chOff x="3006" y="2304"/>
            <a:chExt cx="624" cy="288"/>
          </a:xfrm>
        </p:grpSpPr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36" y="2304"/>
              <a:ext cx="3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3276600" y="5105400"/>
            <a:ext cx="762000" cy="457200"/>
            <a:chOff x="2064" y="2160"/>
            <a:chExt cx="480" cy="288"/>
          </a:xfrm>
        </p:grpSpPr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2193" y="2160"/>
              <a:ext cx="2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30000"/>
                <a:t>*</a:t>
              </a:r>
              <a:endParaRPr lang="en-US" altLang="en-US"/>
            </a:p>
          </p:txBody>
        </p:sp>
      </p:grpSp>
      <p:sp>
        <p:nvSpPr>
          <p:cNvPr id="44" name="Text Box 43"/>
          <p:cNvSpPr txBox="1">
            <a:spLocks noChangeArrowheads="1"/>
          </p:cNvSpPr>
          <p:nvPr/>
        </p:nvSpPr>
        <p:spPr bwMode="auto">
          <a:xfrm rot="16200000">
            <a:off x="3336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 rot="16200000">
            <a:off x="6003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411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D interacts with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for uniform k, the view of the adversary is </a:t>
            </a:r>
            <a:r>
              <a:rPr lang="en-US" i="1" dirty="0" smtClean="0"/>
              <a:t>identical</a:t>
            </a:r>
            <a:r>
              <a:rPr lang="en-US" dirty="0" smtClean="0"/>
              <a:t> to its view in the real MAC experiment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 smtClean="0"/>
              <a:t>F</a:t>
            </a:r>
            <a:r>
              <a:rPr lang="en-US" sz="2000" baseline="20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outputs 1] =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Forge</a:t>
            </a:r>
            <a:r>
              <a:rPr lang="en-US" baseline="-25000" dirty="0" err="1" smtClean="0"/>
              <a:t>Adv</a:t>
            </a:r>
            <a:r>
              <a:rPr lang="en-US" baseline="-25000" dirty="0" smtClean="0"/>
              <a:t>,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When D interacts with uniform f, then seeing f(m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f(m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does not help predict f(m) for any m</a:t>
            </a:r>
            <a:r>
              <a:rPr lang="en-US" altLang="en-US" dirty="0">
                <a:cs typeface="Arial" charset="0"/>
                <a:sym typeface="Symbol" pitchFamily="18" charset="2"/>
              </a:rPr>
              <a:t> {m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1</a:t>
            </a:r>
            <a:r>
              <a:rPr lang="en-US" altLang="en-US" dirty="0">
                <a:cs typeface="Arial" charset="0"/>
                <a:sym typeface="Symbol" pitchFamily="18" charset="2"/>
              </a:rPr>
              <a:t>, …,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m</a:t>
            </a:r>
            <a:r>
              <a:rPr lang="en-US" altLang="en-US" baseline="-25000" dirty="0" smtClean="0">
                <a:cs typeface="Arial" charset="0"/>
                <a:sym typeface="Symbol" pitchFamily="18" charset="2"/>
              </a:rPr>
              <a:t>i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}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/>
              <a:t>f</a:t>
            </a:r>
            <a:r>
              <a:rPr lang="en-US" baseline="-25000" dirty="0" smtClean="0"/>
              <a:t> </a:t>
            </a:r>
            <a:r>
              <a:rPr lang="en-US" dirty="0"/>
              <a:t>outputs 1</a:t>
            </a:r>
            <a:r>
              <a:rPr lang="en-US" dirty="0" smtClean="0"/>
              <a:t>] ≤ 2</a:t>
            </a:r>
            <a:r>
              <a:rPr lang="en-US" baseline="30000" dirty="0" smtClean="0"/>
              <a:t>-n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F is a pseudorandom function,</a:t>
            </a:r>
            <a:endParaRPr lang="en-US" dirty="0"/>
          </a:p>
          <a:p>
            <a:pPr marL="457200" lvl="1" indent="0">
              <a:buNone/>
            </a:pPr>
            <a:r>
              <a:rPr lang="en-US" sz="2400" dirty="0" smtClean="0"/>
              <a:t>| </a:t>
            </a:r>
            <a:r>
              <a:rPr lang="en-US" sz="2400" dirty="0" err="1" smtClean="0"/>
              <a:t>Pr</a:t>
            </a:r>
            <a:r>
              <a:rPr lang="en-US" sz="2400" dirty="0" smtClean="0"/>
              <a:t>[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F</a:t>
            </a:r>
            <a:r>
              <a:rPr lang="en-US" sz="1400" baseline="20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-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| &lt;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Forge</a:t>
            </a:r>
            <a:r>
              <a:rPr lang="en-US" sz="2400" baseline="-25000" dirty="0" err="1"/>
              <a:t>Adv</a:t>
            </a:r>
            <a:r>
              <a:rPr lang="en-US" sz="2400" baseline="-25000" dirty="0"/>
              <a:t>, </a:t>
            </a:r>
            <a:r>
              <a:rPr lang="en-US" sz="2400" baseline="-25000" dirty="0">
                <a:sym typeface="Symbol"/>
              </a:rPr>
              <a:t></a:t>
            </a:r>
            <a:r>
              <a:rPr lang="en-US" sz="2400" dirty="0">
                <a:sym typeface="Symbol"/>
              </a:rPr>
              <a:t>(n) = 1</a:t>
            </a:r>
            <a:r>
              <a:rPr lang="en-US" sz="2400" dirty="0" smtClean="0">
                <a:sym typeface="Symbol"/>
              </a:rPr>
              <a:t>] =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1200" baseline="20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outputs 1] </a:t>
            </a:r>
            <a:r>
              <a:rPr lang="en-US" sz="2400" dirty="0" smtClean="0"/>
              <a:t>≤ 2</a:t>
            </a:r>
            <a:r>
              <a:rPr lang="en-US" sz="2400" baseline="30000" dirty="0" smtClean="0"/>
              <a:t>-n</a:t>
            </a:r>
            <a:r>
              <a:rPr lang="en-US" sz="2400" dirty="0" smtClean="0"/>
              <a:t> +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9836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only works for </a:t>
            </a:r>
            <a:r>
              <a:rPr lang="en-US" i="1" dirty="0" smtClean="0"/>
              <a:t>fixed-length</a:t>
            </a:r>
            <a:r>
              <a:rPr lang="en-US" dirty="0" smtClean="0"/>
              <a:t> messages</a:t>
            </a:r>
          </a:p>
          <a:p>
            <a:endParaRPr lang="en-US" dirty="0" smtClean="0"/>
          </a:p>
          <a:p>
            <a:r>
              <a:rPr lang="en-US" dirty="0" smtClean="0"/>
              <a:t>This only works for </a:t>
            </a:r>
            <a:r>
              <a:rPr lang="en-US" i="1" dirty="0" smtClean="0"/>
              <a:t>short</a:t>
            </a:r>
            <a:r>
              <a:rPr lang="en-US" dirty="0" smtClean="0"/>
              <a:t> messages</a:t>
            </a:r>
          </a:p>
          <a:p>
            <a:pPr lvl="1"/>
            <a:r>
              <a:rPr lang="en-US" dirty="0" smtClean="0"/>
              <a:t>E.g., AES has a 128-bit block size (shorter than a tweet!)</a:t>
            </a:r>
          </a:p>
          <a:p>
            <a:endParaRPr lang="en-US" dirty="0" smtClean="0"/>
          </a:p>
          <a:p>
            <a:r>
              <a:rPr lang="en-US" dirty="0" smtClean="0"/>
              <a:t>So the previous construction is limited to authenticating short, fixed-length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36571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you construct a secure MAC for variable-length messages from a MAC for fixed-length messages? </a:t>
            </a:r>
          </a:p>
          <a:p>
            <a:endParaRPr lang="en-US" dirty="0"/>
          </a:p>
          <a:p>
            <a:r>
              <a:rPr lang="en-US" dirty="0" smtClean="0"/>
              <a:t>One natural idea: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…,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Vrfy’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/>
              <a:t>, t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 …, </a:t>
            </a:r>
            <a:r>
              <a:rPr lang="en-US" altLang="en-US" dirty="0" err="1" smtClean="0"/>
              <a:t>t</a:t>
            </a:r>
            <a:r>
              <a:rPr lang="en-US" altLang="en-US" baseline="-25000" dirty="0" err="1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</a:t>
            </a:r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smtClean="0"/>
              <a:t>) = </a:t>
            </a:r>
            <a:r>
              <a:rPr lang="en-US" dirty="0" smtClean="0"/>
              <a:t>1 for all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Is this secure?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prevent (at least)</a:t>
            </a:r>
          </a:p>
          <a:p>
            <a:pPr lvl="1"/>
            <a:r>
              <a:rPr lang="en-US" dirty="0" smtClean="0"/>
              <a:t>Block reordering</a:t>
            </a:r>
          </a:p>
          <a:p>
            <a:pPr lvl="1"/>
            <a:r>
              <a:rPr lang="en-US" dirty="0" smtClean="0"/>
              <a:t>Truncation</a:t>
            </a:r>
          </a:p>
          <a:p>
            <a:pPr lvl="1"/>
            <a:r>
              <a:rPr lang="en-US" dirty="0" smtClean="0"/>
              <a:t>“Mixing-and-matching” blocks from multiple messages</a:t>
            </a:r>
          </a:p>
          <a:p>
            <a:pPr lvl="1"/>
            <a:endParaRPr lang="en-US" dirty="0"/>
          </a:p>
          <a:p>
            <a:r>
              <a:rPr lang="en-US" dirty="0" smtClean="0"/>
              <a:t>One solution: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        r, Mac</a:t>
            </a:r>
            <a:r>
              <a:rPr lang="en-US" baseline="-25000" dirty="0" smtClean="0"/>
              <a:t>k</a:t>
            </a:r>
            <a:r>
              <a:rPr lang="en-US" dirty="0" smtClean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| 1 | m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dirty="0"/>
              <a:t>Mac</a:t>
            </a:r>
            <a:r>
              <a:rPr lang="en-US" baseline="-25000" dirty="0"/>
              <a:t>k</a:t>
            </a:r>
            <a:r>
              <a:rPr lang="en-US" dirty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| </a:t>
            </a:r>
            <a:r>
              <a:rPr lang="en-US" dirty="0" smtClean="0"/>
              <a:t>2 </a:t>
            </a:r>
            <a:r>
              <a:rPr lang="en-US" dirty="0"/>
              <a:t>|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), … </a:t>
            </a:r>
          </a:p>
          <a:p>
            <a:pPr lvl="1"/>
            <a:r>
              <a:rPr lang="en-US" dirty="0" smtClean="0"/>
              <a:t>Not very efficient – 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5259</TotalTime>
  <Words>722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Script MT Bold</vt:lpstr>
      <vt:lpstr>Symbol</vt:lpstr>
      <vt:lpstr>Office Theme</vt:lpstr>
      <vt:lpstr>Cryptography</vt:lpstr>
      <vt:lpstr>PowerPoint Presentation</vt:lpstr>
      <vt:lpstr>Construction</vt:lpstr>
      <vt:lpstr>Proof by reduction</vt:lpstr>
      <vt:lpstr>Analysis</vt:lpstr>
      <vt:lpstr>Analysis</vt:lpstr>
      <vt:lpstr>Drawbacks?</vt:lpstr>
      <vt:lpstr>Suggestions?</vt:lpstr>
      <vt:lpstr>A construction</vt:lpstr>
      <vt:lpstr>(Basic) CBC-MAC</vt:lpstr>
      <vt:lpstr>CBC-MAC vs. CBC-mode</vt:lpstr>
      <vt:lpstr>Security of (basic) CBC-MAC?</vt:lpstr>
      <vt:lpstr>CBC-MAC extensions</vt:lpstr>
      <vt:lpstr>CBC-MAC</vt:lpstr>
      <vt:lpstr>CBC-MAC extensions</vt:lpstr>
      <vt:lpstr>PowerPoint Presentation</vt:lpstr>
      <vt:lpstr>Secrecy + integrity?</vt:lpstr>
      <vt:lpstr>Authenticated encryption</vt:lpstr>
      <vt:lpstr>Constructions?</vt:lpstr>
      <vt:lpstr>Generic constructions</vt:lpstr>
      <vt:lpstr>Encrypt and authenticate</vt:lpstr>
      <vt:lpstr>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455</cp:revision>
  <dcterms:created xsi:type="dcterms:W3CDTF">2014-06-02T02:25:30Z</dcterms:created>
  <dcterms:modified xsi:type="dcterms:W3CDTF">2018-03-01T12:43:07Z</dcterms:modified>
</cp:coreProperties>
</file>