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608" r:id="rId3"/>
    <p:sldId id="610" r:id="rId4"/>
    <p:sldId id="611" r:id="rId5"/>
    <p:sldId id="612" r:id="rId6"/>
    <p:sldId id="613" r:id="rId7"/>
    <p:sldId id="614" r:id="rId8"/>
    <p:sldId id="615" r:id="rId9"/>
    <p:sldId id="616" r:id="rId10"/>
    <p:sldId id="617" r:id="rId11"/>
    <p:sldId id="618" r:id="rId12"/>
    <p:sldId id="619" r:id="rId13"/>
    <p:sldId id="620" r:id="rId14"/>
    <p:sldId id="621" r:id="rId15"/>
    <p:sldId id="622" r:id="rId16"/>
    <p:sldId id="623" r:id="rId17"/>
    <p:sldId id="624" r:id="rId18"/>
    <p:sldId id="625" r:id="rId19"/>
    <p:sldId id="626" r:id="rId20"/>
    <p:sldId id="668" r:id="rId21"/>
    <p:sldId id="627" r:id="rId22"/>
    <p:sldId id="62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40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 11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(Basic) CBC-MAC</a:t>
            </a:r>
            <a:endParaRPr lang="en-US" dirty="0"/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1828800" y="320581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94710" y="347093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7" name="Straight Arrow Connector 16"/>
          <p:cNvCxnSpPr>
            <a:cxnSpLocks noChangeShapeType="1"/>
          </p:cNvCxnSpPr>
          <p:nvPr/>
        </p:nvCxnSpPr>
        <p:spPr bwMode="auto">
          <a:xfrm>
            <a:off x="2324100" y="4202768"/>
            <a:ext cx="0" cy="28827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17"/>
          <p:cNvSpPr txBox="1">
            <a:spLocks noChangeArrowheads="1"/>
          </p:cNvSpPr>
          <p:nvPr/>
        </p:nvSpPr>
        <p:spPr bwMode="auto">
          <a:xfrm>
            <a:off x="2027384" y="153959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14" name="Straight Arrow Connector 35"/>
          <p:cNvCxnSpPr>
            <a:cxnSpLocks noChangeShapeType="1"/>
            <a:stCxn id="8" idx="2"/>
          </p:cNvCxnSpPr>
          <p:nvPr/>
        </p:nvCxnSpPr>
        <p:spPr bwMode="auto">
          <a:xfrm>
            <a:off x="2324100" y="2062818"/>
            <a:ext cx="0" cy="114300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ounded Rectangle 17"/>
          <p:cNvSpPr>
            <a:spLocks noChangeArrowheads="1"/>
          </p:cNvSpPr>
          <p:nvPr/>
        </p:nvSpPr>
        <p:spPr bwMode="auto">
          <a:xfrm>
            <a:off x="34290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694910" y="346075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20" name="Straight Arrow Connector 16"/>
          <p:cNvCxnSpPr>
            <a:cxnSpLocks noChangeShapeType="1"/>
          </p:cNvCxnSpPr>
          <p:nvPr/>
        </p:nvCxnSpPr>
        <p:spPr bwMode="auto">
          <a:xfrm>
            <a:off x="3924300" y="4197350"/>
            <a:ext cx="0" cy="29845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17"/>
          <p:cNvSpPr txBox="1">
            <a:spLocks noChangeArrowheads="1"/>
          </p:cNvSpPr>
          <p:nvPr/>
        </p:nvSpPr>
        <p:spPr bwMode="auto">
          <a:xfrm>
            <a:off x="3627584" y="152941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 smtClean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23" name="Straight Arrow Connector 16"/>
          <p:cNvCxnSpPr>
            <a:cxnSpLocks noChangeShapeType="1"/>
          </p:cNvCxnSpPr>
          <p:nvPr/>
        </p:nvCxnSpPr>
        <p:spPr bwMode="auto">
          <a:xfrm>
            <a:off x="39243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Box 24"/>
          <p:cNvSpPr txBox="1">
            <a:spLocks noChangeArrowheads="1"/>
          </p:cNvSpPr>
          <p:nvPr/>
        </p:nvSpPr>
        <p:spPr bwMode="auto">
          <a:xfrm>
            <a:off x="37139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25" name="Straight Arrow Connector 35"/>
          <p:cNvCxnSpPr>
            <a:cxnSpLocks noChangeShapeType="1"/>
          </p:cNvCxnSpPr>
          <p:nvPr/>
        </p:nvCxnSpPr>
        <p:spPr bwMode="auto">
          <a:xfrm>
            <a:off x="3924300" y="2634318"/>
            <a:ext cx="0" cy="56132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>
          <a:xfrm>
            <a:off x="2324100" y="4491038"/>
            <a:ext cx="8016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31257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1257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>
            <a:spLocks noChangeArrowheads="1"/>
          </p:cNvSpPr>
          <p:nvPr/>
        </p:nvSpPr>
        <p:spPr bwMode="auto">
          <a:xfrm>
            <a:off x="62484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514310" y="346075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31" name="Straight Arrow Connector 16"/>
          <p:cNvCxnSpPr>
            <a:cxnSpLocks noChangeShapeType="1"/>
          </p:cNvCxnSpPr>
          <p:nvPr/>
        </p:nvCxnSpPr>
        <p:spPr bwMode="auto">
          <a:xfrm>
            <a:off x="6743700" y="419258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Box 17"/>
          <p:cNvSpPr txBox="1">
            <a:spLocks noChangeArrowheads="1"/>
          </p:cNvSpPr>
          <p:nvPr/>
        </p:nvSpPr>
        <p:spPr bwMode="auto">
          <a:xfrm>
            <a:off x="6446984" y="1529418"/>
            <a:ext cx="5485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>
                <a:latin typeface="Script MT Bold" panose="03040602040607080904" pitchFamily="66" charset="0"/>
              </a:rPr>
              <a:t>l</a:t>
            </a:r>
            <a:endParaRPr lang="en-US" altLang="en-US" sz="2800" dirty="0">
              <a:latin typeface="Script MT Bold" panose="03040602040607080904" pitchFamily="66" charset="0"/>
            </a:endParaRPr>
          </a:p>
        </p:txBody>
      </p:sp>
      <p:sp>
        <p:nvSpPr>
          <p:cNvPr id="33" name="TextBox 56"/>
          <p:cNvSpPr txBox="1">
            <a:spLocks noChangeArrowheads="1"/>
          </p:cNvSpPr>
          <p:nvPr/>
        </p:nvSpPr>
        <p:spPr bwMode="auto">
          <a:xfrm>
            <a:off x="6601968" y="5410200"/>
            <a:ext cx="3048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t</a:t>
            </a:r>
          </a:p>
        </p:txBody>
      </p:sp>
      <p:cxnSp>
        <p:nvCxnSpPr>
          <p:cNvPr id="34" name="Straight Arrow Connector 16"/>
          <p:cNvCxnSpPr>
            <a:cxnSpLocks noChangeShapeType="1"/>
          </p:cNvCxnSpPr>
          <p:nvPr/>
        </p:nvCxnSpPr>
        <p:spPr bwMode="auto">
          <a:xfrm>
            <a:off x="67437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TextBox 24"/>
          <p:cNvSpPr txBox="1">
            <a:spLocks noChangeArrowheads="1"/>
          </p:cNvSpPr>
          <p:nvPr/>
        </p:nvSpPr>
        <p:spPr bwMode="auto">
          <a:xfrm>
            <a:off x="65333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36" name="Straight Arrow Connector 35"/>
          <p:cNvCxnSpPr>
            <a:cxnSpLocks noChangeShapeType="1"/>
          </p:cNvCxnSpPr>
          <p:nvPr/>
        </p:nvCxnSpPr>
        <p:spPr bwMode="auto">
          <a:xfrm>
            <a:off x="6743701" y="2634318"/>
            <a:ext cx="0" cy="56132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>
          <a:xfrm>
            <a:off x="5410200" y="4491038"/>
            <a:ext cx="5349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59451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59451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4800600" y="3205818"/>
            <a:ext cx="6461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3600" b="1"/>
              <a:t>…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3924300" y="4495800"/>
            <a:ext cx="5349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081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CBC-MAC vs. CBC-mode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CBC-MAC is </a:t>
            </a:r>
            <a:r>
              <a:rPr lang="en-US" i="1" dirty="0" smtClean="0"/>
              <a:t>deterministic</a:t>
            </a:r>
            <a:r>
              <a:rPr lang="en-US" dirty="0" smtClean="0"/>
              <a:t> (no IV)</a:t>
            </a:r>
          </a:p>
          <a:p>
            <a:pPr lvl="1"/>
            <a:r>
              <a:rPr lang="en-US" dirty="0" smtClean="0"/>
              <a:t>MACs do not need to be randomized to be secure</a:t>
            </a:r>
          </a:p>
          <a:p>
            <a:pPr lvl="1"/>
            <a:r>
              <a:rPr lang="en-US" dirty="0"/>
              <a:t>Verification is done by re-computing the </a:t>
            </a:r>
            <a:r>
              <a:rPr lang="en-US" dirty="0" smtClean="0"/>
              <a:t>result</a:t>
            </a:r>
          </a:p>
          <a:p>
            <a:endParaRPr lang="en-US" dirty="0" smtClean="0"/>
          </a:p>
          <a:p>
            <a:r>
              <a:rPr lang="en-US" dirty="0" smtClean="0"/>
              <a:t>In CBC-MAC, </a:t>
            </a:r>
            <a:r>
              <a:rPr lang="en-US" i="1" dirty="0" smtClean="0"/>
              <a:t>only the final value </a:t>
            </a:r>
            <a:r>
              <a:rPr lang="en-US" dirty="0" smtClean="0"/>
              <a:t>is output</a:t>
            </a:r>
          </a:p>
          <a:p>
            <a:endParaRPr lang="en-US" dirty="0"/>
          </a:p>
          <a:p>
            <a:r>
              <a:rPr lang="en-US" dirty="0" smtClean="0"/>
              <a:t>Both are essential for security</a:t>
            </a:r>
          </a:p>
          <a:p>
            <a:pPr lvl="1"/>
            <a:r>
              <a:rPr lang="en-US" dirty="0" smtClean="0"/>
              <a:t>Exercise: show attacks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00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(basic) CBC-MAC?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F is a pseudorandom function with block length n, then for any </a:t>
            </a:r>
            <a:r>
              <a:rPr lang="en-US" u="sng" dirty="0" smtClean="0"/>
              <a:t>fixed</a:t>
            </a:r>
            <a:r>
              <a:rPr lang="en-US" dirty="0" smtClean="0"/>
              <a:t> </a:t>
            </a:r>
            <a:r>
              <a:rPr lang="en-US" dirty="0" smtClean="0">
                <a:latin typeface="Script MT Bold" panose="03040602040607080904" pitchFamily="66" charset="0"/>
              </a:rPr>
              <a:t>l</a:t>
            </a:r>
            <a:r>
              <a:rPr lang="en-US" dirty="0" smtClean="0"/>
              <a:t> basic CBC-MAC is a secure MAC for messages of length </a:t>
            </a:r>
            <a:r>
              <a:rPr lang="en-US" dirty="0" err="1" smtClean="0">
                <a:latin typeface="Script MT Bold" panose="03040602040607080904" pitchFamily="66" charset="0"/>
              </a:rPr>
              <a:t>l</a:t>
            </a:r>
            <a:r>
              <a:rPr lang="en-US" dirty="0" err="1" smtClean="0"/>
              <a:t>·n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 sender and receiver must agree on the length parameter </a:t>
            </a:r>
            <a:r>
              <a:rPr lang="en-US" dirty="0" smtClean="0">
                <a:latin typeface="Script MT Bold" panose="03040602040607080904" pitchFamily="66" charset="0"/>
              </a:rPr>
              <a:t>l</a:t>
            </a:r>
            <a:r>
              <a:rPr lang="en-US" dirty="0" smtClean="0"/>
              <a:t> in advance</a:t>
            </a:r>
          </a:p>
          <a:p>
            <a:pPr lvl="1"/>
            <a:r>
              <a:rPr lang="en-US" dirty="0" smtClean="0"/>
              <a:t>Basic CBC-MAC is </a:t>
            </a:r>
            <a:r>
              <a:rPr lang="en-US" i="1" dirty="0" smtClean="0"/>
              <a:t>not</a:t>
            </a:r>
            <a:r>
              <a:rPr lang="en-US" dirty="0" smtClean="0"/>
              <a:t> secure if this is not done!</a:t>
            </a:r>
          </a:p>
          <a:p>
            <a:pPr lvl="1"/>
            <a:r>
              <a:rPr lang="en-US" dirty="0" smtClean="0"/>
              <a:t>Attacks?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20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CBC-MAC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ways to handle variable-length messages</a:t>
            </a:r>
          </a:p>
          <a:p>
            <a:endParaRPr lang="en-US" dirty="0"/>
          </a:p>
          <a:p>
            <a:r>
              <a:rPr lang="en-US" dirty="0" smtClean="0"/>
              <a:t>One of the simplest: </a:t>
            </a:r>
            <a:r>
              <a:rPr lang="en-US" i="1" dirty="0" smtClean="0"/>
              <a:t>prepend</a:t>
            </a:r>
            <a:r>
              <a:rPr lang="en-US" dirty="0" smtClean="0"/>
              <a:t> the message length before applying (basic) CBC-MAC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74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CBC-MAC</a:t>
            </a:r>
            <a:endParaRPr lang="en-US" dirty="0"/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2667000" y="320581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932910" y="347093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7" name="Straight Arrow Connector 16"/>
          <p:cNvCxnSpPr>
            <a:cxnSpLocks noChangeShapeType="1"/>
          </p:cNvCxnSpPr>
          <p:nvPr/>
        </p:nvCxnSpPr>
        <p:spPr bwMode="auto">
          <a:xfrm>
            <a:off x="3162300" y="4202768"/>
            <a:ext cx="0" cy="28827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17"/>
          <p:cNvSpPr txBox="1">
            <a:spLocks noChangeArrowheads="1"/>
          </p:cNvSpPr>
          <p:nvPr/>
        </p:nvSpPr>
        <p:spPr bwMode="auto">
          <a:xfrm>
            <a:off x="2926080" y="153959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12" name="Straight Arrow Connector 16"/>
          <p:cNvCxnSpPr>
            <a:cxnSpLocks noChangeShapeType="1"/>
          </p:cNvCxnSpPr>
          <p:nvPr/>
        </p:nvCxnSpPr>
        <p:spPr bwMode="auto">
          <a:xfrm>
            <a:off x="3162300" y="193899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24"/>
          <p:cNvSpPr txBox="1">
            <a:spLocks noChangeArrowheads="1"/>
          </p:cNvSpPr>
          <p:nvPr/>
        </p:nvSpPr>
        <p:spPr bwMode="auto">
          <a:xfrm>
            <a:off x="2951957" y="231840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14" name="Straight Arrow Connector 35"/>
          <p:cNvCxnSpPr>
            <a:cxnSpLocks noChangeShapeType="1"/>
          </p:cNvCxnSpPr>
          <p:nvPr/>
        </p:nvCxnSpPr>
        <p:spPr bwMode="auto">
          <a:xfrm>
            <a:off x="3162300" y="262320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ounded Rectangle 17"/>
          <p:cNvSpPr>
            <a:spLocks noChangeArrowheads="1"/>
          </p:cNvSpPr>
          <p:nvPr/>
        </p:nvSpPr>
        <p:spPr bwMode="auto">
          <a:xfrm>
            <a:off x="42672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533110" y="346075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20" name="Straight Arrow Connector 16"/>
          <p:cNvCxnSpPr>
            <a:cxnSpLocks noChangeShapeType="1"/>
          </p:cNvCxnSpPr>
          <p:nvPr/>
        </p:nvCxnSpPr>
        <p:spPr bwMode="auto">
          <a:xfrm>
            <a:off x="4762500" y="4197350"/>
            <a:ext cx="0" cy="29845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17"/>
          <p:cNvSpPr txBox="1">
            <a:spLocks noChangeArrowheads="1"/>
          </p:cNvSpPr>
          <p:nvPr/>
        </p:nvSpPr>
        <p:spPr bwMode="auto">
          <a:xfrm>
            <a:off x="4526280" y="153959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 smtClean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23" name="Straight Arrow Connector 16"/>
          <p:cNvCxnSpPr>
            <a:cxnSpLocks noChangeShapeType="1"/>
          </p:cNvCxnSpPr>
          <p:nvPr/>
        </p:nvCxnSpPr>
        <p:spPr bwMode="auto">
          <a:xfrm>
            <a:off x="47625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Box 24"/>
          <p:cNvSpPr txBox="1">
            <a:spLocks noChangeArrowheads="1"/>
          </p:cNvSpPr>
          <p:nvPr/>
        </p:nvSpPr>
        <p:spPr bwMode="auto">
          <a:xfrm>
            <a:off x="45521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25" name="Straight Arrow Connector 35"/>
          <p:cNvCxnSpPr>
            <a:cxnSpLocks noChangeShapeType="1"/>
          </p:cNvCxnSpPr>
          <p:nvPr/>
        </p:nvCxnSpPr>
        <p:spPr bwMode="auto">
          <a:xfrm>
            <a:off x="4762500" y="261302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>
          <a:xfrm>
            <a:off x="3162300" y="4491038"/>
            <a:ext cx="8016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39639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9639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>
            <a:spLocks noChangeArrowheads="1"/>
          </p:cNvSpPr>
          <p:nvPr/>
        </p:nvSpPr>
        <p:spPr bwMode="auto">
          <a:xfrm>
            <a:off x="70866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352510" y="346075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31" name="Straight Arrow Connector 16"/>
          <p:cNvCxnSpPr>
            <a:cxnSpLocks noChangeShapeType="1"/>
          </p:cNvCxnSpPr>
          <p:nvPr/>
        </p:nvCxnSpPr>
        <p:spPr bwMode="auto">
          <a:xfrm>
            <a:off x="7581900" y="419258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Box 17"/>
          <p:cNvSpPr txBox="1">
            <a:spLocks noChangeArrowheads="1"/>
          </p:cNvSpPr>
          <p:nvPr/>
        </p:nvSpPr>
        <p:spPr bwMode="auto">
          <a:xfrm>
            <a:off x="7333488" y="1539598"/>
            <a:ext cx="5485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>
                <a:latin typeface="Script MT Bold" panose="03040602040607080904" pitchFamily="66" charset="0"/>
              </a:rPr>
              <a:t>l</a:t>
            </a:r>
            <a:endParaRPr lang="en-US" altLang="en-US" sz="2800" dirty="0">
              <a:latin typeface="Script MT Bold" panose="03040602040607080904" pitchFamily="66" charset="0"/>
            </a:endParaRPr>
          </a:p>
        </p:txBody>
      </p:sp>
      <p:sp>
        <p:nvSpPr>
          <p:cNvPr id="33" name="TextBox 56"/>
          <p:cNvSpPr txBox="1">
            <a:spLocks noChangeArrowheads="1"/>
          </p:cNvSpPr>
          <p:nvPr/>
        </p:nvSpPr>
        <p:spPr bwMode="auto">
          <a:xfrm>
            <a:off x="7434072" y="5410200"/>
            <a:ext cx="3048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t</a:t>
            </a:r>
          </a:p>
        </p:txBody>
      </p:sp>
      <p:cxnSp>
        <p:nvCxnSpPr>
          <p:cNvPr id="34" name="Straight Arrow Connector 16"/>
          <p:cNvCxnSpPr>
            <a:cxnSpLocks noChangeShapeType="1"/>
          </p:cNvCxnSpPr>
          <p:nvPr/>
        </p:nvCxnSpPr>
        <p:spPr bwMode="auto">
          <a:xfrm>
            <a:off x="75819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TextBox 24"/>
          <p:cNvSpPr txBox="1">
            <a:spLocks noChangeArrowheads="1"/>
          </p:cNvSpPr>
          <p:nvPr/>
        </p:nvSpPr>
        <p:spPr bwMode="auto">
          <a:xfrm>
            <a:off x="73715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36" name="Straight Arrow Connector 35"/>
          <p:cNvCxnSpPr>
            <a:cxnSpLocks noChangeShapeType="1"/>
          </p:cNvCxnSpPr>
          <p:nvPr/>
        </p:nvCxnSpPr>
        <p:spPr bwMode="auto">
          <a:xfrm>
            <a:off x="7581900" y="261302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>
          <a:xfrm>
            <a:off x="6248400" y="4491038"/>
            <a:ext cx="5349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67833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7833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638800" y="3205818"/>
            <a:ext cx="6461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3600" b="1"/>
              <a:t>…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762500" y="4495800"/>
            <a:ext cx="5349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>
            <a:spLocks noChangeArrowheads="1"/>
          </p:cNvSpPr>
          <p:nvPr/>
        </p:nvSpPr>
        <p:spPr bwMode="auto">
          <a:xfrm>
            <a:off x="1066800" y="3210580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cxnSp>
        <p:nvCxnSpPr>
          <p:cNvPr id="42" name="Straight Arrow Connector 16"/>
          <p:cNvCxnSpPr>
            <a:cxnSpLocks noChangeShapeType="1"/>
          </p:cNvCxnSpPr>
          <p:nvPr/>
        </p:nvCxnSpPr>
        <p:spPr bwMode="auto">
          <a:xfrm>
            <a:off x="1562100" y="4207530"/>
            <a:ext cx="0" cy="28827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Box 17"/>
          <p:cNvSpPr txBox="1">
            <a:spLocks noChangeArrowheads="1"/>
          </p:cNvSpPr>
          <p:nvPr/>
        </p:nvSpPr>
        <p:spPr bwMode="auto">
          <a:xfrm>
            <a:off x="1412059" y="1539598"/>
            <a:ext cx="3000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Script MT Bold" panose="03040602040607080904" pitchFamily="66" charset="0"/>
              </a:rPr>
              <a:t>l</a:t>
            </a:r>
          </a:p>
        </p:txBody>
      </p:sp>
      <p:cxnSp>
        <p:nvCxnSpPr>
          <p:cNvPr id="47" name="Straight Arrow Connector 35"/>
          <p:cNvCxnSpPr>
            <a:cxnSpLocks noChangeShapeType="1"/>
            <a:stCxn id="44" idx="2"/>
          </p:cNvCxnSpPr>
          <p:nvPr/>
        </p:nvCxnSpPr>
        <p:spPr bwMode="auto">
          <a:xfrm>
            <a:off x="1562100" y="2062818"/>
            <a:ext cx="0" cy="114776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47"/>
          <p:cNvCxnSpPr/>
          <p:nvPr/>
        </p:nvCxnSpPr>
        <p:spPr>
          <a:xfrm>
            <a:off x="1562100" y="4495800"/>
            <a:ext cx="8016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2363786" y="2543969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2363786" y="2543969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1332710" y="344427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553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CBC-MAC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ways to handle variable length messages</a:t>
            </a:r>
          </a:p>
          <a:p>
            <a:endParaRPr lang="en-US" dirty="0"/>
          </a:p>
          <a:p>
            <a:r>
              <a:rPr lang="en-US" dirty="0" smtClean="0"/>
              <a:t>One of the simplest: </a:t>
            </a:r>
            <a:r>
              <a:rPr lang="en-US" i="1" dirty="0" smtClean="0"/>
              <a:t>prepend</a:t>
            </a:r>
            <a:r>
              <a:rPr lang="en-US" dirty="0" smtClean="0"/>
              <a:t> the message length before applying (basic) CBC-MAC</a:t>
            </a:r>
          </a:p>
          <a:p>
            <a:pPr lvl="1"/>
            <a:r>
              <a:rPr lang="en-US" dirty="0" smtClean="0"/>
              <a:t>Can also be adapted to handle messages whose length is not a multiple of the </a:t>
            </a:r>
            <a:r>
              <a:rPr lang="en-US" smtClean="0"/>
              <a:t>block length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07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Authenticated encryption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91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Secrecy + integrity?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shown primitives for achieving </a:t>
            </a:r>
            <a:r>
              <a:rPr lang="en-US" i="1" dirty="0" smtClean="0"/>
              <a:t>secrecy</a:t>
            </a:r>
            <a:r>
              <a:rPr lang="en-US" dirty="0" smtClean="0"/>
              <a:t> and </a:t>
            </a:r>
            <a:r>
              <a:rPr lang="en-US" i="1" dirty="0" smtClean="0"/>
              <a:t>integrity</a:t>
            </a:r>
            <a:r>
              <a:rPr lang="en-US" dirty="0" smtClean="0"/>
              <a:t> in the private-key setting</a:t>
            </a:r>
          </a:p>
          <a:p>
            <a:endParaRPr lang="en-US" dirty="0"/>
          </a:p>
          <a:p>
            <a:r>
              <a:rPr lang="en-US" dirty="0" smtClean="0"/>
              <a:t>What if we want to achieve both?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70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Authenticated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encryption scheme that achieves both secrecy and integrity</a:t>
            </a:r>
          </a:p>
          <a:p>
            <a:endParaRPr lang="en-US" dirty="0"/>
          </a:p>
          <a:p>
            <a:r>
              <a:rPr lang="en-US" dirty="0" smtClean="0"/>
              <a:t>Secrecy notion: CCA-security</a:t>
            </a:r>
          </a:p>
          <a:p>
            <a:endParaRPr lang="en-US" dirty="0"/>
          </a:p>
          <a:p>
            <a:r>
              <a:rPr lang="en-US" dirty="0" smtClean="0"/>
              <a:t>Integrity notion: </a:t>
            </a:r>
            <a:r>
              <a:rPr lang="en-US" dirty="0" err="1" smtClean="0"/>
              <a:t>unforgeability</a:t>
            </a:r>
            <a:endParaRPr lang="en-US" dirty="0" smtClean="0"/>
          </a:p>
          <a:p>
            <a:pPr lvl="1"/>
            <a:r>
              <a:rPr lang="en-US" dirty="0" smtClean="0"/>
              <a:t>Adversary cannot generate </a:t>
            </a:r>
            <a:r>
              <a:rPr lang="en-US" dirty="0" err="1" smtClean="0"/>
              <a:t>ciphertext</a:t>
            </a:r>
            <a:r>
              <a:rPr lang="en-US" dirty="0" smtClean="0"/>
              <a:t> that decrypts to a previously unencrypted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50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Generic constructions</a:t>
            </a:r>
          </a:p>
          <a:p>
            <a:pPr lvl="1"/>
            <a:r>
              <a:rPr lang="en-US" dirty="0" smtClean="0"/>
              <a:t>Encrypt and authenticate</a:t>
            </a:r>
          </a:p>
          <a:p>
            <a:pPr lvl="1"/>
            <a:r>
              <a:rPr lang="en-US" dirty="0" smtClean="0"/>
              <a:t>Authenticate then encrypt</a:t>
            </a:r>
          </a:p>
          <a:p>
            <a:pPr lvl="1"/>
            <a:r>
              <a:rPr lang="en-US" dirty="0" smtClean="0"/>
              <a:t>Encrypt then authenticate</a:t>
            </a:r>
          </a:p>
          <a:p>
            <a:pPr lvl="1"/>
            <a:endParaRPr lang="en-US" dirty="0"/>
          </a:p>
          <a:p>
            <a:r>
              <a:rPr lang="en-US" dirty="0" smtClean="0"/>
              <a:t>Direct constructions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44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 A fixed-length MAC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63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constructions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Generically combine an encryption scheme and a MAC</a:t>
            </a:r>
          </a:p>
          <a:p>
            <a:pPr lvl="1"/>
            <a:r>
              <a:rPr lang="en-US" dirty="0" smtClean="0"/>
              <a:t>Useful when these are already available in some library</a:t>
            </a:r>
          </a:p>
          <a:p>
            <a:endParaRPr lang="en-US" dirty="0"/>
          </a:p>
          <a:p>
            <a:r>
              <a:rPr lang="en-US" dirty="0" smtClean="0"/>
              <a:t>Goal: the combination should be an authenticated encryption scheme when instantiated with </a:t>
            </a:r>
            <a:r>
              <a:rPr lang="en-US" i="1" dirty="0" smtClean="0"/>
              <a:t>any</a:t>
            </a:r>
            <a:r>
              <a:rPr lang="en-US" dirty="0" smtClean="0"/>
              <a:t> CPA-secure encryption scheme and </a:t>
            </a:r>
            <a:r>
              <a:rPr lang="en-US" i="1" dirty="0" smtClean="0"/>
              <a:t>any</a:t>
            </a:r>
            <a:r>
              <a:rPr lang="en-US" dirty="0" smtClean="0"/>
              <a:t> secure MAC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60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495672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495672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89926" y="3872805"/>
            <a:ext cx="210666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endParaRPr lang="en-US" sz="2800" dirty="0" smtClean="0"/>
          </a:p>
          <a:p>
            <a:pPr algn="ctr"/>
            <a:r>
              <a:rPr lang="en-US" sz="2800" dirty="0"/>
              <a:t>c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 Enc</a:t>
            </a:r>
            <a:r>
              <a:rPr lang="en-US" sz="2800" baseline="-25000" dirty="0" smtClean="0">
                <a:sym typeface="Symbol"/>
              </a:rPr>
              <a:t>k1</a:t>
            </a:r>
            <a:r>
              <a:rPr lang="en-US" sz="2800" dirty="0" smtClean="0">
                <a:sym typeface="Symbol"/>
              </a:rPr>
              <a:t>(m)</a:t>
            </a:r>
          </a:p>
          <a:p>
            <a:pPr algn="ctr"/>
            <a:r>
              <a:rPr lang="en-US" sz="2800" dirty="0">
                <a:sym typeface="Symbol"/>
              </a:rPr>
              <a:t>t</a:t>
            </a:r>
            <a:r>
              <a:rPr lang="en-US" sz="2800" dirty="0" smtClean="0">
                <a:sym typeface="Symbol"/>
              </a:rPr>
              <a:t> = Mac</a:t>
            </a:r>
            <a:r>
              <a:rPr lang="en-US" sz="2800" baseline="-25000" dirty="0" smtClean="0">
                <a:sym typeface="Symbol"/>
              </a:rPr>
              <a:t>k2</a:t>
            </a:r>
            <a:r>
              <a:rPr lang="en-US" sz="2800" dirty="0" smtClean="0">
                <a:sym typeface="Symbol"/>
              </a:rPr>
              <a:t>(m)</a:t>
            </a:r>
            <a:endParaRPr lang="en-US" sz="2800" dirty="0" smtClean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6200" y="3415605"/>
            <a:ext cx="10486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/>
              <a:t>k</a:t>
            </a:r>
            <a:r>
              <a:rPr lang="en-US" altLang="en-US" sz="2800" dirty="0" smtClean="0">
                <a:solidFill>
                  <a:schemeClr val="tx1"/>
                </a:solidFill>
              </a:rPr>
              <a:t>1, k2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69842" y="3949005"/>
            <a:ext cx="24971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m = Dec</a:t>
            </a:r>
            <a:r>
              <a:rPr lang="en-US" sz="2800" baseline="-25000" dirty="0" smtClean="0"/>
              <a:t>k1</a:t>
            </a:r>
            <a:r>
              <a:rPr lang="en-US" sz="2800" dirty="0" smtClean="0"/>
              <a:t>(c)</a:t>
            </a:r>
          </a:p>
          <a:p>
            <a:pPr algn="ctr"/>
            <a:r>
              <a:rPr lang="en-US" sz="2800" dirty="0" smtClean="0"/>
              <a:t>Vrfy</a:t>
            </a:r>
            <a:r>
              <a:rPr lang="en-US" sz="2800" baseline="-25000" dirty="0" smtClean="0"/>
              <a:t>k2</a:t>
            </a:r>
            <a:r>
              <a:rPr lang="en-US" sz="2800" dirty="0" smtClean="0"/>
              <a:t>(m, t) = 1?</a:t>
            </a:r>
            <a:endParaRPr lang="en-US" sz="2800" dirty="0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667000" y="334262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219551" y="2819400"/>
            <a:ext cx="628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  <a:r>
              <a:rPr lang="en-US" sz="2800" dirty="0" smtClean="0"/>
              <a:t>, t</a:t>
            </a:r>
            <a:endParaRPr lang="en-US" sz="2800" dirty="0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019115" y="3405425"/>
            <a:ext cx="10486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/>
              <a:t>k</a:t>
            </a:r>
            <a:r>
              <a:rPr lang="en-US" altLang="en-US" sz="2800" dirty="0" smtClean="0">
                <a:solidFill>
                  <a:schemeClr val="tx1"/>
                </a:solidFill>
              </a:rPr>
              <a:t>1, k2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 and authenticate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51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tag t might leak information about m!</a:t>
            </a:r>
          </a:p>
          <a:p>
            <a:pPr lvl="1"/>
            <a:r>
              <a:rPr lang="en-US" dirty="0" smtClean="0"/>
              <a:t>Nothing in the definition of security for a MAC implies that it hides information about m</a:t>
            </a:r>
          </a:p>
          <a:p>
            <a:pPr lvl="1"/>
            <a:r>
              <a:rPr lang="en-US" dirty="0" smtClean="0"/>
              <a:t>So the combination may not even be EAV-secure</a:t>
            </a:r>
          </a:p>
          <a:p>
            <a:endParaRPr lang="en-US" dirty="0" smtClean="0"/>
          </a:p>
          <a:p>
            <a:r>
              <a:rPr lang="en-US" dirty="0" smtClean="0"/>
              <a:t>If the MAC is deterministic (as is CBC-MAC), then the tag leaks whether the same message is encrypted twice</a:t>
            </a:r>
          </a:p>
          <a:p>
            <a:pPr lvl="1"/>
            <a:r>
              <a:rPr lang="en-US" dirty="0" smtClean="0"/>
              <a:t>I.e., the combination will not be CPA-secure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15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 F be a length-preserving pseudorandom function (aka block cipher)</a:t>
            </a:r>
          </a:p>
          <a:p>
            <a:endParaRPr lang="en-US" dirty="0" smtClean="0"/>
          </a:p>
          <a:p>
            <a:r>
              <a:rPr lang="en-US" dirty="0" smtClean="0"/>
              <a:t>Construct the following MAC </a:t>
            </a:r>
            <a:r>
              <a:rPr lang="en-US" dirty="0" smtClean="0">
                <a:sym typeface="Symbol"/>
              </a:rPr>
              <a:t>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Gen: choose a uniform key k for F</a:t>
            </a:r>
          </a:p>
          <a:p>
            <a:pPr lvl="1"/>
            <a:r>
              <a:rPr lang="en-US" dirty="0" smtClean="0"/>
              <a:t>Mac</a:t>
            </a:r>
            <a:r>
              <a:rPr lang="en-US" baseline="-25000" dirty="0" smtClean="0"/>
              <a:t>k</a:t>
            </a:r>
            <a:r>
              <a:rPr lang="en-US" dirty="0" smtClean="0"/>
              <a:t>(m): output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(m)</a:t>
            </a:r>
          </a:p>
          <a:p>
            <a:pPr lvl="1"/>
            <a:r>
              <a:rPr lang="en-US" dirty="0" err="1" smtClean="0"/>
              <a:t>Vrfy</a:t>
            </a:r>
            <a:r>
              <a:rPr lang="en-US" baseline="-25000" dirty="0" err="1" smtClean="0"/>
              <a:t>k</a:t>
            </a:r>
            <a:r>
              <a:rPr lang="en-US" dirty="0" smtClean="0"/>
              <a:t>(m, t): output 1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(m)=t</a:t>
            </a:r>
          </a:p>
          <a:p>
            <a:pPr lvl="1"/>
            <a:endParaRPr lang="en-US" dirty="0"/>
          </a:p>
          <a:p>
            <a:r>
              <a:rPr lang="en-US" dirty="0" smtClean="0"/>
              <a:t>Theorem: </a:t>
            </a:r>
            <a:r>
              <a:rPr lang="en-US" dirty="0" smtClean="0">
                <a:sym typeface="Symbol"/>
              </a:rPr>
              <a:t> is a secure MAC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27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reduction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14400" y="2133600"/>
            <a:ext cx="2355850" cy="3657600"/>
          </a:xfrm>
          <a:prstGeom prst="rect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pic>
        <p:nvPicPr>
          <p:cNvPr id="5" name="Picture 4" descr="MCj013903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238" y="3352800"/>
            <a:ext cx="990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5838825" y="2057400"/>
            <a:ext cx="990600" cy="457200"/>
            <a:chOff x="3006" y="2304"/>
            <a:chExt cx="624" cy="288"/>
          </a:xfrm>
        </p:grpSpPr>
        <p:sp>
          <p:nvSpPr>
            <p:cNvPr id="7" name="Line 6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3143" y="2304"/>
              <a:ext cx="3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</a:t>
              </a:r>
              <a:r>
                <a:rPr lang="en-US" altLang="en-US" baseline="-25000"/>
                <a:t>1</a:t>
              </a:r>
              <a:endParaRPr lang="en-US" altLang="en-US"/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5838825" y="4648200"/>
            <a:ext cx="990600" cy="457200"/>
            <a:chOff x="3006" y="2304"/>
            <a:chExt cx="624" cy="288"/>
          </a:xfrm>
        </p:grpSpPr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3101" y="2304"/>
              <a:ext cx="43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m, t</a:t>
              </a:r>
            </a:p>
          </p:txBody>
        </p:sp>
      </p:grp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162425" y="5144869"/>
            <a:ext cx="23278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1800" dirty="0"/>
              <a:t>if </a:t>
            </a:r>
            <a:r>
              <a:rPr lang="en-US" altLang="en-US" sz="1800" dirty="0" smtClean="0"/>
              <a:t>(m is  new and t=t</a:t>
            </a:r>
            <a:r>
              <a:rPr lang="en-US" altLang="en-US" sz="1800" baseline="30000" dirty="0"/>
              <a:t>*</a:t>
            </a:r>
            <a:r>
              <a:rPr lang="en-US" altLang="en-US" sz="1800" dirty="0"/>
              <a:t>)</a:t>
            </a:r>
            <a:br>
              <a:rPr lang="en-US" altLang="en-US" sz="1800" dirty="0"/>
            </a:br>
            <a:r>
              <a:rPr lang="en-US" altLang="en-US" sz="1800" dirty="0"/>
              <a:t>output 1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1127125" y="3733800"/>
            <a:ext cx="1912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PRF/random</a:t>
            </a:r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4038600" y="2133600"/>
            <a:ext cx="4038600" cy="3657600"/>
            <a:chOff x="2544" y="1776"/>
            <a:chExt cx="2544" cy="2304"/>
          </a:xfrm>
        </p:grpSpPr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544" y="1776"/>
              <a:ext cx="2544" cy="2304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prstDash val="sysDot"/>
              <a:miter lim="800000"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4833" y="3792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D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276600" y="2057400"/>
            <a:ext cx="762000" cy="457200"/>
            <a:chOff x="3006" y="2304"/>
            <a:chExt cx="624" cy="288"/>
          </a:xfrm>
        </p:grpSpPr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3091" y="2304"/>
              <a:ext cx="45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</a:t>
              </a:r>
              <a:r>
                <a:rPr lang="en-US" altLang="en-US" baseline="-25000"/>
                <a:t>1</a:t>
              </a:r>
              <a:endParaRPr lang="en-US" altLang="en-US"/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3276600" y="2514600"/>
            <a:ext cx="762000" cy="457200"/>
            <a:chOff x="2064" y="2160"/>
            <a:chExt cx="480" cy="288"/>
          </a:xfrm>
        </p:grpSpPr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H="1">
              <a:off x="2064" y="2448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2183" y="216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t</a:t>
              </a:r>
              <a:r>
                <a:rPr lang="en-US" altLang="en-US" baseline="-25000"/>
                <a:t>1</a:t>
              </a:r>
              <a:endParaRPr lang="en-US" altLang="en-US"/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867400" y="2514600"/>
            <a:ext cx="990600" cy="457200"/>
            <a:chOff x="2064" y="2160"/>
            <a:chExt cx="480" cy="288"/>
          </a:xfrm>
        </p:grpSpPr>
        <p:sp>
          <p:nvSpPr>
            <p:cNvPr id="24" name="Line 23"/>
            <p:cNvSpPr>
              <a:spLocks noChangeShapeType="1"/>
            </p:cNvSpPr>
            <p:nvPr/>
          </p:nvSpPr>
          <p:spPr bwMode="auto">
            <a:xfrm flipH="1">
              <a:off x="2064" y="2448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2211" y="2160"/>
              <a:ext cx="1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t</a:t>
              </a:r>
              <a:r>
                <a:rPr lang="en-US" altLang="en-US" baseline="-25000"/>
                <a:t>1</a:t>
              </a:r>
              <a:endParaRPr lang="en-US" altLang="en-US"/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5838825" y="3352800"/>
            <a:ext cx="990600" cy="457200"/>
            <a:chOff x="3006" y="2304"/>
            <a:chExt cx="624" cy="288"/>
          </a:xfrm>
        </p:grpSpPr>
        <p:sp>
          <p:nvSpPr>
            <p:cNvPr id="27" name="Line 26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8" name="Text Box 27"/>
            <p:cNvSpPr txBox="1">
              <a:spLocks noChangeArrowheads="1"/>
            </p:cNvSpPr>
            <p:nvPr/>
          </p:nvSpPr>
          <p:spPr bwMode="auto">
            <a:xfrm>
              <a:off x="3164" y="2304"/>
              <a:ext cx="3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</a:t>
              </a:r>
              <a:r>
                <a:rPr lang="en-US" altLang="en-US" baseline="-25000"/>
                <a:t>i</a:t>
              </a:r>
              <a:endParaRPr lang="en-US" altLang="en-US"/>
            </a:p>
          </p:txBody>
        </p:sp>
      </p:grp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3276600" y="3352800"/>
            <a:ext cx="762000" cy="457200"/>
            <a:chOff x="3006" y="2304"/>
            <a:chExt cx="624" cy="288"/>
          </a:xfrm>
        </p:grpSpPr>
        <p:sp>
          <p:nvSpPr>
            <p:cNvPr id="30" name="Line 29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1" name="Text Box 30"/>
            <p:cNvSpPr txBox="1">
              <a:spLocks noChangeArrowheads="1"/>
            </p:cNvSpPr>
            <p:nvPr/>
          </p:nvSpPr>
          <p:spPr bwMode="auto">
            <a:xfrm>
              <a:off x="3118" y="2304"/>
              <a:ext cx="39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</a:t>
              </a:r>
              <a:r>
                <a:rPr lang="en-US" altLang="en-US" baseline="-25000"/>
                <a:t>i</a:t>
              </a:r>
              <a:endParaRPr lang="en-US" altLang="en-US"/>
            </a:p>
          </p:txBody>
        </p:sp>
      </p:grp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3276600" y="3810000"/>
            <a:ext cx="762000" cy="457200"/>
            <a:chOff x="2064" y="2160"/>
            <a:chExt cx="480" cy="288"/>
          </a:xfrm>
        </p:grpSpPr>
        <p:sp>
          <p:nvSpPr>
            <p:cNvPr id="33" name="Line 32"/>
            <p:cNvSpPr>
              <a:spLocks noChangeShapeType="1"/>
            </p:cNvSpPr>
            <p:nvPr/>
          </p:nvSpPr>
          <p:spPr bwMode="auto">
            <a:xfrm flipH="1">
              <a:off x="2064" y="2448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" name="Text Box 33"/>
            <p:cNvSpPr txBox="1">
              <a:spLocks noChangeArrowheads="1"/>
            </p:cNvSpPr>
            <p:nvPr/>
          </p:nvSpPr>
          <p:spPr bwMode="auto">
            <a:xfrm>
              <a:off x="2204" y="2160"/>
              <a:ext cx="1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t</a:t>
              </a:r>
              <a:r>
                <a:rPr lang="en-US" altLang="en-US" baseline="-25000"/>
                <a:t>i</a:t>
              </a:r>
              <a:endParaRPr lang="en-US" altLang="en-US"/>
            </a:p>
          </p:txBody>
        </p: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5867400" y="3810000"/>
            <a:ext cx="990600" cy="457200"/>
            <a:chOff x="2064" y="2160"/>
            <a:chExt cx="480" cy="288"/>
          </a:xfrm>
        </p:grpSpPr>
        <p:sp>
          <p:nvSpPr>
            <p:cNvPr id="36" name="Line 35"/>
            <p:cNvSpPr>
              <a:spLocks noChangeShapeType="1"/>
            </p:cNvSpPr>
            <p:nvPr/>
          </p:nvSpPr>
          <p:spPr bwMode="auto">
            <a:xfrm flipH="1">
              <a:off x="2064" y="2448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7" name="Text Box 36"/>
            <p:cNvSpPr txBox="1">
              <a:spLocks noChangeArrowheads="1"/>
            </p:cNvSpPr>
            <p:nvPr/>
          </p:nvSpPr>
          <p:spPr bwMode="auto">
            <a:xfrm>
              <a:off x="2227" y="2160"/>
              <a:ext cx="1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t</a:t>
              </a:r>
              <a:r>
                <a:rPr lang="en-US" altLang="en-US" baseline="-25000"/>
                <a:t>i</a:t>
              </a:r>
              <a:endParaRPr lang="en-US" altLang="en-US"/>
            </a:p>
          </p:txBody>
        </p:sp>
      </p:grpSp>
      <p:grpSp>
        <p:nvGrpSpPr>
          <p:cNvPr id="38" name="Group 37"/>
          <p:cNvGrpSpPr>
            <a:grpSpLocks/>
          </p:cNvGrpSpPr>
          <p:nvPr/>
        </p:nvGrpSpPr>
        <p:grpSpPr bwMode="auto">
          <a:xfrm>
            <a:off x="3276600" y="4648200"/>
            <a:ext cx="762000" cy="457200"/>
            <a:chOff x="3006" y="2304"/>
            <a:chExt cx="624" cy="288"/>
          </a:xfrm>
        </p:grpSpPr>
        <p:sp>
          <p:nvSpPr>
            <p:cNvPr id="39" name="Line 38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" name="Text Box 39"/>
            <p:cNvSpPr txBox="1">
              <a:spLocks noChangeArrowheads="1"/>
            </p:cNvSpPr>
            <p:nvPr/>
          </p:nvSpPr>
          <p:spPr bwMode="auto">
            <a:xfrm>
              <a:off x="3136" y="2304"/>
              <a:ext cx="3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</a:t>
              </a:r>
            </a:p>
          </p:txBody>
        </p:sp>
      </p:grpSp>
      <p:grpSp>
        <p:nvGrpSpPr>
          <p:cNvPr id="41" name="Group 40"/>
          <p:cNvGrpSpPr>
            <a:grpSpLocks/>
          </p:cNvGrpSpPr>
          <p:nvPr/>
        </p:nvGrpSpPr>
        <p:grpSpPr bwMode="auto">
          <a:xfrm>
            <a:off x="3276600" y="5105400"/>
            <a:ext cx="762000" cy="457200"/>
            <a:chOff x="2064" y="2160"/>
            <a:chExt cx="480" cy="288"/>
          </a:xfrm>
        </p:grpSpPr>
        <p:sp>
          <p:nvSpPr>
            <p:cNvPr id="42" name="Line 41"/>
            <p:cNvSpPr>
              <a:spLocks noChangeShapeType="1"/>
            </p:cNvSpPr>
            <p:nvPr/>
          </p:nvSpPr>
          <p:spPr bwMode="auto">
            <a:xfrm flipH="1">
              <a:off x="2064" y="2448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3" name="Text Box 42"/>
            <p:cNvSpPr txBox="1">
              <a:spLocks noChangeArrowheads="1"/>
            </p:cNvSpPr>
            <p:nvPr/>
          </p:nvSpPr>
          <p:spPr bwMode="auto">
            <a:xfrm>
              <a:off x="2193" y="2160"/>
              <a:ext cx="21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t</a:t>
              </a:r>
              <a:r>
                <a:rPr lang="en-US" altLang="en-US" baseline="30000"/>
                <a:t>*</a:t>
              </a:r>
              <a:endParaRPr lang="en-US" altLang="en-US"/>
            </a:p>
          </p:txBody>
        </p:sp>
      </p:grpSp>
      <p:sp>
        <p:nvSpPr>
          <p:cNvPr id="44" name="Text Box 43"/>
          <p:cNvSpPr txBox="1">
            <a:spLocks noChangeArrowheads="1"/>
          </p:cNvSpPr>
          <p:nvPr/>
        </p:nvSpPr>
        <p:spPr bwMode="auto">
          <a:xfrm rot="16200000">
            <a:off x="3336925" y="30257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…</a:t>
            </a: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 rot="16200000">
            <a:off x="6003925" y="30257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24117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/>
      <p:bldP spid="13" grpId="0"/>
      <p:bldP spid="44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D interacts with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 for uniform k, the view of the adversary is </a:t>
            </a:r>
            <a:r>
              <a:rPr lang="en-US" i="1" dirty="0" smtClean="0"/>
              <a:t>identical</a:t>
            </a:r>
            <a:r>
              <a:rPr lang="en-US" dirty="0" smtClean="0"/>
              <a:t> to its view in the real MAC experiment</a:t>
            </a:r>
          </a:p>
          <a:p>
            <a:pPr lvl="1"/>
            <a:r>
              <a:rPr lang="en-US" dirty="0" err="1" smtClean="0"/>
              <a:t>Pr</a:t>
            </a:r>
            <a:r>
              <a:rPr lang="en-US" dirty="0" smtClean="0"/>
              <a:t>[</a:t>
            </a:r>
            <a:r>
              <a:rPr lang="en-US" dirty="0" err="1" smtClean="0"/>
              <a:t>D</a:t>
            </a:r>
            <a:r>
              <a:rPr lang="en-US" baseline="30000" dirty="0" err="1" smtClean="0"/>
              <a:t>F</a:t>
            </a:r>
            <a:r>
              <a:rPr lang="en-US" sz="2000" baseline="20000" dirty="0" err="1" smtClean="0"/>
              <a:t>k</a:t>
            </a:r>
            <a:r>
              <a:rPr lang="en-US" baseline="-25000" dirty="0" smtClean="0"/>
              <a:t> </a:t>
            </a:r>
            <a:r>
              <a:rPr lang="en-US" dirty="0" smtClean="0"/>
              <a:t>outputs 1] = </a:t>
            </a:r>
            <a:r>
              <a:rPr lang="en-US" dirty="0" err="1" smtClean="0"/>
              <a:t>Pr</a:t>
            </a:r>
            <a:r>
              <a:rPr lang="en-US" dirty="0" smtClean="0"/>
              <a:t>[</a:t>
            </a:r>
            <a:r>
              <a:rPr lang="en-US" dirty="0" err="1" smtClean="0"/>
              <a:t>Forge</a:t>
            </a:r>
            <a:r>
              <a:rPr lang="en-US" baseline="-25000" dirty="0" err="1" smtClean="0"/>
              <a:t>Adv</a:t>
            </a:r>
            <a:r>
              <a:rPr lang="en-US" baseline="-25000" dirty="0" smtClean="0"/>
              <a:t>, </a:t>
            </a:r>
            <a:r>
              <a:rPr lang="en-US" baseline="-25000" dirty="0" smtClean="0">
                <a:sym typeface="Symbol"/>
              </a:rPr>
              <a:t></a:t>
            </a:r>
            <a:r>
              <a:rPr lang="en-US" dirty="0" smtClean="0">
                <a:sym typeface="Symbol"/>
              </a:rPr>
              <a:t>(n) = 1]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When D interacts with uniform f, then seeing f(m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), …, f(m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 does not help predict f(m) for any m</a:t>
            </a:r>
            <a:r>
              <a:rPr lang="en-US" altLang="en-US" dirty="0">
                <a:cs typeface="Arial" charset="0"/>
                <a:sym typeface="Symbol" pitchFamily="18" charset="2"/>
              </a:rPr>
              <a:t> {m</a:t>
            </a:r>
            <a:r>
              <a:rPr lang="en-US" altLang="en-US" baseline="-25000" dirty="0">
                <a:cs typeface="Arial" charset="0"/>
                <a:sym typeface="Symbol" pitchFamily="18" charset="2"/>
              </a:rPr>
              <a:t>1</a:t>
            </a:r>
            <a:r>
              <a:rPr lang="en-US" altLang="en-US" dirty="0">
                <a:cs typeface="Arial" charset="0"/>
                <a:sym typeface="Symbol" pitchFamily="18" charset="2"/>
              </a:rPr>
              <a:t>, …, </a:t>
            </a:r>
            <a:r>
              <a:rPr lang="en-US" altLang="en-US" dirty="0" smtClean="0">
                <a:cs typeface="Arial" charset="0"/>
                <a:sym typeface="Symbol" pitchFamily="18" charset="2"/>
              </a:rPr>
              <a:t>m</a:t>
            </a:r>
            <a:r>
              <a:rPr lang="en-US" altLang="en-US" baseline="-25000" dirty="0" smtClean="0">
                <a:cs typeface="Arial" charset="0"/>
                <a:sym typeface="Symbol" pitchFamily="18" charset="2"/>
              </a:rPr>
              <a:t>i</a:t>
            </a:r>
            <a:r>
              <a:rPr lang="en-US" altLang="en-US" dirty="0" smtClean="0">
                <a:cs typeface="Arial" charset="0"/>
                <a:sym typeface="Symbol" pitchFamily="18" charset="2"/>
              </a:rPr>
              <a:t>}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Pr</a:t>
            </a:r>
            <a:r>
              <a:rPr lang="en-US" dirty="0" smtClean="0"/>
              <a:t>[</a:t>
            </a:r>
            <a:r>
              <a:rPr lang="en-US" dirty="0" err="1" smtClean="0"/>
              <a:t>D</a:t>
            </a:r>
            <a:r>
              <a:rPr lang="en-US" baseline="30000" dirty="0" err="1"/>
              <a:t>f</a:t>
            </a:r>
            <a:r>
              <a:rPr lang="en-US" baseline="-25000" dirty="0" smtClean="0"/>
              <a:t> </a:t>
            </a:r>
            <a:r>
              <a:rPr lang="en-US" dirty="0"/>
              <a:t>outputs 1</a:t>
            </a:r>
            <a:r>
              <a:rPr lang="en-US" dirty="0" smtClean="0"/>
              <a:t>] ≤ 2</a:t>
            </a:r>
            <a:r>
              <a:rPr lang="en-US" baseline="30000" dirty="0" smtClean="0"/>
              <a:t>-n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46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F is a pseudorandom function,</a:t>
            </a:r>
            <a:endParaRPr lang="en-US" dirty="0"/>
          </a:p>
          <a:p>
            <a:pPr marL="457200" lvl="1" indent="0">
              <a:buNone/>
            </a:pPr>
            <a:r>
              <a:rPr lang="en-US" sz="2400" dirty="0" smtClean="0"/>
              <a:t>| </a:t>
            </a:r>
            <a:r>
              <a:rPr lang="en-US" sz="2400" dirty="0" err="1" smtClean="0"/>
              <a:t>Pr</a:t>
            </a:r>
            <a:r>
              <a:rPr lang="en-US" sz="2400" dirty="0" smtClean="0"/>
              <a:t>[</a:t>
            </a:r>
            <a:r>
              <a:rPr lang="en-US" sz="2400" dirty="0" err="1" smtClean="0"/>
              <a:t>D</a:t>
            </a:r>
            <a:r>
              <a:rPr lang="en-US" sz="2400" baseline="30000" dirty="0" err="1" smtClean="0"/>
              <a:t>F</a:t>
            </a:r>
            <a:r>
              <a:rPr lang="en-US" sz="1400" baseline="20000" dirty="0" err="1" smtClean="0"/>
              <a:t>k</a:t>
            </a:r>
            <a:r>
              <a:rPr lang="en-US" sz="2400" baseline="-25000" dirty="0" smtClean="0"/>
              <a:t> </a:t>
            </a:r>
            <a:r>
              <a:rPr lang="en-US" sz="2400" dirty="0"/>
              <a:t>outputs 1</a:t>
            </a:r>
            <a:r>
              <a:rPr lang="en-US" sz="2400" dirty="0" smtClean="0"/>
              <a:t>] - </a:t>
            </a:r>
            <a:r>
              <a:rPr lang="en-US" sz="2400" dirty="0" err="1"/>
              <a:t>Pr</a:t>
            </a:r>
            <a:r>
              <a:rPr lang="en-US" sz="2400" dirty="0"/>
              <a:t>[</a:t>
            </a:r>
            <a:r>
              <a:rPr lang="en-US" sz="2400" dirty="0" err="1"/>
              <a:t>D</a:t>
            </a:r>
            <a:r>
              <a:rPr lang="en-US" sz="2400" baseline="30000" dirty="0" err="1"/>
              <a:t>f</a:t>
            </a:r>
            <a:r>
              <a:rPr lang="en-US" sz="2400" baseline="-25000" dirty="0"/>
              <a:t> </a:t>
            </a:r>
            <a:r>
              <a:rPr lang="en-US" sz="2400" dirty="0"/>
              <a:t>outputs 1</a:t>
            </a:r>
            <a:r>
              <a:rPr lang="en-US" sz="2400" dirty="0" smtClean="0"/>
              <a:t>] | &lt; </a:t>
            </a:r>
            <a:r>
              <a:rPr lang="en-US" sz="2400" dirty="0" err="1" smtClean="0"/>
              <a:t>negl</a:t>
            </a:r>
            <a:r>
              <a:rPr lang="en-US" sz="2400" dirty="0" smtClean="0"/>
              <a:t>(n)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 </a:t>
            </a:r>
            <a:r>
              <a:rPr lang="en-US" sz="2400" dirty="0" err="1"/>
              <a:t>Pr</a:t>
            </a:r>
            <a:r>
              <a:rPr lang="en-US" sz="2400" dirty="0"/>
              <a:t>[</a:t>
            </a:r>
            <a:r>
              <a:rPr lang="en-US" sz="2400" dirty="0" err="1"/>
              <a:t>Forge</a:t>
            </a:r>
            <a:r>
              <a:rPr lang="en-US" sz="2400" baseline="-25000" dirty="0" err="1"/>
              <a:t>Adv</a:t>
            </a:r>
            <a:r>
              <a:rPr lang="en-US" sz="2400" baseline="-25000" dirty="0"/>
              <a:t>, </a:t>
            </a:r>
            <a:r>
              <a:rPr lang="en-US" sz="2400" baseline="-25000" dirty="0">
                <a:sym typeface="Symbol"/>
              </a:rPr>
              <a:t></a:t>
            </a:r>
            <a:r>
              <a:rPr lang="en-US" sz="2400" dirty="0">
                <a:sym typeface="Symbol"/>
              </a:rPr>
              <a:t>(n) = 1</a:t>
            </a:r>
            <a:r>
              <a:rPr lang="en-US" sz="2400" dirty="0" smtClean="0">
                <a:sym typeface="Symbol"/>
              </a:rPr>
              <a:t>] = </a:t>
            </a:r>
            <a:r>
              <a:rPr lang="en-US" sz="2400" dirty="0" err="1"/>
              <a:t>Pr</a:t>
            </a:r>
            <a:r>
              <a:rPr lang="en-US" sz="2400" dirty="0"/>
              <a:t>[</a:t>
            </a:r>
            <a:r>
              <a:rPr lang="en-US" sz="2400" dirty="0" err="1"/>
              <a:t>D</a:t>
            </a:r>
            <a:r>
              <a:rPr lang="en-US" sz="2400" baseline="30000" dirty="0" err="1"/>
              <a:t>F</a:t>
            </a:r>
            <a:r>
              <a:rPr lang="en-US" sz="1200" baseline="20000" dirty="0" err="1"/>
              <a:t>k</a:t>
            </a:r>
            <a:r>
              <a:rPr lang="en-US" sz="2400" baseline="-25000" dirty="0"/>
              <a:t> </a:t>
            </a:r>
            <a:r>
              <a:rPr lang="en-US" sz="2400" dirty="0"/>
              <a:t>outputs 1] </a:t>
            </a:r>
            <a:r>
              <a:rPr lang="en-US" sz="2400" dirty="0" smtClean="0"/>
              <a:t>≤ 2</a:t>
            </a:r>
            <a:r>
              <a:rPr lang="en-US" sz="2400" baseline="30000" dirty="0" smtClean="0"/>
              <a:t>-n</a:t>
            </a:r>
            <a:r>
              <a:rPr lang="en-US" sz="2400" dirty="0" smtClean="0"/>
              <a:t> + </a:t>
            </a:r>
            <a:r>
              <a:rPr lang="en-US" sz="2400" dirty="0" err="1" smtClean="0"/>
              <a:t>negl</a:t>
            </a:r>
            <a:r>
              <a:rPr lang="en-US" sz="2400" dirty="0" smtClean="0"/>
              <a:t>(n)</a:t>
            </a:r>
            <a:endParaRPr lang="en-US" sz="2400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98365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Drawbacks?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only works for </a:t>
            </a:r>
            <a:r>
              <a:rPr lang="en-US" i="1" dirty="0" smtClean="0"/>
              <a:t>fixed-length</a:t>
            </a:r>
            <a:r>
              <a:rPr lang="en-US" dirty="0" smtClean="0"/>
              <a:t> messages</a:t>
            </a:r>
          </a:p>
          <a:p>
            <a:endParaRPr lang="en-US" dirty="0" smtClean="0"/>
          </a:p>
          <a:p>
            <a:r>
              <a:rPr lang="en-US" dirty="0" smtClean="0"/>
              <a:t>This only works for </a:t>
            </a:r>
            <a:r>
              <a:rPr lang="en-US" i="1" dirty="0" smtClean="0"/>
              <a:t>short</a:t>
            </a:r>
            <a:r>
              <a:rPr lang="en-US" dirty="0" smtClean="0"/>
              <a:t> messages</a:t>
            </a:r>
          </a:p>
          <a:p>
            <a:pPr lvl="1"/>
            <a:r>
              <a:rPr lang="en-US" dirty="0" smtClean="0"/>
              <a:t>E.g., AES has a 128-bit block size (shorter than a tweet!)</a:t>
            </a:r>
          </a:p>
          <a:p>
            <a:endParaRPr lang="en-US" dirty="0" smtClean="0"/>
          </a:p>
          <a:p>
            <a:r>
              <a:rPr lang="en-US" dirty="0" smtClean="0"/>
              <a:t>So the previous construction is limited to authenticating short, fixed-length messages</a:t>
            </a:r>
          </a:p>
        </p:txBody>
      </p:sp>
    </p:spTree>
    <p:extLst>
      <p:ext uri="{BB962C8B-B14F-4D97-AF65-F5344CB8AC3E}">
        <p14:creationId xmlns:p14="http://schemas.microsoft.com/office/powerpoint/2010/main" val="36571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Can you construct a secure MAC for variable-length messages from a MAC for fixed-length messages? </a:t>
            </a:r>
          </a:p>
          <a:p>
            <a:endParaRPr lang="en-US" dirty="0"/>
          </a:p>
          <a:p>
            <a:r>
              <a:rPr lang="en-US" dirty="0" smtClean="0"/>
              <a:t>One natural idea:</a:t>
            </a:r>
          </a:p>
          <a:p>
            <a:pPr lvl="1"/>
            <a:r>
              <a:rPr lang="en-US" dirty="0" err="1" smtClean="0"/>
              <a:t>Mac’</a:t>
            </a:r>
            <a:r>
              <a:rPr lang="en-US" baseline="-25000" dirty="0" err="1" smtClean="0"/>
              <a:t>k</a:t>
            </a:r>
            <a:r>
              <a:rPr lang="en-US" dirty="0" smtClean="0"/>
              <a:t>(m</a:t>
            </a:r>
            <a:r>
              <a:rPr lang="en-US" baseline="-25000" dirty="0" smtClean="0"/>
              <a:t>1</a:t>
            </a:r>
            <a:r>
              <a:rPr lang="en-US" dirty="0" smtClean="0"/>
              <a:t>, …, m</a:t>
            </a:r>
            <a:r>
              <a:rPr lang="en-US" altLang="en-US" baseline="-25000" dirty="0" smtClean="0">
                <a:latin typeface="Script MT Bold" panose="03040602040607080904" pitchFamily="66" charset="0"/>
              </a:rPr>
              <a:t>l</a:t>
            </a:r>
            <a:r>
              <a:rPr lang="en-US" dirty="0" smtClean="0"/>
              <a:t>) = Mac</a:t>
            </a:r>
            <a:r>
              <a:rPr lang="en-US" baseline="-25000" dirty="0" smtClean="0"/>
              <a:t>k</a:t>
            </a:r>
            <a:r>
              <a:rPr lang="en-US" dirty="0" smtClean="0"/>
              <a:t>(m</a:t>
            </a:r>
            <a:r>
              <a:rPr lang="en-US" baseline="-25000" dirty="0" smtClean="0"/>
              <a:t>1</a:t>
            </a:r>
            <a:r>
              <a:rPr lang="en-US" dirty="0" smtClean="0"/>
              <a:t>), …, Mac</a:t>
            </a:r>
            <a:r>
              <a:rPr lang="en-US" baseline="-25000" dirty="0" smtClean="0"/>
              <a:t>k</a:t>
            </a:r>
            <a:r>
              <a:rPr lang="en-US" dirty="0" smtClean="0"/>
              <a:t>(m</a:t>
            </a:r>
            <a:r>
              <a:rPr lang="en-US" altLang="en-US" baseline="-25000" dirty="0" smtClean="0">
                <a:latin typeface="Script MT Bold" panose="03040602040607080904" pitchFamily="66" charset="0"/>
              </a:rPr>
              <a:t>l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Vrfy’</a:t>
            </a:r>
            <a:r>
              <a:rPr lang="en-US" baseline="-25000" dirty="0" err="1" smtClean="0"/>
              <a:t>k</a:t>
            </a:r>
            <a:r>
              <a:rPr lang="en-US" dirty="0" smtClean="0"/>
              <a:t>(m</a:t>
            </a:r>
            <a:r>
              <a:rPr lang="en-US" baseline="-25000" dirty="0" smtClean="0"/>
              <a:t>1</a:t>
            </a:r>
            <a:r>
              <a:rPr lang="en-US" dirty="0" smtClean="0"/>
              <a:t>, …, m</a:t>
            </a:r>
            <a:r>
              <a:rPr lang="en-US" altLang="en-US" baseline="-25000" dirty="0" smtClean="0">
                <a:latin typeface="Script MT Bold" panose="03040602040607080904" pitchFamily="66" charset="0"/>
              </a:rPr>
              <a:t>l</a:t>
            </a:r>
            <a:r>
              <a:rPr lang="en-US" altLang="en-US" dirty="0" smtClean="0"/>
              <a:t>, t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, …, </a:t>
            </a:r>
            <a:r>
              <a:rPr lang="en-US" altLang="en-US" dirty="0" err="1" smtClean="0"/>
              <a:t>t</a:t>
            </a:r>
            <a:r>
              <a:rPr lang="en-US" altLang="en-US" baseline="-25000" dirty="0" err="1" smtClean="0">
                <a:latin typeface="Script MT Bold" panose="03040602040607080904" pitchFamily="66" charset="0"/>
              </a:rPr>
              <a:t>l</a:t>
            </a:r>
            <a:r>
              <a:rPr lang="en-US" dirty="0" smtClean="0"/>
              <a:t>) = 1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               </a:t>
            </a:r>
            <a:r>
              <a:rPr lang="en-US" dirty="0" err="1" smtClean="0"/>
              <a:t>Vrfy</a:t>
            </a:r>
            <a:r>
              <a:rPr lang="en-US" baseline="-25000" dirty="0" err="1" smtClean="0"/>
              <a:t>k</a:t>
            </a:r>
            <a:r>
              <a:rPr lang="en-US" dirty="0" smtClean="0"/>
              <a:t>(m</a:t>
            </a:r>
            <a:r>
              <a:rPr lang="en-US" baseline="-25000" dirty="0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smtClean="0"/>
              <a:t>) = </a:t>
            </a:r>
            <a:r>
              <a:rPr lang="en-US" dirty="0" smtClean="0"/>
              <a:t>1 for all 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/>
            <a:r>
              <a:rPr lang="en-US" dirty="0" smtClean="0"/>
              <a:t>Is this secure?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3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Need to prevent (at least)</a:t>
            </a:r>
          </a:p>
          <a:p>
            <a:pPr lvl="1"/>
            <a:r>
              <a:rPr lang="en-US" dirty="0" smtClean="0"/>
              <a:t>Block reordering</a:t>
            </a:r>
          </a:p>
          <a:p>
            <a:pPr lvl="1"/>
            <a:r>
              <a:rPr lang="en-US" dirty="0" smtClean="0"/>
              <a:t>Truncation</a:t>
            </a:r>
          </a:p>
          <a:p>
            <a:pPr lvl="1"/>
            <a:r>
              <a:rPr lang="en-US" dirty="0" smtClean="0"/>
              <a:t>“Mixing-and-matching” blocks from multiple messages</a:t>
            </a:r>
          </a:p>
          <a:p>
            <a:pPr lvl="1"/>
            <a:endParaRPr lang="en-US" dirty="0"/>
          </a:p>
          <a:p>
            <a:r>
              <a:rPr lang="en-US" dirty="0" smtClean="0"/>
              <a:t>One solution:</a:t>
            </a:r>
          </a:p>
          <a:p>
            <a:pPr lvl="1"/>
            <a:r>
              <a:rPr lang="en-US" dirty="0" err="1" smtClean="0"/>
              <a:t>Mac’</a:t>
            </a:r>
            <a:r>
              <a:rPr lang="en-US" baseline="-25000" dirty="0" err="1" smtClean="0"/>
              <a:t>k</a:t>
            </a:r>
            <a:r>
              <a:rPr lang="en-US" dirty="0" smtClean="0"/>
              <a:t>(m</a:t>
            </a:r>
            <a:r>
              <a:rPr lang="en-US" baseline="-25000" dirty="0" smtClean="0"/>
              <a:t>1</a:t>
            </a:r>
            <a:r>
              <a:rPr lang="en-US" dirty="0" smtClean="0"/>
              <a:t>, …, m</a:t>
            </a:r>
            <a:r>
              <a:rPr lang="en-US" altLang="en-US" baseline="-25000" dirty="0">
                <a:latin typeface="Script MT Bold" panose="03040602040607080904" pitchFamily="66" charset="0"/>
              </a:rPr>
              <a:t>l</a:t>
            </a:r>
            <a:r>
              <a:rPr lang="en-US" dirty="0" smtClean="0"/>
              <a:t>) = </a:t>
            </a:r>
            <a:br>
              <a:rPr lang="en-US" dirty="0" smtClean="0"/>
            </a:br>
            <a:r>
              <a:rPr lang="en-US" dirty="0" smtClean="0"/>
              <a:t>        r, Mac</a:t>
            </a:r>
            <a:r>
              <a:rPr lang="en-US" baseline="-25000" dirty="0" smtClean="0"/>
              <a:t>k</a:t>
            </a:r>
            <a:r>
              <a:rPr lang="en-US" dirty="0" smtClean="0"/>
              <a:t>(r | </a:t>
            </a:r>
            <a:r>
              <a:rPr lang="en-US" altLang="en-US" dirty="0">
                <a:latin typeface="Script MT Bold" panose="03040602040607080904" pitchFamily="66" charset="0"/>
              </a:rPr>
              <a:t>l</a:t>
            </a:r>
            <a:r>
              <a:rPr lang="en-US" dirty="0" smtClean="0"/>
              <a:t> | 1 | m</a:t>
            </a:r>
            <a:r>
              <a:rPr lang="en-US" baseline="-25000" dirty="0" smtClean="0"/>
              <a:t>1</a:t>
            </a:r>
            <a:r>
              <a:rPr lang="en-US" dirty="0" smtClean="0"/>
              <a:t>), </a:t>
            </a:r>
            <a:r>
              <a:rPr lang="en-US" dirty="0"/>
              <a:t>Mac</a:t>
            </a:r>
            <a:r>
              <a:rPr lang="en-US" baseline="-25000" dirty="0"/>
              <a:t>k</a:t>
            </a:r>
            <a:r>
              <a:rPr lang="en-US" dirty="0"/>
              <a:t>(r | </a:t>
            </a:r>
            <a:r>
              <a:rPr lang="en-US" altLang="en-US" dirty="0">
                <a:latin typeface="Script MT Bold" panose="03040602040607080904" pitchFamily="66" charset="0"/>
              </a:rPr>
              <a:t>l</a:t>
            </a:r>
            <a:r>
              <a:rPr lang="en-US" dirty="0"/>
              <a:t> | </a:t>
            </a:r>
            <a:r>
              <a:rPr lang="en-US" dirty="0" smtClean="0"/>
              <a:t>2 </a:t>
            </a:r>
            <a:r>
              <a:rPr lang="en-US" dirty="0"/>
              <a:t>| </a:t>
            </a:r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), … </a:t>
            </a:r>
          </a:p>
          <a:p>
            <a:pPr lvl="1"/>
            <a:r>
              <a:rPr lang="en-US" dirty="0" smtClean="0"/>
              <a:t>Not very efficient – can we do better?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93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5259</TotalTime>
  <Words>722</Words>
  <Application>Microsoft Office PowerPoint</Application>
  <PresentationFormat>On-screen Show (4:3)</PresentationFormat>
  <Paragraphs>151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Script MT Bold</vt:lpstr>
      <vt:lpstr>Symbol</vt:lpstr>
      <vt:lpstr>Office Theme</vt:lpstr>
      <vt:lpstr>Cryptography</vt:lpstr>
      <vt:lpstr>PowerPoint Presentation</vt:lpstr>
      <vt:lpstr>Construction</vt:lpstr>
      <vt:lpstr>Proof by reduction</vt:lpstr>
      <vt:lpstr>Analysis</vt:lpstr>
      <vt:lpstr>Analysis</vt:lpstr>
      <vt:lpstr>Drawbacks?</vt:lpstr>
      <vt:lpstr>Suggestions?</vt:lpstr>
      <vt:lpstr>A construction</vt:lpstr>
      <vt:lpstr>(Basic) CBC-MAC</vt:lpstr>
      <vt:lpstr>CBC-MAC vs. CBC-mode</vt:lpstr>
      <vt:lpstr>Security of (basic) CBC-MAC?</vt:lpstr>
      <vt:lpstr>CBC-MAC extensions</vt:lpstr>
      <vt:lpstr>CBC-MAC</vt:lpstr>
      <vt:lpstr>CBC-MAC extensions</vt:lpstr>
      <vt:lpstr>PowerPoint Presentation</vt:lpstr>
      <vt:lpstr>Secrecy + integrity?</vt:lpstr>
      <vt:lpstr>Authenticated encryption</vt:lpstr>
      <vt:lpstr>Constructions?</vt:lpstr>
      <vt:lpstr>Generic constructions</vt:lpstr>
      <vt:lpstr>Encrypt and authenticate</vt:lpstr>
      <vt:lpstr>Problems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455</cp:revision>
  <dcterms:created xsi:type="dcterms:W3CDTF">2014-06-02T02:25:30Z</dcterms:created>
  <dcterms:modified xsi:type="dcterms:W3CDTF">2018-03-01T12:43:07Z</dcterms:modified>
</cp:coreProperties>
</file>