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688" r:id="rId3"/>
    <p:sldId id="689" r:id="rId4"/>
    <p:sldId id="690" r:id="rId5"/>
    <p:sldId id="691" r:id="rId6"/>
    <p:sldId id="692" r:id="rId7"/>
    <p:sldId id="693" r:id="rId8"/>
    <p:sldId id="694" r:id="rId9"/>
    <p:sldId id="695" r:id="rId10"/>
    <p:sldId id="696" r:id="rId11"/>
    <p:sldId id="697" r:id="rId12"/>
    <p:sldId id="623" r:id="rId13"/>
    <p:sldId id="624" r:id="rId14"/>
    <p:sldId id="625" r:id="rId15"/>
    <p:sldId id="668" r:id="rId16"/>
    <p:sldId id="626" r:id="rId17"/>
    <p:sldId id="627" r:id="rId18"/>
    <p:sldId id="628" r:id="rId19"/>
    <p:sldId id="629" r:id="rId20"/>
    <p:sldId id="630" r:id="rId21"/>
    <p:sldId id="631" r:id="rId22"/>
    <p:sldId id="632" r:id="rId23"/>
    <p:sldId id="633" r:id="rId24"/>
    <p:sldId id="634" r:id="rId25"/>
    <p:sldId id="635" r:id="rId26"/>
    <p:sldId id="636" r:id="rId27"/>
    <p:sldId id="637" r:id="rId28"/>
    <p:sldId id="638" r:id="rId29"/>
    <p:sldId id="639" r:id="rId30"/>
    <p:sldId id="640" r:id="rId31"/>
    <p:sldId id="641" r:id="rId32"/>
    <p:sldId id="642" r:id="rId33"/>
    <p:sldId id="64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4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Constructing a MAC on longer messages?</a:t>
            </a:r>
          </a:p>
          <a:p>
            <a:pPr lvl="1"/>
            <a:r>
              <a:rPr lang="en-US" dirty="0" smtClean="0"/>
              <a:t>Different attacks to watch out for</a:t>
            </a:r>
          </a:p>
          <a:p>
            <a:r>
              <a:rPr lang="en-US" dirty="0" smtClean="0"/>
              <a:t>(Basic) CBC-MAC</a:t>
            </a:r>
          </a:p>
          <a:p>
            <a:pPr lvl="1"/>
            <a:r>
              <a:rPr lang="en-US" dirty="0" smtClean="0"/>
              <a:t>Secure for fixed-length messages</a:t>
            </a:r>
          </a:p>
          <a:p>
            <a:r>
              <a:rPr lang="en-US" dirty="0" smtClean="0"/>
              <a:t>CBC-MAC</a:t>
            </a:r>
          </a:p>
          <a:p>
            <a:pPr lvl="1"/>
            <a:r>
              <a:rPr lang="en-US" dirty="0" smtClean="0"/>
              <a:t>Secure for arbitrary-length messages</a:t>
            </a:r>
          </a:p>
          <a:p>
            <a:pPr lvl="1"/>
            <a:r>
              <a:rPr lang="en-US" dirty="0" smtClean="0"/>
              <a:t>Used in the real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with secrecy </a:t>
            </a:r>
            <a:r>
              <a:rPr lang="en-US" u="sng" dirty="0" smtClean="0"/>
              <a:t>and</a:t>
            </a:r>
            <a:r>
              <a:rPr lang="en-US" dirty="0" smtClean="0"/>
              <a:t> integrity</a:t>
            </a:r>
          </a:p>
          <a:p>
            <a:r>
              <a:rPr lang="en-US" dirty="0" smtClean="0"/>
              <a:t>An AE scheme is an encryption scheme that achieves both</a:t>
            </a:r>
          </a:p>
          <a:p>
            <a:pPr lvl="1"/>
            <a:r>
              <a:rPr lang="en-US" dirty="0" smtClean="0"/>
              <a:t>CCA-security</a:t>
            </a:r>
          </a:p>
          <a:p>
            <a:pPr lvl="1"/>
            <a:r>
              <a:rPr lang="en-US" dirty="0" err="1" smtClean="0"/>
              <a:t>Unforgeability</a:t>
            </a:r>
            <a:endParaRPr lang="en-US" dirty="0" smtClean="0"/>
          </a:p>
          <a:p>
            <a:r>
              <a:rPr lang="en-US" dirty="0" smtClean="0"/>
              <a:t>Encrypt and authenticate is not a sound generic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2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Authenticated encryption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+ integrity?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primitives for achieving </a:t>
            </a:r>
            <a:r>
              <a:rPr lang="en-US" i="1" dirty="0" smtClean="0"/>
              <a:t>secrecy</a:t>
            </a:r>
            <a:r>
              <a:rPr lang="en-US" dirty="0" smtClean="0"/>
              <a:t> and </a:t>
            </a:r>
            <a:r>
              <a:rPr lang="en-US" i="1" dirty="0" smtClean="0"/>
              <a:t>integrity</a:t>
            </a:r>
            <a:r>
              <a:rPr lang="en-US" dirty="0" smtClean="0"/>
              <a:t> in the private-key setting</a:t>
            </a:r>
          </a:p>
          <a:p>
            <a:endParaRPr lang="en-US" dirty="0"/>
          </a:p>
          <a:p>
            <a:r>
              <a:rPr lang="en-US" dirty="0" smtClean="0"/>
              <a:t>What if we want to achieve both?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encryption scheme that achieves both secrecy and integrity</a:t>
            </a:r>
          </a:p>
          <a:p>
            <a:endParaRPr lang="en-US" dirty="0"/>
          </a:p>
          <a:p>
            <a:r>
              <a:rPr lang="en-US" dirty="0" smtClean="0"/>
              <a:t>Secrecy notion: CCA-security</a:t>
            </a:r>
          </a:p>
          <a:p>
            <a:endParaRPr lang="en-US" dirty="0"/>
          </a:p>
          <a:p>
            <a:r>
              <a:rPr lang="en-US" dirty="0" smtClean="0"/>
              <a:t>Integrity notion: </a:t>
            </a:r>
            <a:r>
              <a:rPr lang="en-US" dirty="0" err="1" smtClean="0"/>
              <a:t>unforgeability</a:t>
            </a:r>
            <a:endParaRPr lang="en-US" dirty="0" smtClean="0"/>
          </a:p>
          <a:p>
            <a:pPr lvl="1"/>
            <a:r>
              <a:rPr lang="en-US" dirty="0" smtClean="0"/>
              <a:t>Adversary cannot generate </a:t>
            </a:r>
            <a:r>
              <a:rPr lang="en-US" dirty="0" err="1" smtClean="0"/>
              <a:t>ciphertext</a:t>
            </a:r>
            <a:r>
              <a:rPr lang="en-US" dirty="0" smtClean="0"/>
              <a:t> that decrypts to a previously unencrypted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Generically combine an encryption scheme and a MAC</a:t>
            </a:r>
          </a:p>
          <a:p>
            <a:pPr lvl="1"/>
            <a:r>
              <a:rPr lang="en-US" dirty="0" smtClean="0"/>
              <a:t>Useful when these are already available in some library</a:t>
            </a:r>
          </a:p>
          <a:p>
            <a:endParaRPr lang="en-US" dirty="0"/>
          </a:p>
          <a:p>
            <a:r>
              <a:rPr lang="en-US" dirty="0" smtClean="0"/>
              <a:t>Goal: the combination should be an authenticated encryption scheme when instantiated with </a:t>
            </a:r>
            <a:r>
              <a:rPr lang="en-US" i="1" dirty="0" smtClean="0"/>
              <a:t>any</a:t>
            </a:r>
            <a:r>
              <a:rPr lang="en-US" dirty="0" smtClean="0"/>
              <a:t> CPA-secure encryption scheme and </a:t>
            </a:r>
            <a:r>
              <a:rPr lang="en-US" i="1" dirty="0" smtClean="0"/>
              <a:t>any</a:t>
            </a:r>
            <a:r>
              <a:rPr lang="en-US" dirty="0" smtClean="0"/>
              <a:t>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0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constructions?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</a:p>
          <a:p>
            <a:r>
              <a:rPr lang="en-US" dirty="0" smtClean="0"/>
              <a:t>Authenticate then encrypt</a:t>
            </a:r>
          </a:p>
          <a:p>
            <a:r>
              <a:rPr lang="en-US" dirty="0" smtClean="0"/>
              <a:t>Encrypt then authenticate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(m)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9842" y="3949005"/>
            <a:ext cx="2497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(m, t) = 1?</a:t>
            </a:r>
            <a:endParaRPr lang="en-US" sz="28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and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tag t might leak information about m!</a:t>
            </a:r>
          </a:p>
          <a:p>
            <a:pPr lvl="1"/>
            <a:r>
              <a:rPr lang="en-US" dirty="0" smtClean="0"/>
              <a:t>Nothing in the definition of security for a MAC implies that it hides information about m</a:t>
            </a:r>
          </a:p>
          <a:p>
            <a:pPr lvl="1"/>
            <a:r>
              <a:rPr lang="en-US" dirty="0" smtClean="0"/>
              <a:t>So the combination may not even be EAV-secure</a:t>
            </a:r>
          </a:p>
          <a:p>
            <a:endParaRPr lang="en-US" dirty="0" smtClean="0"/>
          </a:p>
          <a:p>
            <a:r>
              <a:rPr lang="en-US" dirty="0" smtClean="0"/>
              <a:t>If the MAC is deterministic (as is CBC-MAC), then the tag leaks whether the same message is encrypted twice</a:t>
            </a:r>
          </a:p>
          <a:p>
            <a:pPr lvl="1"/>
            <a:r>
              <a:rPr lang="en-US" dirty="0" smtClean="0"/>
              <a:t>I.e., the combination will not be CPA-secure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5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507" y="3872805"/>
            <a:ext cx="25555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>
                <a:sym typeface="Symbol"/>
              </a:rPr>
              <a:t>t = Mac</a:t>
            </a:r>
            <a:r>
              <a:rPr lang="en-US" sz="2800" baseline="-25000" dirty="0">
                <a:sym typeface="Symbol"/>
              </a:rPr>
              <a:t>k2</a:t>
            </a:r>
            <a:r>
              <a:rPr lang="en-US" sz="2800" dirty="0">
                <a:sym typeface="Symbol"/>
              </a:rPr>
              <a:t>(m</a:t>
            </a:r>
            <a:r>
              <a:rPr lang="en-US" sz="2800" dirty="0" smtClean="0">
                <a:sym typeface="Symbol"/>
              </a:rPr>
              <a:t>)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 | t)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27844" y="3949005"/>
            <a:ext cx="25811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| t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(m, t) = 1?</a:t>
            </a:r>
            <a:endParaRPr lang="en-US" sz="2800" dirty="0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87448" y="2819400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 then encrypt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8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Exam review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1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Padding-oracle attack still works (if possible to distinguish padding failure from MAC failure)</a:t>
            </a:r>
          </a:p>
          <a:p>
            <a:endParaRPr lang="en-US" dirty="0" smtClean="0"/>
          </a:p>
          <a:p>
            <a:r>
              <a:rPr lang="en-US" dirty="0" smtClean="0"/>
              <a:t>Other counterexamples are also possible</a:t>
            </a:r>
          </a:p>
          <a:p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The combination may not be </a:t>
            </a:r>
            <a:r>
              <a:rPr lang="en-US" sz="3200" dirty="0" smtClean="0"/>
              <a:t>CCA-secure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536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 Enc</a:t>
            </a:r>
            <a:r>
              <a:rPr lang="en-US" sz="2800" baseline="-25000" dirty="0" smtClean="0">
                <a:sym typeface="Symbol"/>
              </a:rPr>
              <a:t>k1</a:t>
            </a:r>
            <a:r>
              <a:rPr lang="en-US" sz="2800" dirty="0" smtClean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= Mac</a:t>
            </a:r>
            <a:r>
              <a:rPr lang="en-US" sz="2800" baseline="-25000" dirty="0" smtClean="0">
                <a:sym typeface="Symbol"/>
              </a:rPr>
              <a:t>k2</a:t>
            </a:r>
            <a:r>
              <a:rPr lang="en-US" sz="2800" dirty="0" smtClean="0">
                <a:sym typeface="Symbol"/>
              </a:rPr>
              <a:t>(c)</a:t>
            </a:r>
            <a:endParaRPr lang="en-US" sz="28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37168" y="3949005"/>
            <a:ext cx="23625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Vrfy</a:t>
            </a:r>
            <a:r>
              <a:rPr lang="en-US" sz="2800" baseline="-25000" dirty="0" smtClean="0"/>
              <a:t>k2</a:t>
            </a:r>
            <a:r>
              <a:rPr lang="en-US" sz="2800" dirty="0" smtClean="0"/>
              <a:t>(c, </a:t>
            </a:r>
            <a:r>
              <a:rPr lang="en-US" sz="2800" dirty="0"/>
              <a:t>t) = 1?</a:t>
            </a:r>
          </a:p>
          <a:p>
            <a:pPr algn="ctr"/>
            <a:r>
              <a:rPr lang="en-US" sz="2800" dirty="0" smtClean="0"/>
              <a:t>m = Dec</a:t>
            </a:r>
            <a:r>
              <a:rPr lang="en-US" sz="2800" baseline="-25000" dirty="0" smtClean="0"/>
              <a:t>k1</a:t>
            </a:r>
            <a:r>
              <a:rPr lang="en-US" sz="2800" dirty="0" smtClean="0"/>
              <a:t>(c)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 smtClean="0">
                <a:solidFill>
                  <a:schemeClr val="tx1"/>
                </a:solidFill>
              </a:rPr>
              <a:t>1, k2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 then authenticate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0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encryption scheme is CPA-secure and the MAC is secure (with unique tags) then this is an authenticated encryption scheme</a:t>
            </a:r>
          </a:p>
          <a:p>
            <a:endParaRPr lang="en-US" dirty="0" smtClean="0"/>
          </a:p>
          <a:p>
            <a:r>
              <a:rPr lang="en-US" dirty="0" smtClean="0"/>
              <a:t>It achieves </a:t>
            </a:r>
            <a:r>
              <a:rPr lang="en-US" dirty="0"/>
              <a:t>something even stronger:</a:t>
            </a:r>
          </a:p>
          <a:p>
            <a:pPr lvl="1"/>
            <a:r>
              <a:rPr lang="en-US" dirty="0"/>
              <a:t>Given </a:t>
            </a:r>
            <a:r>
              <a:rPr lang="en-US" dirty="0" err="1"/>
              <a:t>ciphertexts</a:t>
            </a:r>
            <a:r>
              <a:rPr lang="en-US" dirty="0"/>
              <a:t> corresponding to (chosen) plaintexts m</a:t>
            </a:r>
            <a:r>
              <a:rPr lang="en-US" baseline="-25000" dirty="0"/>
              <a:t>1</a:t>
            </a:r>
            <a:r>
              <a:rPr lang="en-US" dirty="0"/>
              <a:t>,…, </a:t>
            </a:r>
            <a:r>
              <a:rPr lang="en-US" dirty="0" err="1"/>
              <a:t>m</a:t>
            </a:r>
            <a:r>
              <a:rPr lang="en-US" baseline="-25000" dirty="0" err="1"/>
              <a:t>k</a:t>
            </a:r>
            <a:r>
              <a:rPr lang="en-US" dirty="0"/>
              <a:t>, it is infeasible for an attacker to generate </a:t>
            </a:r>
            <a:r>
              <a:rPr lang="en-US" i="1" dirty="0"/>
              <a:t>any</a:t>
            </a:r>
            <a:r>
              <a:rPr lang="en-US" dirty="0"/>
              <a:t> new, valid </a:t>
            </a:r>
            <a:r>
              <a:rPr lang="en-US" dirty="0" err="1"/>
              <a:t>ciphertext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ncrypt-then-authenticate (</a:t>
            </a:r>
            <a:r>
              <a:rPr lang="en-US" dirty="0"/>
              <a:t>with independent keys) is </a:t>
            </a:r>
            <a:r>
              <a:rPr lang="en-US" dirty="0" smtClean="0"/>
              <a:t>the recommended generic approach for constructing authenticated encryption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9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Other, </a:t>
            </a:r>
            <a:r>
              <a:rPr lang="en-US" dirty="0" smtClean="0"/>
              <a:t>more-efficient </a:t>
            </a:r>
            <a:r>
              <a:rPr lang="en-US" dirty="0"/>
              <a:t>constructions have been proposed and are an active area of research and standardization</a:t>
            </a:r>
          </a:p>
          <a:p>
            <a:endParaRPr lang="en-US" dirty="0" smtClean="0"/>
          </a:p>
          <a:p>
            <a:r>
              <a:rPr lang="en-US" dirty="0" smtClean="0"/>
              <a:t>E.g., OCB, CCM, GCM</a:t>
            </a:r>
          </a:p>
          <a:p>
            <a:endParaRPr lang="en-US" dirty="0"/>
          </a:p>
          <a:p>
            <a:r>
              <a:rPr lang="en-US" dirty="0" smtClean="0"/>
              <a:t>Others… </a:t>
            </a:r>
          </a:p>
          <a:p>
            <a:pPr lvl="1"/>
            <a:r>
              <a:rPr lang="en-US" dirty="0"/>
              <a:t>Active competition: https://competitions.cr.yp.to/caesar.html</a:t>
            </a:r>
          </a:p>
        </p:txBody>
      </p:sp>
    </p:spTree>
    <p:extLst>
      <p:ext uri="{BB962C8B-B14F-4D97-AF65-F5344CB8AC3E}">
        <p14:creationId xmlns:p14="http://schemas.microsoft.com/office/powerpoint/2010/main" val="9936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Secure sessions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parties who wish to communicate securely over the course of a session</a:t>
            </a:r>
          </a:p>
          <a:p>
            <a:pPr lvl="1"/>
            <a:r>
              <a:rPr lang="en-US" dirty="0" smtClean="0"/>
              <a:t>“Securely” = secrecy and integrity</a:t>
            </a:r>
          </a:p>
          <a:p>
            <a:pPr lvl="1"/>
            <a:r>
              <a:rPr lang="en-US" dirty="0" smtClean="0"/>
              <a:t>“Session” = period of time over which the parties are willing to maintain state</a:t>
            </a:r>
          </a:p>
          <a:p>
            <a:pPr lvl="1"/>
            <a:endParaRPr lang="en-US" dirty="0"/>
          </a:p>
          <a:p>
            <a:r>
              <a:rPr lang="en-US" dirty="0" smtClean="0"/>
              <a:t>Can use authenticated encryption…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862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86200" y="37439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15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</a:t>
            </a:r>
            <a:endParaRPr lang="en-US" dirty="0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7244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768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3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Re-ordering attack</a:t>
            </a:r>
            <a:endParaRPr lang="en-US" dirty="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43400" y="288542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4343400" y="289560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0292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816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50292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1816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405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Shift, </a:t>
            </a:r>
            <a:r>
              <a:rPr lang="en-US" dirty="0" err="1" smtClean="0"/>
              <a:t>Vigenere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They are all easy to attack</a:t>
            </a:r>
          </a:p>
          <a:p>
            <a:pPr lvl="1"/>
            <a:r>
              <a:rPr lang="en-US" dirty="0" smtClean="0"/>
              <a:t>They are not used anymore</a:t>
            </a:r>
          </a:p>
          <a:p>
            <a:r>
              <a:rPr lang="en-US" dirty="0" smtClean="0"/>
              <a:t>The point of this material was to motivate the need for a more formal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attack</a:t>
            </a:r>
            <a:endParaRPr lang="en-US" dirty="0"/>
          </a:p>
        </p:txBody>
      </p:sp>
      <p:sp>
        <p:nvSpPr>
          <p:cNvPr id="3" name="Circular Arrow 2"/>
          <p:cNvSpPr/>
          <p:nvPr/>
        </p:nvSpPr>
        <p:spPr>
          <a:xfrm rot="5400000">
            <a:off x="3981450" y="3257550"/>
            <a:ext cx="978408" cy="1321308"/>
          </a:xfrm>
          <a:prstGeom prst="circular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2667000" y="4343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19400" y="3820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390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counters/sequence numbers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33556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98865" y="2362200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(“Bob”| 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1)</a:t>
            </a:r>
            <a:endParaRPr lang="en-US" sz="2800" dirty="0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smtClean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71614" y="305818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(“Bob” | m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| 2)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08936" y="3743980"/>
            <a:ext cx="324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(“Alice” | 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|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32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attacks (and others) can be prevented using </a:t>
            </a:r>
            <a:r>
              <a:rPr lang="en-US" i="1" dirty="0" smtClean="0"/>
              <a:t>counters</a:t>
            </a:r>
            <a:r>
              <a:rPr lang="en-US" dirty="0" smtClean="0"/>
              <a:t> and </a:t>
            </a:r>
            <a:r>
              <a:rPr lang="en-US" i="1" dirty="0" smtClean="0"/>
              <a:t>identifiers</a:t>
            </a:r>
            <a:endParaRPr lang="en-US" dirty="0" smtClean="0"/>
          </a:p>
          <a:p>
            <a:pPr lvl="1"/>
            <a:r>
              <a:rPr lang="en-US" dirty="0" smtClean="0"/>
              <a:t>Can also use a </a:t>
            </a:r>
            <a:r>
              <a:rPr lang="en-US" i="1" dirty="0" smtClean="0"/>
              <a:t>directionality bit</a:t>
            </a:r>
            <a:r>
              <a:rPr lang="en-US" dirty="0" smtClean="0"/>
              <a:t> in place of identifiers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436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Perfect secrecy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formal approach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Proofs</a:t>
            </a:r>
          </a:p>
          <a:p>
            <a:r>
              <a:rPr lang="en-US" dirty="0" smtClean="0"/>
              <a:t>Definition of perfect secrecy</a:t>
            </a:r>
          </a:p>
          <a:p>
            <a:r>
              <a:rPr lang="en-US" dirty="0" smtClean="0"/>
              <a:t>The one-time pad achieves this definition</a:t>
            </a:r>
          </a:p>
          <a:p>
            <a:r>
              <a:rPr lang="en-US" dirty="0" smtClean="0"/>
              <a:t>Several inherent drawbacks of perfect secrecy</a:t>
            </a:r>
          </a:p>
          <a:p>
            <a:pPr lvl="1"/>
            <a:r>
              <a:rPr lang="en-US" dirty="0" smtClean="0"/>
              <a:t>The one-time pad is not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6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overcome drawbacks of perfect secrecy, we must relax the definition</a:t>
            </a:r>
          </a:p>
          <a:p>
            <a:pPr lvl="1"/>
            <a:r>
              <a:rPr lang="en-US" dirty="0" smtClean="0"/>
              <a:t>Computational secrecy</a:t>
            </a:r>
          </a:p>
          <a:p>
            <a:r>
              <a:rPr lang="en-US" dirty="0" smtClean="0"/>
              <a:t>EAV-security</a:t>
            </a:r>
          </a:p>
          <a:p>
            <a:pPr lvl="1"/>
            <a:r>
              <a:rPr lang="en-US" dirty="0" smtClean="0"/>
              <a:t>(Computational) secrecy for encryption of one message</a:t>
            </a:r>
          </a:p>
          <a:p>
            <a:r>
              <a:rPr lang="en-US" dirty="0" smtClean="0"/>
              <a:t>We now need to rely on </a:t>
            </a:r>
            <a:r>
              <a:rPr lang="en-US" i="1" dirty="0" smtClean="0"/>
              <a:t>assumptions</a:t>
            </a:r>
            <a:r>
              <a:rPr lang="en-US" dirty="0" smtClean="0"/>
              <a:t> in order to prove security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6622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Pseudorandom generators/stream ciphers</a:t>
            </a:r>
          </a:p>
          <a:p>
            <a:pPr lvl="1"/>
            <a:r>
              <a:rPr lang="en-US" dirty="0" smtClean="0"/>
              <a:t>Formal definition</a:t>
            </a:r>
          </a:p>
          <a:p>
            <a:pPr lvl="1"/>
            <a:r>
              <a:rPr lang="en-US" dirty="0" smtClean="0"/>
              <a:t>For now, we simply assume these exist</a:t>
            </a:r>
          </a:p>
          <a:p>
            <a:r>
              <a:rPr lang="en-US" dirty="0" smtClean="0"/>
              <a:t>Pseudo-one-time pad</a:t>
            </a:r>
          </a:p>
          <a:p>
            <a:pPr lvl="1"/>
            <a:r>
              <a:rPr lang="en-US" dirty="0" smtClean="0"/>
              <a:t>(Provable) EAV-security based on any PRG</a:t>
            </a:r>
          </a:p>
          <a:p>
            <a:pPr lvl="1"/>
            <a:r>
              <a:rPr lang="en-US" dirty="0" smtClean="0"/>
              <a:t>Message length longer than key length </a:t>
            </a:r>
          </a:p>
          <a:p>
            <a:pPr lvl="1"/>
            <a:r>
              <a:rPr lang="en-US" dirty="0" smtClean="0"/>
              <a:t>Not secure when multiple messages encrypted, or against chosen-plaintext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CPA-security</a:t>
            </a:r>
          </a:p>
          <a:p>
            <a:pPr lvl="1"/>
            <a:r>
              <a:rPr lang="en-US" dirty="0" smtClean="0"/>
              <a:t>Security against chosen-plaintext attacks</a:t>
            </a:r>
          </a:p>
          <a:p>
            <a:pPr lvl="1"/>
            <a:r>
              <a:rPr lang="en-US" dirty="0" smtClean="0"/>
              <a:t>Requires randomized encryption!</a:t>
            </a:r>
          </a:p>
          <a:p>
            <a:r>
              <a:rPr lang="en-US" dirty="0" smtClean="0"/>
              <a:t>Pseudorandom functions/block ciphers</a:t>
            </a:r>
          </a:p>
          <a:p>
            <a:pPr lvl="1"/>
            <a:r>
              <a:rPr lang="en-US" dirty="0"/>
              <a:t>Formal definition</a:t>
            </a:r>
          </a:p>
          <a:p>
            <a:pPr lvl="1"/>
            <a:r>
              <a:rPr lang="en-US" dirty="0"/>
              <a:t>For now, we simply assume these </a:t>
            </a:r>
            <a:r>
              <a:rPr lang="en-US" dirty="0" smtClean="0"/>
              <a:t>exist (e.g., AES)</a:t>
            </a:r>
          </a:p>
          <a:p>
            <a:r>
              <a:rPr lang="en-US" dirty="0" smtClean="0"/>
              <a:t>Basic encryption scheme</a:t>
            </a:r>
          </a:p>
          <a:p>
            <a:pPr lvl="1"/>
            <a:r>
              <a:rPr lang="en-US" dirty="0"/>
              <a:t>(Provable) </a:t>
            </a:r>
            <a:r>
              <a:rPr lang="en-US" dirty="0" smtClean="0"/>
              <a:t>CPA-security </a:t>
            </a:r>
            <a:r>
              <a:rPr lang="en-US" dirty="0"/>
              <a:t>based on any </a:t>
            </a:r>
            <a:r>
              <a:rPr lang="en-US" dirty="0" smtClean="0"/>
              <a:t>PRF</a:t>
            </a:r>
          </a:p>
          <a:p>
            <a:pPr lvl="1"/>
            <a:r>
              <a:rPr lang="en-US" dirty="0" smtClean="0"/>
              <a:t>2x </a:t>
            </a:r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2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Modes of encryption</a:t>
            </a:r>
          </a:p>
          <a:p>
            <a:pPr lvl="1"/>
            <a:r>
              <a:rPr lang="en-US" dirty="0" smtClean="0"/>
              <a:t>CBC-mode, CTR-mode are both CPA-secure, and have </a:t>
            </a:r>
            <a:r>
              <a:rPr lang="en-US" dirty="0" err="1" smtClean="0"/>
              <a:t>ciphertext</a:t>
            </a:r>
            <a:r>
              <a:rPr lang="en-US" dirty="0" smtClean="0"/>
              <a:t> expansion of one block</a:t>
            </a:r>
          </a:p>
          <a:p>
            <a:pPr lvl="1"/>
            <a:r>
              <a:rPr lang="en-US" dirty="0" smtClean="0"/>
              <a:t>Stream-cipher modes</a:t>
            </a:r>
          </a:p>
          <a:p>
            <a:pPr lvl="1"/>
            <a:r>
              <a:rPr lang="en-US" dirty="0" smtClean="0"/>
              <a:t>These are used extensively in the real world</a:t>
            </a:r>
          </a:p>
          <a:p>
            <a:r>
              <a:rPr lang="en-US" dirty="0" smtClean="0"/>
              <a:t>CCA-security</a:t>
            </a:r>
          </a:p>
          <a:p>
            <a:pPr lvl="1"/>
            <a:r>
              <a:rPr lang="en-US" dirty="0" smtClean="0"/>
              <a:t>Security against 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</a:p>
          <a:p>
            <a:pPr lvl="1"/>
            <a:r>
              <a:rPr lang="en-US" dirty="0" smtClean="0"/>
              <a:t>This is a real-world problem (cf. padding-oracle attacks)</a:t>
            </a:r>
          </a:p>
          <a:p>
            <a:pPr lvl="1"/>
            <a:r>
              <a:rPr lang="en-US" dirty="0" smtClean="0"/>
              <a:t>None of the schemes we have seen so far satisfy this notion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7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Integrity as an orthogonal security concern</a:t>
            </a:r>
          </a:p>
          <a:p>
            <a:pPr lvl="1"/>
            <a:r>
              <a:rPr lang="en-US" dirty="0" smtClean="0"/>
              <a:t>Secrecy and integrity are different</a:t>
            </a:r>
          </a:p>
          <a:p>
            <a:pPr lvl="1"/>
            <a:r>
              <a:rPr lang="en-US" dirty="0" smtClean="0"/>
              <a:t>Encryption and message authentication are different</a:t>
            </a:r>
          </a:p>
          <a:p>
            <a:r>
              <a:rPr lang="en-US" dirty="0" smtClean="0"/>
              <a:t>Message authentication codes, and definition of security</a:t>
            </a:r>
          </a:p>
          <a:p>
            <a:r>
              <a:rPr lang="en-US" dirty="0" smtClean="0"/>
              <a:t>Basic MAC from any PRF</a:t>
            </a:r>
          </a:p>
          <a:p>
            <a:pPr lvl="1"/>
            <a:r>
              <a:rPr lang="en-US" dirty="0" smtClean="0"/>
              <a:t>Short, fixed-length messages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6582</TotalTime>
  <Words>903</Words>
  <Application>Microsoft Office PowerPoint</Application>
  <PresentationFormat>On-screen Show (4:3)</PresentationFormat>
  <Paragraphs>185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Cryptography</vt:lpstr>
      <vt:lpstr>PowerPoint Presentation</vt:lpstr>
      <vt:lpstr>Historical schemes</vt:lpstr>
      <vt:lpstr>Perfect secrecy</vt:lpstr>
      <vt:lpstr>Private-key encryption</vt:lpstr>
      <vt:lpstr>Private-key encryption</vt:lpstr>
      <vt:lpstr>Private-key encryption</vt:lpstr>
      <vt:lpstr>Private-key encryption</vt:lpstr>
      <vt:lpstr>Message authentication codes</vt:lpstr>
      <vt:lpstr>Message authentication codes</vt:lpstr>
      <vt:lpstr>Authenticated encryption</vt:lpstr>
      <vt:lpstr>PowerPoint Presentation</vt:lpstr>
      <vt:lpstr>Secrecy + integrity?</vt:lpstr>
      <vt:lpstr>Authenticated encryption</vt:lpstr>
      <vt:lpstr>Generic constructions</vt:lpstr>
      <vt:lpstr>Generic constructions?</vt:lpstr>
      <vt:lpstr>Encrypt and authenticate</vt:lpstr>
      <vt:lpstr>Problems</vt:lpstr>
      <vt:lpstr>Authenticate then encrypt</vt:lpstr>
      <vt:lpstr>Problems</vt:lpstr>
      <vt:lpstr>Encrypt then authenticate</vt:lpstr>
      <vt:lpstr>Security?</vt:lpstr>
      <vt:lpstr>Authenticated encryption</vt:lpstr>
      <vt:lpstr>Direct constructions</vt:lpstr>
      <vt:lpstr>PowerPoint Presentation</vt:lpstr>
      <vt:lpstr>Secure sessions?</vt:lpstr>
      <vt:lpstr>PowerPoint Presentation</vt:lpstr>
      <vt:lpstr>Replay attack</vt:lpstr>
      <vt:lpstr>Re-ordering attack</vt:lpstr>
      <vt:lpstr>Reflection attack</vt:lpstr>
      <vt:lpstr>Secure sessions</vt:lpstr>
      <vt:lpstr>PowerPoint Presentation</vt:lpstr>
      <vt:lpstr>Secure sessions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493</cp:revision>
  <dcterms:created xsi:type="dcterms:W3CDTF">2014-06-02T02:25:30Z</dcterms:created>
  <dcterms:modified xsi:type="dcterms:W3CDTF">2018-03-05T23:08:45Z</dcterms:modified>
</cp:coreProperties>
</file>